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80" r:id="rId4"/>
    <p:sldId id="275" r:id="rId5"/>
    <p:sldId id="258" r:id="rId6"/>
    <p:sldId id="259" r:id="rId7"/>
    <p:sldId id="281" r:id="rId8"/>
    <p:sldId id="282" r:id="rId9"/>
    <p:sldId id="276" r:id="rId10"/>
    <p:sldId id="278" r:id="rId11"/>
    <p:sldId id="286" r:id="rId12"/>
    <p:sldId id="279" r:id="rId13"/>
    <p:sldId id="260" r:id="rId14"/>
    <p:sldId id="270" r:id="rId15"/>
    <p:sldId id="274" r:id="rId16"/>
    <p:sldId id="263" r:id="rId17"/>
    <p:sldId id="264" r:id="rId18"/>
    <p:sldId id="265" r:id="rId19"/>
    <p:sldId id="266" r:id="rId20"/>
    <p:sldId id="267" r:id="rId21"/>
    <p:sldId id="283" r:id="rId22"/>
    <p:sldId id="285" r:id="rId2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orbel"/>
          <a:ea typeface="Corbel"/>
          <a:cs typeface="Corbe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2F5"/>
          </a:solidFill>
        </a:fill>
      </a:tcStyle>
    </a:wholeTbl>
    <a:band2H>
      <a:tcTxStyle/>
      <a:tcStyle>
        <a:tcBdr/>
        <a:fill>
          <a:solidFill>
            <a:srgbClr val="E7F1FA"/>
          </a:solidFill>
        </a:fill>
      </a:tcStyle>
    </a:band2H>
    <a:firstCol>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orbel"/>
          <a:ea typeface="Corbel"/>
          <a:cs typeface="Corbe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DF0"/>
          </a:solidFill>
        </a:fill>
      </a:tcStyle>
    </a:wholeTbl>
    <a:band2H>
      <a:tcTxStyle/>
      <a:tcStyle>
        <a:tcBdr/>
        <a:fill>
          <a:solidFill>
            <a:srgbClr val="E7F6F8"/>
          </a:solidFill>
        </a:fill>
      </a:tcStyle>
    </a:band2H>
    <a:firstCol>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orbel"/>
          <a:ea typeface="Corbel"/>
          <a:cs typeface="Corbe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E0DF"/>
          </a:solidFill>
        </a:fill>
      </a:tcStyle>
    </a:wholeTbl>
    <a:band2H>
      <a:tcTxStyle/>
      <a:tcStyle>
        <a:tcBdr/>
        <a:fill>
          <a:solidFill>
            <a:srgbClr val="EAF0EF"/>
          </a:solidFill>
        </a:fill>
      </a:tcStyle>
    </a:band2H>
    <a:firstCol>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orbel"/>
          <a:ea typeface="Corbel"/>
          <a:cs typeface="Corbe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orbel"/>
          <a:ea typeface="Corbel"/>
          <a:cs typeface="Corbe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orbel"/>
          <a:ea typeface="Corbel"/>
          <a:cs typeface="Corbe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orbel"/>
          <a:ea typeface="Corbel"/>
          <a:cs typeface="Corbe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orbel"/>
          <a:ea typeface="Corbel"/>
          <a:cs typeface="Corbe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orbel"/>
          <a:ea typeface="Corbel"/>
          <a:cs typeface="Corbe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orbel"/>
          <a:ea typeface="Corbel"/>
          <a:cs typeface="Corbe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orbel"/>
          <a:ea typeface="Corbel"/>
          <a:cs typeface="Corbe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orbel"/>
          <a:ea typeface="Corbel"/>
          <a:cs typeface="Corbe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62" y="2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8" name="Shape 158"/>
          <p:cNvSpPr>
            <a:spLocks noGrp="1" noRot="1" noChangeAspect="1"/>
          </p:cNvSpPr>
          <p:nvPr>
            <p:ph type="sldImg"/>
          </p:nvPr>
        </p:nvSpPr>
        <p:spPr>
          <a:xfrm>
            <a:off x="1143000" y="685800"/>
            <a:ext cx="4572000" cy="3429000"/>
          </a:xfrm>
          <a:prstGeom prst="rect">
            <a:avLst/>
          </a:prstGeom>
        </p:spPr>
        <p:txBody>
          <a:bodyPr/>
          <a:lstStyle/>
          <a:p>
            <a:endParaRPr/>
          </a:p>
        </p:txBody>
      </p:sp>
      <p:sp>
        <p:nvSpPr>
          <p:cNvPr id="159" name="Shape 15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294382867"/>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2" name="Rectangle 6"/>
          <p:cNvSpPr/>
          <p:nvPr/>
        </p:nvSpPr>
        <p:spPr>
          <a:xfrm>
            <a:off x="231139" y="243840"/>
            <a:ext cx="11724642" cy="6377940"/>
          </a:xfrm>
          <a:prstGeom prst="rect">
            <a:avLst/>
          </a:prstGeom>
          <a:solidFill>
            <a:schemeClr val="accent1"/>
          </a:solidFill>
          <a:ln w="12700">
            <a:solidFill>
              <a:srgbClr val="FFFFFF"/>
            </a:solidFill>
          </a:ln>
        </p:spPr>
        <p:txBody>
          <a:bodyPr lIns="45719" rIns="45719"/>
          <a:lstStyle/>
          <a:p>
            <a:endParaRPr/>
          </a:p>
        </p:txBody>
      </p:sp>
      <p:sp>
        <p:nvSpPr>
          <p:cNvPr id="13" name="Title Text"/>
          <p:cNvSpPr txBox="1">
            <a:spLocks noGrp="1"/>
          </p:cNvSpPr>
          <p:nvPr>
            <p:ph type="title"/>
          </p:nvPr>
        </p:nvSpPr>
        <p:spPr>
          <a:xfrm>
            <a:off x="1109980" y="882375"/>
            <a:ext cx="9966960" cy="2926081"/>
          </a:xfrm>
          <a:prstGeom prst="rect">
            <a:avLst/>
          </a:prstGeom>
        </p:spPr>
        <p:txBody>
          <a:bodyPr anchor="b"/>
          <a:lstStyle>
            <a:lvl1pPr algn="ctr">
              <a:lnSpc>
                <a:spcPct val="85000"/>
              </a:lnSpc>
              <a:defRPr sz="7200" cap="all">
                <a:solidFill>
                  <a:srgbClr val="FFFFFF"/>
                </a:solidFill>
              </a:defRPr>
            </a:lvl1pPr>
          </a:lstStyle>
          <a:p>
            <a:r>
              <a:t>Title Text</a:t>
            </a:r>
          </a:p>
        </p:txBody>
      </p:sp>
      <p:sp>
        <p:nvSpPr>
          <p:cNvPr id="14" name="Body Level One…"/>
          <p:cNvSpPr txBox="1">
            <a:spLocks noGrp="1"/>
          </p:cNvSpPr>
          <p:nvPr>
            <p:ph type="body" sz="quarter" idx="1"/>
          </p:nvPr>
        </p:nvSpPr>
        <p:spPr>
          <a:xfrm>
            <a:off x="1709529" y="3869633"/>
            <a:ext cx="8767862" cy="1388166"/>
          </a:xfrm>
          <a:prstGeom prst="rect">
            <a:avLst/>
          </a:prstGeom>
        </p:spPr>
        <p:txBody>
          <a:bodyPr/>
          <a:lstStyle>
            <a:lvl1pPr marL="0" indent="0" algn="ctr">
              <a:buClrTx/>
              <a:buSzTx/>
              <a:buFontTx/>
              <a:buNone/>
              <a:defRPr>
                <a:solidFill>
                  <a:srgbClr val="FFFFFF"/>
                </a:solidFill>
              </a:defRPr>
            </a:lvl1pPr>
            <a:lvl2pPr marL="0" indent="457200" algn="ctr">
              <a:buClrTx/>
              <a:buSzTx/>
              <a:buFontTx/>
              <a:buNone/>
              <a:defRPr>
                <a:solidFill>
                  <a:srgbClr val="FFFFFF"/>
                </a:solidFill>
              </a:defRPr>
            </a:lvl2pPr>
            <a:lvl3pPr marL="0" indent="914400" algn="ctr">
              <a:buClrTx/>
              <a:buSzTx/>
              <a:buFontTx/>
              <a:buNone/>
              <a:defRPr>
                <a:solidFill>
                  <a:srgbClr val="FFFFFF"/>
                </a:solidFill>
              </a:defRPr>
            </a:lvl3pPr>
            <a:lvl4pPr marL="0" indent="1371600" algn="ctr">
              <a:buClrTx/>
              <a:buSzTx/>
              <a:buFontTx/>
              <a:buNone/>
              <a:defRPr>
                <a:solidFill>
                  <a:srgbClr val="FFFFFF"/>
                </a:solidFill>
              </a:defRPr>
            </a:lvl4pPr>
            <a:lvl5pPr marL="0" indent="1828800" algn="ctr">
              <a:buClrTx/>
              <a:buSzTx/>
              <a:buFontTx/>
              <a:buNone/>
              <a:defRPr>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15" name="Straight Connector 7"/>
          <p:cNvSpPr/>
          <p:nvPr/>
        </p:nvSpPr>
        <p:spPr>
          <a:xfrm>
            <a:off x="1978660" y="3733800"/>
            <a:ext cx="8229602" cy="0"/>
          </a:xfrm>
          <a:prstGeom prst="line">
            <a:avLst/>
          </a:prstGeom>
          <a:ln w="10000">
            <a:solidFill>
              <a:srgbClr val="FFFFFF"/>
            </a:solidFill>
          </a:ln>
        </p:spPr>
        <p:txBody>
          <a:bodyPr lIns="45719" rIns="45719"/>
          <a:lstStyle/>
          <a:p>
            <a:endParaRPr/>
          </a:p>
        </p:txBody>
      </p:sp>
      <p:sp>
        <p:nvSpPr>
          <p:cNvPr id="16"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95" name="Title Text"/>
          <p:cNvSpPr txBox="1">
            <a:spLocks noGrp="1"/>
          </p:cNvSpPr>
          <p:nvPr>
            <p:ph type="title"/>
          </p:nvPr>
        </p:nvSpPr>
        <p:spPr>
          <a:xfrm>
            <a:off x="1143000" y="1097280"/>
            <a:ext cx="3931921" cy="1737361"/>
          </a:xfrm>
          <a:prstGeom prst="rect">
            <a:avLst/>
          </a:prstGeom>
        </p:spPr>
        <p:txBody>
          <a:bodyPr anchor="b"/>
          <a:lstStyle>
            <a:lvl1pPr>
              <a:defRPr sz="4000"/>
            </a:lvl1pPr>
          </a:lstStyle>
          <a:p>
            <a:r>
              <a:t>Title Text</a:t>
            </a:r>
          </a:p>
        </p:txBody>
      </p:sp>
      <p:sp>
        <p:nvSpPr>
          <p:cNvPr id="96" name="Picture Placeholder 2"/>
          <p:cNvSpPr>
            <a:spLocks noGrp="1"/>
          </p:cNvSpPr>
          <p:nvPr>
            <p:ph type="pic" sz="half" idx="13"/>
          </p:nvPr>
        </p:nvSpPr>
        <p:spPr>
          <a:xfrm>
            <a:off x="5413247" y="1069847"/>
            <a:ext cx="6099049" cy="4800601"/>
          </a:xfrm>
          <a:prstGeom prst="rect">
            <a:avLst/>
          </a:prstGeom>
        </p:spPr>
        <p:txBody>
          <a:bodyPr lIns="91439" rIns="91439">
            <a:noAutofit/>
          </a:bodyPr>
          <a:lstStyle/>
          <a:p>
            <a:endParaRPr/>
          </a:p>
        </p:txBody>
      </p:sp>
      <p:sp>
        <p:nvSpPr>
          <p:cNvPr id="97" name="Body Level One…"/>
          <p:cNvSpPr txBox="1">
            <a:spLocks noGrp="1"/>
          </p:cNvSpPr>
          <p:nvPr>
            <p:ph type="body" sz="quarter" idx="1"/>
          </p:nvPr>
        </p:nvSpPr>
        <p:spPr>
          <a:xfrm>
            <a:off x="1143000" y="2834639"/>
            <a:ext cx="3931921" cy="2880361"/>
          </a:xfrm>
          <a:prstGeom prst="rect">
            <a:avLst/>
          </a:prstGeom>
        </p:spPr>
        <p:txBody>
          <a:bodyPr/>
          <a:lstStyle>
            <a:lvl1pPr marL="0" indent="0">
              <a:lnSpc>
                <a:spcPct val="100000"/>
              </a:lnSpc>
              <a:spcBef>
                <a:spcPts val="1000"/>
              </a:spcBef>
              <a:buClrTx/>
              <a:buSzTx/>
              <a:buFontTx/>
              <a:buNone/>
              <a:defRPr sz="1700"/>
            </a:lvl1pPr>
            <a:lvl2pPr marL="0" indent="457200">
              <a:lnSpc>
                <a:spcPct val="100000"/>
              </a:lnSpc>
              <a:spcBef>
                <a:spcPts val="1000"/>
              </a:spcBef>
              <a:buClrTx/>
              <a:buSzTx/>
              <a:buFontTx/>
              <a:buNone/>
              <a:defRPr sz="1700"/>
            </a:lvl2pPr>
            <a:lvl3pPr marL="0" indent="914400">
              <a:lnSpc>
                <a:spcPct val="100000"/>
              </a:lnSpc>
              <a:spcBef>
                <a:spcPts val="1000"/>
              </a:spcBef>
              <a:buClrTx/>
              <a:buSzTx/>
              <a:buFontTx/>
              <a:buNone/>
              <a:defRPr sz="1700"/>
            </a:lvl3pPr>
            <a:lvl4pPr marL="0" indent="1371600">
              <a:lnSpc>
                <a:spcPct val="100000"/>
              </a:lnSpc>
              <a:spcBef>
                <a:spcPts val="1000"/>
              </a:spcBef>
              <a:buClrTx/>
              <a:buSzTx/>
              <a:buFontTx/>
              <a:buNone/>
              <a:defRPr sz="1700"/>
            </a:lvl4pPr>
            <a:lvl5pPr marL="0" indent="1828800">
              <a:lnSpc>
                <a:spcPct val="100000"/>
              </a:lnSpc>
              <a:spcBef>
                <a:spcPts val="1000"/>
              </a:spcBef>
              <a:buClrTx/>
              <a:buSzTx/>
              <a:buFontTx/>
              <a:buNone/>
              <a:defRPr sz="1700"/>
            </a:lvl5pPr>
          </a:lstStyle>
          <a:p>
            <a:r>
              <a:t>Body Level One</a:t>
            </a:r>
          </a:p>
          <a:p>
            <a:pPr lvl="1"/>
            <a:r>
              <a:t>Body Level Two</a:t>
            </a:r>
          </a:p>
          <a:p>
            <a:pPr lvl="2"/>
            <a:r>
              <a:t>Body Level Three</a:t>
            </a:r>
          </a:p>
          <a:p>
            <a:pPr lvl="3"/>
            <a:r>
              <a:t>Body Level Four</a:t>
            </a:r>
          </a:p>
          <a:p>
            <a:pPr lvl="4"/>
            <a:r>
              <a:t>Body Level Five</a:t>
            </a:r>
          </a:p>
        </p:txBody>
      </p:sp>
      <p:sp>
        <p:nvSpPr>
          <p:cNvPr id="9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105" name="Title Text"/>
          <p:cNvSpPr txBox="1">
            <a:spLocks noGrp="1"/>
          </p:cNvSpPr>
          <p:nvPr>
            <p:ph type="title"/>
          </p:nvPr>
        </p:nvSpPr>
        <p:spPr>
          <a:prstGeom prst="rect">
            <a:avLst/>
          </a:prstGeom>
        </p:spPr>
        <p:txBody>
          <a:bodyPr/>
          <a:lstStyle/>
          <a:p>
            <a:r>
              <a:t>Title Text</a:t>
            </a:r>
          </a:p>
        </p:txBody>
      </p:sp>
      <p:sp>
        <p:nvSpPr>
          <p:cNvPr id="106" name="Body Level One…"/>
          <p:cNvSpPr txBox="1">
            <a:spLocks noGrp="1"/>
          </p:cNvSpPr>
          <p:nvPr>
            <p:ph type="body" idx="1"/>
          </p:nvPr>
        </p:nvSpPr>
        <p:spPr>
          <a:xfrm>
            <a:off x="1143000" y="2057400"/>
            <a:ext cx="9872872" cy="4038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14" name="Title Text"/>
          <p:cNvSpPr txBox="1">
            <a:spLocks noGrp="1"/>
          </p:cNvSpPr>
          <p:nvPr>
            <p:ph type="title"/>
          </p:nvPr>
        </p:nvSpPr>
        <p:spPr>
          <a:xfrm>
            <a:off x="8724900" y="762000"/>
            <a:ext cx="2324100" cy="5410200"/>
          </a:xfrm>
          <a:prstGeom prst="rect">
            <a:avLst/>
          </a:prstGeom>
        </p:spPr>
        <p:txBody>
          <a:bodyPr/>
          <a:lstStyle/>
          <a:p>
            <a:r>
              <a:t>Title Text</a:t>
            </a:r>
          </a:p>
        </p:txBody>
      </p:sp>
      <p:sp>
        <p:nvSpPr>
          <p:cNvPr id="115" name="Body Level One…"/>
          <p:cNvSpPr txBox="1">
            <a:spLocks noGrp="1"/>
          </p:cNvSpPr>
          <p:nvPr>
            <p:ph type="body" idx="1"/>
          </p:nvPr>
        </p:nvSpPr>
        <p:spPr>
          <a:xfrm>
            <a:off x="1143000" y="762000"/>
            <a:ext cx="7429500" cy="54102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1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147_Custom Layout">
    <p:spTree>
      <p:nvGrpSpPr>
        <p:cNvPr id="1" name=""/>
        <p:cNvGrpSpPr/>
        <p:nvPr/>
      </p:nvGrpSpPr>
      <p:grpSpPr>
        <a:xfrm>
          <a:off x="0" y="0"/>
          <a:ext cx="0" cy="0"/>
          <a:chOff x="0" y="0"/>
          <a:chExt cx="0" cy="0"/>
        </a:xfrm>
      </p:grpSpPr>
      <p:sp>
        <p:nvSpPr>
          <p:cNvPr id="123" name="Rectangle 2"/>
          <p:cNvSpPr/>
          <p:nvPr/>
        </p:nvSpPr>
        <p:spPr>
          <a:xfrm>
            <a:off x="-1" y="1981200"/>
            <a:ext cx="2438401" cy="2438400"/>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124" name="Rectangle 4"/>
          <p:cNvSpPr/>
          <p:nvPr/>
        </p:nvSpPr>
        <p:spPr>
          <a:xfrm>
            <a:off x="4876798" y="1981200"/>
            <a:ext cx="2438400" cy="2438400"/>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125" name="Rectangle 7"/>
          <p:cNvSpPr/>
          <p:nvPr/>
        </p:nvSpPr>
        <p:spPr>
          <a:xfrm>
            <a:off x="9753597" y="1981200"/>
            <a:ext cx="2438401" cy="2438400"/>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126" name="Rectangle 10"/>
          <p:cNvSpPr/>
          <p:nvPr/>
        </p:nvSpPr>
        <p:spPr>
          <a:xfrm>
            <a:off x="2438398" y="4419600"/>
            <a:ext cx="2438400" cy="2438400"/>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127" name="Rectangle 12"/>
          <p:cNvSpPr/>
          <p:nvPr/>
        </p:nvSpPr>
        <p:spPr>
          <a:xfrm>
            <a:off x="7315196" y="4419600"/>
            <a:ext cx="2438400" cy="2438400"/>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128" name="Picture Placeholder 15"/>
          <p:cNvSpPr>
            <a:spLocks noGrp="1"/>
          </p:cNvSpPr>
          <p:nvPr>
            <p:ph type="pic" sz="quarter" idx="13"/>
          </p:nvPr>
        </p:nvSpPr>
        <p:spPr>
          <a:xfrm>
            <a:off x="0" y="1981200"/>
            <a:ext cx="2438400" cy="2438400"/>
          </a:xfrm>
          <a:prstGeom prst="rect">
            <a:avLst/>
          </a:prstGeom>
        </p:spPr>
        <p:txBody>
          <a:bodyPr lIns="91439" rIns="91439">
            <a:noAutofit/>
          </a:bodyPr>
          <a:lstStyle/>
          <a:p>
            <a:endParaRPr/>
          </a:p>
        </p:txBody>
      </p:sp>
      <p:sp>
        <p:nvSpPr>
          <p:cNvPr id="129" name="Picture Placeholder 15"/>
          <p:cNvSpPr>
            <a:spLocks noGrp="1"/>
          </p:cNvSpPr>
          <p:nvPr>
            <p:ph type="pic" sz="quarter" idx="14"/>
          </p:nvPr>
        </p:nvSpPr>
        <p:spPr>
          <a:xfrm>
            <a:off x="2438397" y="4419600"/>
            <a:ext cx="2438401" cy="2438400"/>
          </a:xfrm>
          <a:prstGeom prst="rect">
            <a:avLst/>
          </a:prstGeom>
        </p:spPr>
        <p:txBody>
          <a:bodyPr lIns="91439" rIns="91439">
            <a:noAutofit/>
          </a:bodyPr>
          <a:lstStyle/>
          <a:p>
            <a:endParaRPr/>
          </a:p>
        </p:txBody>
      </p:sp>
      <p:sp>
        <p:nvSpPr>
          <p:cNvPr id="130" name="Picture Placeholder 15"/>
          <p:cNvSpPr>
            <a:spLocks noGrp="1"/>
          </p:cNvSpPr>
          <p:nvPr>
            <p:ph type="pic" sz="quarter" idx="15"/>
          </p:nvPr>
        </p:nvSpPr>
        <p:spPr>
          <a:xfrm>
            <a:off x="4876798" y="1981200"/>
            <a:ext cx="2438401" cy="2438400"/>
          </a:xfrm>
          <a:prstGeom prst="rect">
            <a:avLst/>
          </a:prstGeom>
        </p:spPr>
        <p:txBody>
          <a:bodyPr lIns="91439" rIns="91439">
            <a:noAutofit/>
          </a:bodyPr>
          <a:lstStyle/>
          <a:p>
            <a:endParaRPr/>
          </a:p>
        </p:txBody>
      </p:sp>
      <p:sp>
        <p:nvSpPr>
          <p:cNvPr id="131" name="Picture Placeholder 15"/>
          <p:cNvSpPr>
            <a:spLocks noGrp="1"/>
          </p:cNvSpPr>
          <p:nvPr>
            <p:ph type="pic" sz="quarter" idx="16"/>
          </p:nvPr>
        </p:nvSpPr>
        <p:spPr>
          <a:xfrm>
            <a:off x="7315196" y="4419600"/>
            <a:ext cx="2438401" cy="2438400"/>
          </a:xfrm>
          <a:prstGeom prst="rect">
            <a:avLst/>
          </a:prstGeom>
        </p:spPr>
        <p:txBody>
          <a:bodyPr lIns="91439" rIns="91439">
            <a:noAutofit/>
          </a:bodyPr>
          <a:lstStyle/>
          <a:p>
            <a:endParaRPr/>
          </a:p>
        </p:txBody>
      </p:sp>
      <p:sp>
        <p:nvSpPr>
          <p:cNvPr id="132" name="Picture Placeholder 15"/>
          <p:cNvSpPr>
            <a:spLocks noGrp="1"/>
          </p:cNvSpPr>
          <p:nvPr>
            <p:ph type="pic" sz="quarter" idx="17"/>
          </p:nvPr>
        </p:nvSpPr>
        <p:spPr>
          <a:xfrm>
            <a:off x="9753600" y="1981200"/>
            <a:ext cx="2438400" cy="2438400"/>
          </a:xfrm>
          <a:prstGeom prst="rect">
            <a:avLst/>
          </a:prstGeom>
        </p:spPr>
        <p:txBody>
          <a:bodyPr lIns="91439" rIns="91439">
            <a:noAutofit/>
          </a:bodyPr>
          <a:lstStyle/>
          <a:p>
            <a:endParaRPr/>
          </a:p>
        </p:txBody>
      </p:sp>
      <p:sp>
        <p:nvSpPr>
          <p:cNvPr id="133" name="Slide Number"/>
          <p:cNvSpPr txBox="1">
            <a:spLocks noGrp="1"/>
          </p:cNvSpPr>
          <p:nvPr>
            <p:ph type="sldNum" sz="quarter" idx="2"/>
          </p:nvPr>
        </p:nvSpPr>
        <p:spPr>
          <a:xfrm>
            <a:off x="5892800" y="6172200"/>
            <a:ext cx="2844800" cy="36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47_Custom Layout 0">
    <p:bg>
      <p:bgPr>
        <a:solidFill>
          <a:srgbClr val="153F55"/>
        </a:solidFill>
        <a:effectLst/>
      </p:bgPr>
    </p:bg>
    <p:spTree>
      <p:nvGrpSpPr>
        <p:cNvPr id="1" name=""/>
        <p:cNvGrpSpPr/>
        <p:nvPr/>
      </p:nvGrpSpPr>
      <p:grpSpPr>
        <a:xfrm>
          <a:off x="0" y="0"/>
          <a:ext cx="0" cy="0"/>
          <a:chOff x="0" y="0"/>
          <a:chExt cx="0" cy="0"/>
        </a:xfrm>
      </p:grpSpPr>
      <p:sp>
        <p:nvSpPr>
          <p:cNvPr id="140" name="Picture Placeholder 15"/>
          <p:cNvSpPr>
            <a:spLocks noGrp="1"/>
          </p:cNvSpPr>
          <p:nvPr>
            <p:ph type="pic" sz="quarter" idx="13"/>
          </p:nvPr>
        </p:nvSpPr>
        <p:spPr>
          <a:xfrm>
            <a:off x="0" y="1981200"/>
            <a:ext cx="2438400" cy="2438400"/>
          </a:xfrm>
          <a:prstGeom prst="rect">
            <a:avLst/>
          </a:prstGeom>
        </p:spPr>
        <p:txBody>
          <a:bodyPr lIns="91439" rIns="91439">
            <a:noAutofit/>
          </a:bodyPr>
          <a:lstStyle/>
          <a:p>
            <a:endParaRPr/>
          </a:p>
        </p:txBody>
      </p:sp>
      <p:sp>
        <p:nvSpPr>
          <p:cNvPr id="141" name="Picture Placeholder 15"/>
          <p:cNvSpPr>
            <a:spLocks noGrp="1"/>
          </p:cNvSpPr>
          <p:nvPr>
            <p:ph type="pic" sz="quarter" idx="14"/>
          </p:nvPr>
        </p:nvSpPr>
        <p:spPr>
          <a:xfrm>
            <a:off x="2438397" y="4419600"/>
            <a:ext cx="2438401" cy="2438400"/>
          </a:xfrm>
          <a:prstGeom prst="rect">
            <a:avLst/>
          </a:prstGeom>
        </p:spPr>
        <p:txBody>
          <a:bodyPr lIns="91439" rIns="91439">
            <a:noAutofit/>
          </a:bodyPr>
          <a:lstStyle/>
          <a:p>
            <a:endParaRPr/>
          </a:p>
        </p:txBody>
      </p:sp>
      <p:sp>
        <p:nvSpPr>
          <p:cNvPr id="142" name="Picture Placeholder 15"/>
          <p:cNvSpPr>
            <a:spLocks noGrp="1"/>
          </p:cNvSpPr>
          <p:nvPr>
            <p:ph type="pic" sz="quarter" idx="15"/>
          </p:nvPr>
        </p:nvSpPr>
        <p:spPr>
          <a:xfrm>
            <a:off x="4876798" y="1981200"/>
            <a:ext cx="2438401" cy="2438400"/>
          </a:xfrm>
          <a:prstGeom prst="rect">
            <a:avLst/>
          </a:prstGeom>
        </p:spPr>
        <p:txBody>
          <a:bodyPr lIns="91439" rIns="91439">
            <a:noAutofit/>
          </a:bodyPr>
          <a:lstStyle/>
          <a:p>
            <a:endParaRPr/>
          </a:p>
        </p:txBody>
      </p:sp>
      <p:sp>
        <p:nvSpPr>
          <p:cNvPr id="143" name="Picture Placeholder 15"/>
          <p:cNvSpPr>
            <a:spLocks noGrp="1"/>
          </p:cNvSpPr>
          <p:nvPr>
            <p:ph type="pic" sz="quarter" idx="16"/>
          </p:nvPr>
        </p:nvSpPr>
        <p:spPr>
          <a:xfrm>
            <a:off x="7315196" y="4419600"/>
            <a:ext cx="2438401" cy="2438400"/>
          </a:xfrm>
          <a:prstGeom prst="rect">
            <a:avLst/>
          </a:prstGeom>
        </p:spPr>
        <p:txBody>
          <a:bodyPr lIns="91439" rIns="91439">
            <a:noAutofit/>
          </a:bodyPr>
          <a:lstStyle/>
          <a:p>
            <a:endParaRPr/>
          </a:p>
        </p:txBody>
      </p:sp>
      <p:sp>
        <p:nvSpPr>
          <p:cNvPr id="144" name="Picture Placeholder 15"/>
          <p:cNvSpPr>
            <a:spLocks noGrp="1"/>
          </p:cNvSpPr>
          <p:nvPr>
            <p:ph type="pic" sz="quarter" idx="17"/>
          </p:nvPr>
        </p:nvSpPr>
        <p:spPr>
          <a:xfrm>
            <a:off x="9753600" y="1981200"/>
            <a:ext cx="2438400" cy="2438400"/>
          </a:xfrm>
          <a:prstGeom prst="rect">
            <a:avLst/>
          </a:prstGeom>
        </p:spPr>
        <p:txBody>
          <a:bodyPr lIns="91439" rIns="91439">
            <a:noAutofit/>
          </a:bodyPr>
          <a:lstStyle/>
          <a:p>
            <a:endParaRPr/>
          </a:p>
        </p:txBody>
      </p:sp>
      <p:sp>
        <p:nvSpPr>
          <p:cNvPr id="145" name="Slide Number"/>
          <p:cNvSpPr txBox="1">
            <a:spLocks noGrp="1"/>
          </p:cNvSpPr>
          <p:nvPr>
            <p:ph type="sldNum" sz="quarter" idx="2"/>
          </p:nvPr>
        </p:nvSpPr>
        <p:spPr>
          <a:xfrm>
            <a:off x="5892800" y="6172200"/>
            <a:ext cx="2844800" cy="36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Custom Layout">
    <p:spTree>
      <p:nvGrpSpPr>
        <p:cNvPr id="1" name=""/>
        <p:cNvGrpSpPr/>
        <p:nvPr/>
      </p:nvGrpSpPr>
      <p:grpSpPr>
        <a:xfrm>
          <a:off x="0" y="0"/>
          <a:ext cx="0" cy="0"/>
          <a:chOff x="0" y="0"/>
          <a:chExt cx="0" cy="0"/>
        </a:xfrm>
      </p:grpSpPr>
      <p:sp>
        <p:nvSpPr>
          <p:cNvPr id="152" name="Slide Number"/>
          <p:cNvSpPr txBox="1">
            <a:spLocks noGrp="1"/>
          </p:cNvSpPr>
          <p:nvPr>
            <p:ph type="sldNum" sz="quarter" idx="2"/>
          </p:nvPr>
        </p:nvSpPr>
        <p:spPr>
          <a:xfrm>
            <a:off x="5892800" y="6172200"/>
            <a:ext cx="2844800" cy="36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3" name="Title Text"/>
          <p:cNvSpPr txBox="1">
            <a:spLocks noGrp="1"/>
          </p:cNvSpPr>
          <p:nvPr>
            <p:ph type="title"/>
          </p:nvPr>
        </p:nvSpPr>
        <p:spPr>
          <a:prstGeom prst="rect">
            <a:avLst/>
          </a:prstGeom>
        </p:spPr>
        <p:txBody>
          <a:bodyPr/>
          <a:lstStyle>
            <a:lvl1pPr>
              <a:defRPr>
                <a:latin typeface="B Yekan"/>
                <a:ea typeface="B Yekan"/>
                <a:cs typeface="B Yekan"/>
                <a:sym typeface="B Yekan"/>
              </a:defRPr>
            </a:lvl1pPr>
          </a:lstStyle>
          <a:p>
            <a:r>
              <a:t>Title Text</a:t>
            </a:r>
          </a:p>
        </p:txBody>
      </p:sp>
      <p:sp>
        <p:nvSpPr>
          <p:cNvPr id="24" name="Body Level One…"/>
          <p:cNvSpPr txBox="1">
            <a:spLocks noGrp="1"/>
          </p:cNvSpPr>
          <p:nvPr>
            <p:ph type="body" idx="1"/>
          </p:nvPr>
        </p:nvSpPr>
        <p:spPr>
          <a:xfrm>
            <a:off x="1143000" y="2057400"/>
            <a:ext cx="9872872" cy="4038600"/>
          </a:xfrm>
          <a:prstGeom prst="rect">
            <a:avLst/>
          </a:prstGeom>
        </p:spPr>
        <p:txBody>
          <a:bodyPr/>
          <a:lstStyle>
            <a:lvl1pPr>
              <a:defRPr>
                <a:latin typeface="B Yekan"/>
                <a:ea typeface="B Yekan"/>
                <a:cs typeface="B Yekan"/>
                <a:sym typeface="B Yekan"/>
              </a:defRPr>
            </a:lvl1pPr>
            <a:lvl2pPr>
              <a:defRPr>
                <a:latin typeface="B Yekan"/>
                <a:ea typeface="B Yekan"/>
                <a:cs typeface="B Yekan"/>
                <a:sym typeface="B Yekan"/>
              </a:defRPr>
            </a:lvl2pPr>
            <a:lvl3pPr>
              <a:defRPr>
                <a:latin typeface="B Yekan"/>
                <a:ea typeface="B Yekan"/>
                <a:cs typeface="B Yekan"/>
                <a:sym typeface="B Yekan"/>
              </a:defRPr>
            </a:lvl3pPr>
            <a:lvl4pPr>
              <a:defRPr>
                <a:latin typeface="B Yekan"/>
                <a:ea typeface="B Yekan"/>
                <a:cs typeface="B Yekan"/>
                <a:sym typeface="B Yekan"/>
              </a:defRPr>
            </a:lvl4pPr>
            <a:lvl5pPr>
              <a:defRPr>
                <a:latin typeface="B Yekan"/>
                <a:ea typeface="B Yekan"/>
                <a:cs typeface="B Yekan"/>
                <a:sym typeface="B Yekan"/>
              </a:defRPr>
            </a:lvl5pPr>
          </a:lstStyle>
          <a:p>
            <a:r>
              <a:t>Body Level One</a:t>
            </a:r>
          </a:p>
          <a:p>
            <a:pPr lvl="1"/>
            <a:r>
              <a:t>Body Level Two</a:t>
            </a:r>
          </a:p>
          <a:p>
            <a:pPr lvl="2"/>
            <a:r>
              <a:t>Body Level Three</a:t>
            </a:r>
          </a:p>
          <a:p>
            <a:pPr lvl="3"/>
            <a:r>
              <a:t>Body Level Four</a:t>
            </a:r>
          </a:p>
          <a:p>
            <a:pPr lvl="4"/>
            <a:r>
              <a:t>Body Level Five</a:t>
            </a: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and Content 0">
    <p:bg>
      <p:bgPr>
        <a:solidFill>
          <a:srgbClr val="FFFFFF"/>
        </a:solidFill>
        <a:effectLst/>
      </p:bgPr>
    </p:bg>
    <p:spTree>
      <p:nvGrpSpPr>
        <p:cNvPr id="1" name=""/>
        <p:cNvGrpSpPr/>
        <p:nvPr/>
      </p:nvGrpSpPr>
      <p:grpSpPr>
        <a:xfrm>
          <a:off x="0" y="0"/>
          <a:ext cx="0" cy="0"/>
          <a:chOff x="0" y="0"/>
          <a:chExt cx="0" cy="0"/>
        </a:xfrm>
      </p:grpSpPr>
      <p:sp>
        <p:nvSpPr>
          <p:cNvPr id="32" name="Title Text"/>
          <p:cNvSpPr txBox="1">
            <a:spLocks noGrp="1"/>
          </p:cNvSpPr>
          <p:nvPr>
            <p:ph type="title"/>
          </p:nvPr>
        </p:nvSpPr>
        <p:spPr>
          <a:prstGeom prst="rect">
            <a:avLst/>
          </a:prstGeom>
        </p:spPr>
        <p:txBody>
          <a:bodyPr/>
          <a:lstStyle/>
          <a:p>
            <a:r>
              <a:t>Title Text</a:t>
            </a:r>
          </a:p>
        </p:txBody>
      </p:sp>
      <p:sp>
        <p:nvSpPr>
          <p:cNvPr id="33" name="Body Level One…"/>
          <p:cNvSpPr txBox="1">
            <a:spLocks noGrp="1"/>
          </p:cNvSpPr>
          <p:nvPr>
            <p:ph type="body" idx="1"/>
          </p:nvPr>
        </p:nvSpPr>
        <p:spPr>
          <a:xfrm>
            <a:off x="1143000" y="2057400"/>
            <a:ext cx="9872872" cy="4038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41" name="Title Text"/>
          <p:cNvSpPr txBox="1">
            <a:spLocks noGrp="1"/>
          </p:cNvSpPr>
          <p:nvPr>
            <p:ph type="title"/>
          </p:nvPr>
        </p:nvSpPr>
        <p:spPr>
          <a:xfrm>
            <a:off x="1106424" y="1173574"/>
            <a:ext cx="9966960" cy="2926081"/>
          </a:xfrm>
          <a:prstGeom prst="rect">
            <a:avLst/>
          </a:prstGeom>
        </p:spPr>
        <p:txBody>
          <a:bodyPr anchor="b"/>
          <a:lstStyle>
            <a:lvl1pPr algn="ctr">
              <a:lnSpc>
                <a:spcPct val="85000"/>
              </a:lnSpc>
              <a:defRPr sz="7200" cap="all"/>
            </a:lvl1pPr>
          </a:lstStyle>
          <a:p>
            <a:r>
              <a:t>Title Text</a:t>
            </a:r>
          </a:p>
        </p:txBody>
      </p:sp>
      <p:sp>
        <p:nvSpPr>
          <p:cNvPr id="42" name="Body Level One…"/>
          <p:cNvSpPr txBox="1">
            <a:spLocks noGrp="1"/>
          </p:cNvSpPr>
          <p:nvPr>
            <p:ph type="body" sz="quarter" idx="1"/>
          </p:nvPr>
        </p:nvSpPr>
        <p:spPr>
          <a:xfrm>
            <a:off x="1709927" y="4154520"/>
            <a:ext cx="8769097" cy="1363807"/>
          </a:xfrm>
          <a:prstGeom prst="rect">
            <a:avLst/>
          </a:prstGeom>
        </p:spPr>
        <p:txBody>
          <a:bodyPr/>
          <a:lstStyle>
            <a:lvl1pPr marL="0" indent="0" algn="ctr">
              <a:buClrTx/>
              <a:buSzTx/>
              <a:buFontTx/>
              <a:buNone/>
            </a:lvl1pPr>
            <a:lvl2pPr marL="0" indent="457200" algn="ctr">
              <a:buClrTx/>
              <a:buSzTx/>
              <a:buFontTx/>
              <a:buNone/>
            </a:lvl2pPr>
            <a:lvl3pPr marL="0" indent="914400" algn="ctr">
              <a:buClrTx/>
              <a:buSzTx/>
              <a:buFontTx/>
              <a:buNone/>
            </a:lvl3pPr>
            <a:lvl4pPr marL="0" indent="1371600" algn="ctr">
              <a:buClrTx/>
              <a:buSzTx/>
              <a:buFontTx/>
              <a:buNone/>
            </a:lvl4pPr>
            <a:lvl5pPr marL="0" indent="1828800" algn="ctr">
              <a:buClrTx/>
              <a:buSzTx/>
              <a:buFontTx/>
              <a:buNone/>
            </a:lvl5pPr>
          </a:lstStyle>
          <a:p>
            <a:r>
              <a:t>Body Level One</a:t>
            </a:r>
          </a:p>
          <a:p>
            <a:pPr lvl="1"/>
            <a:r>
              <a:t>Body Level Two</a:t>
            </a:r>
          </a:p>
          <a:p>
            <a:pPr lvl="2"/>
            <a:r>
              <a:t>Body Level Three</a:t>
            </a:r>
          </a:p>
          <a:p>
            <a:pPr lvl="3"/>
            <a:r>
              <a:t>Body Level Four</a:t>
            </a:r>
          </a:p>
          <a:p>
            <a:pPr lvl="4"/>
            <a:r>
              <a:t>Body Level Five</a:t>
            </a:r>
          </a:p>
        </p:txBody>
      </p:sp>
      <p:sp>
        <p:nvSpPr>
          <p:cNvPr id="43" name="Straight Connector 6"/>
          <p:cNvSpPr/>
          <p:nvPr/>
        </p:nvSpPr>
        <p:spPr>
          <a:xfrm>
            <a:off x="1981200" y="4020408"/>
            <a:ext cx="8229601" cy="1"/>
          </a:xfrm>
          <a:prstGeom prst="line">
            <a:avLst/>
          </a:prstGeom>
          <a:ln w="10000">
            <a:solidFill>
              <a:schemeClr val="accent1"/>
            </a:solidFill>
          </a:ln>
        </p:spPr>
        <p:txBody>
          <a:bodyPr lIns="45719" rIns="45719"/>
          <a:lstStyle/>
          <a:p>
            <a:endParaRP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51" name="Title Text"/>
          <p:cNvSpPr txBox="1">
            <a:spLocks noGrp="1"/>
          </p:cNvSpPr>
          <p:nvPr>
            <p:ph type="title"/>
          </p:nvPr>
        </p:nvSpPr>
        <p:spPr>
          <a:prstGeom prst="rect">
            <a:avLst/>
          </a:prstGeom>
        </p:spPr>
        <p:txBody>
          <a:bodyPr/>
          <a:lstStyle/>
          <a:p>
            <a:r>
              <a:t>Title Text</a:t>
            </a:r>
          </a:p>
        </p:txBody>
      </p:sp>
      <p:sp>
        <p:nvSpPr>
          <p:cNvPr id="52" name="Body Level One…"/>
          <p:cNvSpPr txBox="1">
            <a:spLocks noGrp="1"/>
          </p:cNvSpPr>
          <p:nvPr>
            <p:ph type="body" sz="half" idx="1"/>
          </p:nvPr>
        </p:nvSpPr>
        <p:spPr>
          <a:xfrm>
            <a:off x="1143000" y="2057399"/>
            <a:ext cx="4754880" cy="402336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60" name="Title Text"/>
          <p:cNvSpPr txBox="1">
            <a:spLocks noGrp="1"/>
          </p:cNvSpPr>
          <p:nvPr>
            <p:ph type="title"/>
          </p:nvPr>
        </p:nvSpPr>
        <p:spPr>
          <a:prstGeom prst="rect">
            <a:avLst/>
          </a:prstGeom>
        </p:spPr>
        <p:txBody>
          <a:bodyPr/>
          <a:lstStyle/>
          <a:p>
            <a:r>
              <a:t>Title Text</a:t>
            </a:r>
          </a:p>
        </p:txBody>
      </p:sp>
      <p:sp>
        <p:nvSpPr>
          <p:cNvPr id="61" name="Body Level One…"/>
          <p:cNvSpPr txBox="1">
            <a:spLocks noGrp="1"/>
          </p:cNvSpPr>
          <p:nvPr>
            <p:ph type="body" sz="quarter" idx="1"/>
          </p:nvPr>
        </p:nvSpPr>
        <p:spPr>
          <a:xfrm>
            <a:off x="1143000" y="2001510"/>
            <a:ext cx="4754880" cy="777241"/>
          </a:xfrm>
          <a:prstGeom prst="rect">
            <a:avLst/>
          </a:prstGeom>
        </p:spPr>
        <p:txBody>
          <a:bodyPr anchor="ctr"/>
          <a:lstStyle>
            <a:lvl1pPr marL="0" indent="0">
              <a:spcBef>
                <a:spcPts val="0"/>
              </a:spcBef>
              <a:buClrTx/>
              <a:buSzTx/>
              <a:buFontTx/>
              <a:buNone/>
              <a:defRPr sz="2400"/>
            </a:lvl1pPr>
            <a:lvl2pPr marL="0" indent="457200">
              <a:spcBef>
                <a:spcPts val="0"/>
              </a:spcBef>
              <a:buClrTx/>
              <a:buSzTx/>
              <a:buFontTx/>
              <a:buNone/>
              <a:defRPr sz="2400"/>
            </a:lvl2pPr>
            <a:lvl3pPr marL="0" indent="914400">
              <a:spcBef>
                <a:spcPts val="0"/>
              </a:spcBef>
              <a:buClrTx/>
              <a:buSzTx/>
              <a:buFontTx/>
              <a:buNone/>
              <a:defRPr sz="2400"/>
            </a:lvl3pPr>
            <a:lvl4pPr marL="0" indent="1371600">
              <a:spcBef>
                <a:spcPts val="0"/>
              </a:spcBef>
              <a:buClrTx/>
              <a:buSzTx/>
              <a:buFontTx/>
              <a:buNone/>
              <a:defRPr sz="2400"/>
            </a:lvl4pPr>
            <a:lvl5pPr marL="0" indent="1828800">
              <a:spcBef>
                <a:spcPts val="0"/>
              </a:spcBef>
              <a:buClrTx/>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62" name="Text Placeholder 4"/>
          <p:cNvSpPr>
            <a:spLocks noGrp="1"/>
          </p:cNvSpPr>
          <p:nvPr>
            <p:ph type="body" sz="quarter" idx="13"/>
          </p:nvPr>
        </p:nvSpPr>
        <p:spPr>
          <a:xfrm>
            <a:off x="6269173" y="1999032"/>
            <a:ext cx="4754881" cy="777241"/>
          </a:xfrm>
          <a:prstGeom prst="rect">
            <a:avLst/>
          </a:prstGeom>
        </p:spPr>
        <p:txBody>
          <a:bodyPr anchor="ctr"/>
          <a:lstStyle/>
          <a:p>
            <a:pPr marL="0" indent="0" rtl="0">
              <a:spcBef>
                <a:spcPts val="0"/>
              </a:spcBef>
              <a:buClrTx/>
              <a:buSzTx/>
              <a:buFontTx/>
              <a:buNone/>
              <a:defRPr sz="2400"/>
            </a:pPr>
            <a:endParaRPr/>
          </a:p>
        </p:txBody>
      </p:sp>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0" name="Title Text"/>
          <p:cNvSpPr txBox="1">
            <a:spLocks noGrp="1"/>
          </p:cNvSpPr>
          <p:nvPr>
            <p:ph type="title"/>
          </p:nvPr>
        </p:nvSpPr>
        <p:spPr>
          <a:prstGeom prst="rect">
            <a:avLst/>
          </a:prstGeom>
        </p:spPr>
        <p:txBody>
          <a:bodyPr/>
          <a:lstStyle/>
          <a:p>
            <a:r>
              <a:t>Title Text</a:t>
            </a:r>
          </a:p>
        </p:txBody>
      </p:sp>
      <p:sp>
        <p:nvSpPr>
          <p:cNvPr id="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5" name="Title Text"/>
          <p:cNvSpPr txBox="1">
            <a:spLocks noGrp="1"/>
          </p:cNvSpPr>
          <p:nvPr>
            <p:ph type="title"/>
          </p:nvPr>
        </p:nvSpPr>
        <p:spPr>
          <a:xfrm>
            <a:off x="1143000" y="1097280"/>
            <a:ext cx="3931921" cy="1737361"/>
          </a:xfrm>
          <a:prstGeom prst="rect">
            <a:avLst/>
          </a:prstGeom>
        </p:spPr>
        <p:txBody>
          <a:bodyPr anchor="b"/>
          <a:lstStyle>
            <a:lvl1pPr>
              <a:defRPr sz="4000"/>
            </a:lvl1pPr>
          </a:lstStyle>
          <a:p>
            <a:r>
              <a:t>Title Text</a:t>
            </a:r>
          </a:p>
        </p:txBody>
      </p:sp>
      <p:sp>
        <p:nvSpPr>
          <p:cNvPr id="86" name="Body Level One…"/>
          <p:cNvSpPr txBox="1">
            <a:spLocks noGrp="1"/>
          </p:cNvSpPr>
          <p:nvPr>
            <p:ph type="body" sz="half" idx="1"/>
          </p:nvPr>
        </p:nvSpPr>
        <p:spPr>
          <a:xfrm>
            <a:off x="5852159" y="1097280"/>
            <a:ext cx="5212080" cy="4663441"/>
          </a:xfrm>
          <a:prstGeom prst="rect">
            <a:avLst/>
          </a:prstGeom>
        </p:spPr>
        <p:txBody>
          <a:bodyPr/>
          <a:lstStyle>
            <a:lvl1pPr>
              <a:defRPr sz="3200"/>
            </a:lvl1pPr>
            <a:lvl2pPr marL="483325" indent="-209005">
              <a:defRPr sz="3200"/>
            </a:lvl2pPr>
            <a:lvl3pPr marL="792480" indent="-243840">
              <a:defRPr sz="3200"/>
            </a:lvl3pPr>
            <a:lvl4pPr marL="1115567" indent="-292608">
              <a:defRPr sz="3200"/>
            </a:lvl4pPr>
            <a:lvl5pPr marL="1389888" indent="-292608">
              <a:defRPr sz="3200"/>
            </a:lvl5pPr>
          </a:lstStyle>
          <a:p>
            <a:r>
              <a:t>Body Level One</a:t>
            </a:r>
          </a:p>
          <a:p>
            <a:pPr lvl="1"/>
            <a:r>
              <a:t>Body Level Two</a:t>
            </a:r>
          </a:p>
          <a:p>
            <a:pPr lvl="2"/>
            <a:r>
              <a:t>Body Level Three</a:t>
            </a:r>
          </a:p>
          <a:p>
            <a:pPr lvl="3"/>
            <a:r>
              <a:t>Body Level Four</a:t>
            </a:r>
          </a:p>
          <a:p>
            <a:pPr lvl="4"/>
            <a:r>
              <a:t>Body Level Five</a:t>
            </a:r>
          </a:p>
        </p:txBody>
      </p:sp>
      <p:sp>
        <p:nvSpPr>
          <p:cNvPr id="87" name="Text Placeholder 3"/>
          <p:cNvSpPr>
            <a:spLocks noGrp="1"/>
          </p:cNvSpPr>
          <p:nvPr>
            <p:ph type="body" sz="quarter" idx="13"/>
          </p:nvPr>
        </p:nvSpPr>
        <p:spPr>
          <a:xfrm>
            <a:off x="1143000" y="2834639"/>
            <a:ext cx="3931921" cy="3017522"/>
          </a:xfrm>
          <a:prstGeom prst="rect">
            <a:avLst/>
          </a:prstGeom>
        </p:spPr>
        <p:txBody>
          <a:bodyPr/>
          <a:lstStyle/>
          <a:p>
            <a:pPr marL="0" indent="0" rtl="0">
              <a:lnSpc>
                <a:spcPct val="100000"/>
              </a:lnSpc>
              <a:spcBef>
                <a:spcPts val="1000"/>
              </a:spcBef>
              <a:buClrTx/>
              <a:buSzTx/>
              <a:buFontTx/>
              <a:buNone/>
              <a:defRPr sz="1700"/>
            </a:pPr>
            <a:endParaRPr/>
          </a:p>
        </p:txBody>
      </p:sp>
      <p:sp>
        <p:nvSpPr>
          <p:cNvPr id="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Rectangle 6"/>
          <p:cNvSpPr/>
          <p:nvPr/>
        </p:nvSpPr>
        <p:spPr>
          <a:xfrm>
            <a:off x="231139" y="243840"/>
            <a:ext cx="11724642" cy="6377940"/>
          </a:xfrm>
          <a:prstGeom prst="rect">
            <a:avLst/>
          </a:prstGeom>
          <a:solidFill>
            <a:srgbClr val="FFFFFF"/>
          </a:solidFill>
          <a:ln w="12700">
            <a:miter lim="400000"/>
          </a:ln>
        </p:spPr>
        <p:txBody>
          <a:bodyPr lIns="45719" rIns="45719"/>
          <a:lstStyle/>
          <a:p>
            <a:endParaRPr/>
          </a:p>
        </p:txBody>
      </p:sp>
      <p:sp>
        <p:nvSpPr>
          <p:cNvPr id="3" name="Title Text"/>
          <p:cNvSpPr txBox="1">
            <a:spLocks noGrp="1"/>
          </p:cNvSpPr>
          <p:nvPr>
            <p:ph type="title"/>
          </p:nvPr>
        </p:nvSpPr>
        <p:spPr>
          <a:xfrm>
            <a:off x="1143000" y="609600"/>
            <a:ext cx="9875520" cy="13563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rtl="1">
              <a:defRPr/>
            </a:lvl1pPr>
          </a:lstStyle>
          <a:p>
            <a:r>
              <a:t>Title Text</a:t>
            </a:r>
          </a:p>
        </p:txBody>
      </p:sp>
      <p:sp>
        <p:nvSpPr>
          <p:cNvPr id="4" name="Body Level One…"/>
          <p:cNvSpPr txBox="1">
            <a:spLocks noGrp="1"/>
          </p:cNvSpPr>
          <p:nvPr>
            <p:ph type="body" idx="1"/>
          </p:nvPr>
        </p:nvSpPr>
        <p:spPr>
          <a:xfrm>
            <a:off x="609600" y="1600200"/>
            <a:ext cx="109728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lvl1pPr rtl="1">
              <a:defRPr/>
            </a:lvl1pPr>
            <a:lvl2pPr rtl="1">
              <a:defRPr/>
            </a:lvl2pPr>
            <a:lvl3pPr rtl="1">
              <a:defRPr/>
            </a:lvl3pPr>
            <a:lvl4pPr rtl="1">
              <a:defRPr/>
            </a:lvl4pPr>
            <a:lvl5pPr rtl="1">
              <a:defRPr/>
            </a:lvl5p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10779206" y="6271770"/>
            <a:ext cx="256541" cy="269241"/>
          </a:xfrm>
          <a:prstGeom prst="rect">
            <a:avLst/>
          </a:prstGeom>
          <a:ln w="12700">
            <a:miter lim="400000"/>
          </a:ln>
        </p:spPr>
        <p:txBody>
          <a:bodyPr wrap="none" lIns="45719" rIns="45719" anchor="ctr">
            <a:spAutoFit/>
          </a:bodyPr>
          <a:lstStyle>
            <a:lvl1pPr algn="r">
              <a:defRPr sz="1200">
                <a:solidFill>
                  <a:schemeClr val="accent1"/>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chemeClr val="accent1"/>
          </a:solidFill>
          <a:uFillTx/>
          <a:latin typeface="Corbel"/>
          <a:ea typeface="Corbel"/>
          <a:cs typeface="Corbel"/>
          <a:sym typeface="Corbel"/>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chemeClr val="accent1"/>
          </a:solidFill>
          <a:uFillTx/>
          <a:latin typeface="Corbel"/>
          <a:ea typeface="Corbel"/>
          <a:cs typeface="Corbel"/>
          <a:sym typeface="Corbel"/>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chemeClr val="accent1"/>
          </a:solidFill>
          <a:uFillTx/>
          <a:latin typeface="Corbel"/>
          <a:ea typeface="Corbel"/>
          <a:cs typeface="Corbel"/>
          <a:sym typeface="Corbel"/>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chemeClr val="accent1"/>
          </a:solidFill>
          <a:uFillTx/>
          <a:latin typeface="Corbel"/>
          <a:ea typeface="Corbel"/>
          <a:cs typeface="Corbel"/>
          <a:sym typeface="Corbel"/>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chemeClr val="accent1"/>
          </a:solidFill>
          <a:uFillTx/>
          <a:latin typeface="Corbel"/>
          <a:ea typeface="Corbel"/>
          <a:cs typeface="Corbel"/>
          <a:sym typeface="Corbel"/>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chemeClr val="accent1"/>
          </a:solidFill>
          <a:uFillTx/>
          <a:latin typeface="Corbel"/>
          <a:ea typeface="Corbel"/>
          <a:cs typeface="Corbel"/>
          <a:sym typeface="Corbel"/>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chemeClr val="accent1"/>
          </a:solidFill>
          <a:uFillTx/>
          <a:latin typeface="Corbel"/>
          <a:ea typeface="Corbel"/>
          <a:cs typeface="Corbel"/>
          <a:sym typeface="Corbel"/>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chemeClr val="accent1"/>
          </a:solidFill>
          <a:uFillTx/>
          <a:latin typeface="Corbel"/>
          <a:ea typeface="Corbel"/>
          <a:cs typeface="Corbel"/>
          <a:sym typeface="Corbel"/>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chemeClr val="accent1"/>
          </a:solidFill>
          <a:uFillTx/>
          <a:latin typeface="Corbel"/>
          <a:ea typeface="Corbel"/>
          <a:cs typeface="Corbel"/>
          <a:sym typeface="Corbel"/>
        </a:defRPr>
      </a:lvl9pPr>
    </p:titleStyle>
    <p:bodyStyle>
      <a:lvl1pPr marL="228600" marR="0" indent="-182879" algn="l" defTabSz="914400" rtl="0" latinLnBrk="0">
        <a:lnSpc>
          <a:spcPct val="90000"/>
        </a:lnSpc>
        <a:spcBef>
          <a:spcPts val="1400"/>
        </a:spcBef>
        <a:spcAft>
          <a:spcPts val="0"/>
        </a:spcAft>
        <a:buClr>
          <a:schemeClr val="accent1"/>
        </a:buClr>
        <a:buSzPct val="80000"/>
        <a:buFont typeface="Gill Sans Light"/>
        <a:buChar char="•"/>
        <a:tabLst/>
        <a:defRPr sz="2200" b="0" i="0" u="none" strike="noStrike" cap="none" spc="0" baseline="0">
          <a:ln>
            <a:noFill/>
          </a:ln>
          <a:solidFill>
            <a:schemeClr val="accent1"/>
          </a:solidFill>
          <a:uFillTx/>
          <a:latin typeface="Corbel"/>
          <a:ea typeface="Corbel"/>
          <a:cs typeface="Corbel"/>
          <a:sym typeface="Corbel"/>
        </a:defRPr>
      </a:lvl1pPr>
      <a:lvl2pPr marL="475487" marR="0" indent="-201167" algn="l" defTabSz="914400" rtl="0" latinLnBrk="0">
        <a:lnSpc>
          <a:spcPct val="90000"/>
        </a:lnSpc>
        <a:spcBef>
          <a:spcPts val="1400"/>
        </a:spcBef>
        <a:spcAft>
          <a:spcPts val="0"/>
        </a:spcAft>
        <a:buClr>
          <a:schemeClr val="accent1"/>
        </a:buClr>
        <a:buSzPct val="80000"/>
        <a:buFont typeface="Gill Sans Light"/>
        <a:buChar char="•"/>
        <a:tabLst/>
        <a:defRPr sz="2200" b="0" i="0" u="none" strike="noStrike" cap="none" spc="0" baseline="0">
          <a:ln>
            <a:noFill/>
          </a:ln>
          <a:solidFill>
            <a:schemeClr val="accent1"/>
          </a:solidFill>
          <a:uFillTx/>
          <a:latin typeface="Corbel"/>
          <a:ea typeface="Corbel"/>
          <a:cs typeface="Corbel"/>
          <a:sym typeface="Corbel"/>
        </a:defRPr>
      </a:lvl2pPr>
      <a:lvl3pPr marL="772159" marR="0" indent="-223520" algn="l" defTabSz="914400" rtl="0" latinLnBrk="0">
        <a:lnSpc>
          <a:spcPct val="90000"/>
        </a:lnSpc>
        <a:spcBef>
          <a:spcPts val="1400"/>
        </a:spcBef>
        <a:spcAft>
          <a:spcPts val="0"/>
        </a:spcAft>
        <a:buClr>
          <a:schemeClr val="accent1"/>
        </a:buClr>
        <a:buSzPct val="80000"/>
        <a:buFont typeface="Gill Sans Light"/>
        <a:buChar char="•"/>
        <a:tabLst/>
        <a:defRPr sz="2200" b="0" i="0" u="none" strike="noStrike" cap="none" spc="0" baseline="0">
          <a:ln>
            <a:noFill/>
          </a:ln>
          <a:solidFill>
            <a:schemeClr val="accent1"/>
          </a:solidFill>
          <a:uFillTx/>
          <a:latin typeface="Corbel"/>
          <a:ea typeface="Corbel"/>
          <a:cs typeface="Corbel"/>
          <a:sym typeface="Corbel"/>
        </a:defRPr>
      </a:lvl3pPr>
      <a:lvl4pPr marL="1074419" marR="0" indent="-251460" algn="l" defTabSz="914400" rtl="0" latinLnBrk="0">
        <a:lnSpc>
          <a:spcPct val="90000"/>
        </a:lnSpc>
        <a:spcBef>
          <a:spcPts val="1400"/>
        </a:spcBef>
        <a:spcAft>
          <a:spcPts val="0"/>
        </a:spcAft>
        <a:buClr>
          <a:schemeClr val="accent1"/>
        </a:buClr>
        <a:buSzPct val="80000"/>
        <a:buFont typeface="Gill Sans Light"/>
        <a:buChar char="•"/>
        <a:tabLst/>
        <a:defRPr sz="2200" b="0" i="0" u="none" strike="noStrike" cap="none" spc="0" baseline="0">
          <a:ln>
            <a:noFill/>
          </a:ln>
          <a:solidFill>
            <a:schemeClr val="accent1"/>
          </a:solidFill>
          <a:uFillTx/>
          <a:latin typeface="Corbel"/>
          <a:ea typeface="Corbel"/>
          <a:cs typeface="Corbel"/>
          <a:sym typeface="Corbel"/>
        </a:defRPr>
      </a:lvl4pPr>
      <a:lvl5pPr marL="1348740" marR="0" indent="-251460" algn="l" defTabSz="914400" rtl="0" latinLnBrk="0">
        <a:lnSpc>
          <a:spcPct val="90000"/>
        </a:lnSpc>
        <a:spcBef>
          <a:spcPts val="1400"/>
        </a:spcBef>
        <a:spcAft>
          <a:spcPts val="0"/>
        </a:spcAft>
        <a:buClr>
          <a:schemeClr val="accent1"/>
        </a:buClr>
        <a:buSzPct val="80000"/>
        <a:buFont typeface="Gill Sans Light"/>
        <a:buChar char="•"/>
        <a:tabLst/>
        <a:defRPr sz="2200" b="0" i="0" u="none" strike="noStrike" cap="none" spc="0" baseline="0">
          <a:ln>
            <a:noFill/>
          </a:ln>
          <a:solidFill>
            <a:schemeClr val="accent1"/>
          </a:solidFill>
          <a:uFillTx/>
          <a:latin typeface="Corbel"/>
          <a:ea typeface="Corbel"/>
          <a:cs typeface="Corbel"/>
          <a:sym typeface="Corbel"/>
        </a:defRPr>
      </a:lvl5pPr>
      <a:lvl6pPr marL="1685725" marR="0" indent="-314325" algn="l" defTabSz="914400" rtl="0" latinLnBrk="0">
        <a:lnSpc>
          <a:spcPct val="90000"/>
        </a:lnSpc>
        <a:spcBef>
          <a:spcPts val="1400"/>
        </a:spcBef>
        <a:spcAft>
          <a:spcPts val="0"/>
        </a:spcAft>
        <a:buClr>
          <a:schemeClr val="accent1"/>
        </a:buClr>
        <a:buSzPct val="80000"/>
        <a:buFont typeface="Gill Sans Light"/>
        <a:buChar char="•"/>
        <a:tabLst/>
        <a:defRPr sz="2200" b="0" i="0" u="none" strike="noStrike" cap="none" spc="0" baseline="0">
          <a:ln>
            <a:noFill/>
          </a:ln>
          <a:solidFill>
            <a:schemeClr val="accent1"/>
          </a:solidFill>
          <a:uFillTx/>
          <a:latin typeface="Corbel"/>
          <a:ea typeface="Corbel"/>
          <a:cs typeface="Corbel"/>
          <a:sym typeface="Corbel"/>
        </a:defRPr>
      </a:lvl6pPr>
      <a:lvl7pPr marL="1985724" marR="0" indent="-314325" algn="l" defTabSz="914400" rtl="0" latinLnBrk="0">
        <a:lnSpc>
          <a:spcPct val="90000"/>
        </a:lnSpc>
        <a:spcBef>
          <a:spcPts val="1400"/>
        </a:spcBef>
        <a:spcAft>
          <a:spcPts val="0"/>
        </a:spcAft>
        <a:buClr>
          <a:schemeClr val="accent1"/>
        </a:buClr>
        <a:buSzPct val="80000"/>
        <a:buFont typeface="Gill Sans Light"/>
        <a:buChar char="•"/>
        <a:tabLst/>
        <a:defRPr sz="2200" b="0" i="0" u="none" strike="noStrike" cap="none" spc="0" baseline="0">
          <a:ln>
            <a:noFill/>
          </a:ln>
          <a:solidFill>
            <a:schemeClr val="accent1"/>
          </a:solidFill>
          <a:uFillTx/>
          <a:latin typeface="Corbel"/>
          <a:ea typeface="Corbel"/>
          <a:cs typeface="Corbel"/>
          <a:sym typeface="Corbel"/>
        </a:defRPr>
      </a:lvl7pPr>
      <a:lvl8pPr marL="2285725" marR="0" indent="-314325" algn="l" defTabSz="914400" rtl="0" latinLnBrk="0">
        <a:lnSpc>
          <a:spcPct val="90000"/>
        </a:lnSpc>
        <a:spcBef>
          <a:spcPts val="1400"/>
        </a:spcBef>
        <a:spcAft>
          <a:spcPts val="0"/>
        </a:spcAft>
        <a:buClr>
          <a:schemeClr val="accent1"/>
        </a:buClr>
        <a:buSzPct val="80000"/>
        <a:buFont typeface="Gill Sans Light"/>
        <a:buChar char="•"/>
        <a:tabLst/>
        <a:defRPr sz="2200" b="0" i="0" u="none" strike="noStrike" cap="none" spc="0" baseline="0">
          <a:ln>
            <a:noFill/>
          </a:ln>
          <a:solidFill>
            <a:schemeClr val="accent1"/>
          </a:solidFill>
          <a:uFillTx/>
          <a:latin typeface="Corbel"/>
          <a:ea typeface="Corbel"/>
          <a:cs typeface="Corbel"/>
          <a:sym typeface="Corbel"/>
        </a:defRPr>
      </a:lvl8pPr>
      <a:lvl9pPr marL="2585724" marR="0" indent="-314325" algn="l" defTabSz="914400" rtl="0" latinLnBrk="0">
        <a:lnSpc>
          <a:spcPct val="90000"/>
        </a:lnSpc>
        <a:spcBef>
          <a:spcPts val="1400"/>
        </a:spcBef>
        <a:spcAft>
          <a:spcPts val="0"/>
        </a:spcAft>
        <a:buClr>
          <a:schemeClr val="accent1"/>
        </a:buClr>
        <a:buSzPct val="80000"/>
        <a:buFont typeface="Gill Sans Light"/>
        <a:buChar char="•"/>
        <a:tabLst/>
        <a:defRPr sz="2200" b="0" i="0" u="none" strike="noStrike" cap="none" spc="0" baseline="0">
          <a:ln>
            <a:noFill/>
          </a:ln>
          <a:solidFill>
            <a:schemeClr val="accent1"/>
          </a:solidFill>
          <a:uFillTx/>
          <a:latin typeface="Corbel"/>
          <a:ea typeface="Corbel"/>
          <a:cs typeface="Corbel"/>
          <a:sym typeface="Corbel"/>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1" name="Picture 3" descr="Picture 3"/>
          <p:cNvPicPr>
            <a:picLocks noChangeAspect="1"/>
          </p:cNvPicPr>
          <p:nvPr/>
        </p:nvPicPr>
        <p:blipFill>
          <a:blip r:embed="rId2">
            <a:extLst/>
          </a:blip>
          <a:srcRect t="40543"/>
          <a:stretch>
            <a:fillRect/>
          </a:stretch>
        </p:blipFill>
        <p:spPr>
          <a:xfrm>
            <a:off x="0" y="0"/>
            <a:ext cx="12192000" cy="4750763"/>
          </a:xfrm>
          <a:prstGeom prst="rect">
            <a:avLst/>
          </a:prstGeom>
          <a:ln w="12700">
            <a:miter lim="400000"/>
          </a:ln>
        </p:spPr>
      </p:pic>
      <p:sp>
        <p:nvSpPr>
          <p:cNvPr id="162" name="Subtitle 2"/>
          <p:cNvSpPr txBox="1"/>
          <p:nvPr/>
        </p:nvSpPr>
        <p:spPr>
          <a:xfrm>
            <a:off x="1712069" y="4891444"/>
            <a:ext cx="8767862" cy="5453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indent="45719" algn="ctr" defTabSz="914400" rtl="1">
              <a:lnSpc>
                <a:spcPct val="90000"/>
              </a:lnSpc>
              <a:spcBef>
                <a:spcPts val="1400"/>
              </a:spcBef>
              <a:defRPr sz="3200">
                <a:solidFill>
                  <a:srgbClr val="69C990"/>
                </a:solidFill>
                <a:latin typeface="B Yekan"/>
                <a:ea typeface="B Yekan"/>
                <a:cs typeface="B Yekan"/>
                <a:sym typeface="B Yekan"/>
              </a:defRPr>
            </a:lvl1pPr>
          </a:lstStyle>
          <a:p>
            <a:r>
              <a:rPr lang="en-US" dirty="0" err="1" smtClean="0"/>
              <a:t>Fiatech</a:t>
            </a:r>
            <a:r>
              <a:rPr lang="en-US" dirty="0" smtClean="0"/>
              <a:t> DC</a:t>
            </a:r>
            <a:endParaRPr dirty="0"/>
          </a:p>
        </p:txBody>
      </p:sp>
      <p:sp>
        <p:nvSpPr>
          <p:cNvPr id="164" name="Subtitle 2"/>
          <p:cNvSpPr txBox="1"/>
          <p:nvPr/>
        </p:nvSpPr>
        <p:spPr>
          <a:xfrm>
            <a:off x="1712069" y="5577621"/>
            <a:ext cx="8767862" cy="5453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indent="45719" algn="ctr" defTabSz="914400" rtl="1">
              <a:lnSpc>
                <a:spcPct val="90000"/>
              </a:lnSpc>
              <a:spcBef>
                <a:spcPts val="1400"/>
              </a:spcBef>
              <a:defRPr sz="3200">
                <a:solidFill>
                  <a:srgbClr val="69C990"/>
                </a:solidFill>
                <a:latin typeface="B Yekan"/>
                <a:ea typeface="B Yekan"/>
                <a:cs typeface="B Yekan"/>
                <a:sym typeface="B Yekan"/>
              </a:defRPr>
            </a:lvl1pPr>
          </a:lstStyle>
          <a:p>
            <a:r>
              <a:rPr lang="fa-IR" dirty="0" smtClean="0"/>
              <a:t>نرم افزار جامع و هوشمند مدیریت دیتاسنتر</a:t>
            </a:r>
            <a:endParaRPr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b="1" dirty="0">
                <a:solidFill>
                  <a:srgbClr val="000000"/>
                </a:solidFill>
              </a:rPr>
              <a:t>تحلیل وضعیت و جایگاه خود در بین بازیگران صنعت خود</a:t>
            </a:r>
            <a:r>
              <a:rPr lang="fa-IR" sz="4800" b="1" dirty="0" smtClean="0"/>
              <a:t> </a:t>
            </a:r>
            <a:endParaRPr lang="en-US" sz="4800" b="1" dirty="0"/>
          </a:p>
        </p:txBody>
      </p:sp>
      <p:sp>
        <p:nvSpPr>
          <p:cNvPr id="3" name="Text Placeholder 2"/>
          <p:cNvSpPr>
            <a:spLocks noGrp="1"/>
          </p:cNvSpPr>
          <p:nvPr>
            <p:ph type="body" idx="1"/>
          </p:nvPr>
        </p:nvSpPr>
        <p:spPr>
          <a:xfrm>
            <a:off x="1142999" y="2057399"/>
            <a:ext cx="10409349" cy="4420673"/>
          </a:xfrm>
        </p:spPr>
        <p:txBody>
          <a:bodyPr>
            <a:normAutofit lnSpcReduction="10000"/>
          </a:bodyPr>
          <a:lstStyle/>
          <a:p>
            <a:pPr lvl="1" algn="r">
              <a:lnSpc>
                <a:spcPct val="130000"/>
              </a:lnSpc>
              <a:buFont typeface="Arial" pitchFamily="34" charset="0"/>
              <a:buChar char="•"/>
            </a:pPr>
            <a:r>
              <a:rPr lang="fa-IR" sz="1600" dirty="0">
                <a:solidFill>
                  <a:srgbClr val="000000"/>
                </a:solidFill>
              </a:rPr>
              <a:t>آیا منابع اولیه و کانال های توزیع محصول یا خدمت به راحتی برای همه قابل دسترس است؟ (توضیح دهید</a:t>
            </a:r>
            <a:r>
              <a:rPr lang="fa-IR" sz="1600" dirty="0">
                <a:solidFill>
                  <a:srgbClr val="000000"/>
                </a:solidFill>
              </a:rPr>
              <a:t>)</a:t>
            </a:r>
          </a:p>
          <a:p>
            <a:pPr marL="274320" lvl="1" indent="0" algn="r">
              <a:lnSpc>
                <a:spcPct val="130000"/>
              </a:lnSpc>
              <a:buClr>
                <a:srgbClr val="1CADE4"/>
              </a:buClr>
              <a:buNone/>
            </a:pPr>
            <a:r>
              <a:rPr lang="fa-IR" sz="1600" dirty="0">
                <a:solidFill>
                  <a:srgbClr val="000000"/>
                </a:solidFill>
              </a:rPr>
              <a:t>سوابق همکاری طولانی مدت با بدنه دولت و مجموعه های خصوصی بزرگ باعث ایجاد ارتباطات قوی تکنیکال و فروش شده</a:t>
            </a:r>
            <a:r>
              <a:rPr lang="en-US" sz="1600" dirty="0">
                <a:solidFill>
                  <a:srgbClr val="000000"/>
                </a:solidFill>
              </a:rPr>
              <a:t>,</a:t>
            </a:r>
            <a:r>
              <a:rPr lang="fa-IR" sz="1600" dirty="0">
                <a:solidFill>
                  <a:srgbClr val="000000"/>
                </a:solidFill>
              </a:rPr>
              <a:t> که قطعا برای رقبا به سختی قابل دسترسی است.</a:t>
            </a:r>
          </a:p>
          <a:p>
            <a:pPr lvl="1" algn="r">
              <a:lnSpc>
                <a:spcPct val="130000"/>
              </a:lnSpc>
              <a:buClr>
                <a:srgbClr val="1CADE4"/>
              </a:buClr>
              <a:buFont typeface="Arial" pitchFamily="34" charset="0"/>
              <a:buChar char="•"/>
            </a:pPr>
            <a:r>
              <a:rPr lang="fa-IR" sz="1500" b="1" dirty="0">
                <a:solidFill>
                  <a:srgbClr val="000000"/>
                </a:solidFill>
              </a:rPr>
              <a:t>کانال های توزیع ما :</a:t>
            </a:r>
          </a:p>
          <a:p>
            <a:pPr lvl="2" algn="r">
              <a:lnSpc>
                <a:spcPct val="130000"/>
              </a:lnSpc>
              <a:buClr>
                <a:srgbClr val="1CADE4"/>
              </a:buClr>
              <a:buFont typeface="Arial" pitchFamily="34" charset="0"/>
              <a:buChar char="•"/>
            </a:pPr>
            <a:r>
              <a:rPr lang="en-US" sz="1500" dirty="0" err="1">
                <a:solidFill>
                  <a:srgbClr val="000000"/>
                </a:solidFill>
              </a:rPr>
              <a:t>Linkedin</a:t>
            </a:r>
            <a:endParaRPr lang="en-US" sz="1500" dirty="0">
              <a:solidFill>
                <a:srgbClr val="000000"/>
              </a:solidFill>
            </a:endParaRPr>
          </a:p>
          <a:p>
            <a:pPr lvl="2" algn="r">
              <a:lnSpc>
                <a:spcPct val="130000"/>
              </a:lnSpc>
              <a:buClr>
                <a:srgbClr val="1CADE4"/>
              </a:buClr>
              <a:buFont typeface="Arial" pitchFamily="34" charset="0"/>
              <a:buChar char="•"/>
            </a:pPr>
            <a:r>
              <a:rPr lang="en-US" sz="1500" dirty="0">
                <a:solidFill>
                  <a:srgbClr val="000000"/>
                </a:solidFill>
              </a:rPr>
              <a:t>Website</a:t>
            </a:r>
          </a:p>
          <a:p>
            <a:pPr lvl="2" algn="r">
              <a:lnSpc>
                <a:spcPct val="130000"/>
              </a:lnSpc>
              <a:buClr>
                <a:srgbClr val="1CADE4"/>
              </a:buClr>
              <a:buFont typeface="Arial" pitchFamily="34" charset="0"/>
              <a:buChar char="•"/>
            </a:pPr>
            <a:r>
              <a:rPr lang="en-US" sz="1500" dirty="0">
                <a:solidFill>
                  <a:srgbClr val="000000"/>
                </a:solidFill>
              </a:rPr>
              <a:t>Presentation</a:t>
            </a:r>
            <a:endParaRPr lang="fa-IR" sz="1500" dirty="0">
              <a:solidFill>
                <a:srgbClr val="000000"/>
              </a:solidFill>
            </a:endParaRPr>
          </a:p>
          <a:p>
            <a:pPr lvl="1" algn="r">
              <a:lnSpc>
                <a:spcPct val="120000"/>
              </a:lnSpc>
              <a:buClr>
                <a:srgbClr val="1CADE4"/>
              </a:buClr>
              <a:buFont typeface="Arial" pitchFamily="34" charset="0"/>
              <a:buChar char="•"/>
            </a:pPr>
            <a:r>
              <a:rPr lang="fa-IR" sz="1500" dirty="0">
                <a:solidFill>
                  <a:srgbClr val="000000"/>
                </a:solidFill>
              </a:rPr>
              <a:t>هزینه های ثابت برای شروع در این حوزه به چه میزان است؟</a:t>
            </a:r>
          </a:p>
          <a:p>
            <a:pPr lvl="2" algn="r">
              <a:lnSpc>
                <a:spcPct val="110000"/>
              </a:lnSpc>
              <a:buClr>
                <a:srgbClr val="1CADE4"/>
              </a:buClr>
              <a:buFont typeface="Arial" pitchFamily="34" charset="0"/>
              <a:buChar char="•"/>
            </a:pPr>
            <a:r>
              <a:rPr lang="fa-IR" sz="1500" dirty="0">
                <a:solidFill>
                  <a:srgbClr val="000000"/>
                </a:solidFill>
              </a:rPr>
              <a:t>حقوق و دستمزد</a:t>
            </a:r>
          </a:p>
          <a:p>
            <a:pPr lvl="2" algn="r">
              <a:lnSpc>
                <a:spcPct val="110000"/>
              </a:lnSpc>
              <a:buClr>
                <a:srgbClr val="1CADE4"/>
              </a:buClr>
              <a:buFont typeface="Arial" pitchFamily="34" charset="0"/>
              <a:buChar char="•"/>
            </a:pPr>
            <a:r>
              <a:rPr lang="fa-IR" sz="1500" dirty="0">
                <a:solidFill>
                  <a:srgbClr val="000000"/>
                </a:solidFill>
              </a:rPr>
              <a:t>اجاره دفتر</a:t>
            </a:r>
          </a:p>
          <a:p>
            <a:pPr marL="274320" lvl="1" indent="0" algn="r">
              <a:buNone/>
            </a:pPr>
            <a:endParaRPr lang="en-US" dirty="0"/>
          </a:p>
        </p:txBody>
      </p:sp>
      <p:pic>
        <p:nvPicPr>
          <p:cNvPr id="4" name="Picture 7" descr="Picture 7"/>
          <p:cNvPicPr>
            <a:picLocks noChangeAspect="1"/>
          </p:cNvPicPr>
          <p:nvPr/>
        </p:nvPicPr>
        <p:blipFill>
          <a:blip r:embed="rId3">
            <a:extLst/>
          </a:blip>
          <a:stretch>
            <a:fillRect/>
          </a:stretch>
        </p:blipFill>
        <p:spPr>
          <a:xfrm>
            <a:off x="812082" y="201023"/>
            <a:ext cx="1771462" cy="2115456"/>
          </a:xfrm>
          <a:prstGeom prst="rect">
            <a:avLst/>
          </a:prstGeom>
          <a:ln w="12700">
            <a:miter lim="400000"/>
          </a:ln>
        </p:spPr>
      </p:pic>
    </p:spTree>
    <p:extLst>
      <p:ext uri="{BB962C8B-B14F-4D97-AF65-F5344CB8AC3E}">
        <p14:creationId xmlns:p14="http://schemas.microsoft.com/office/powerpoint/2010/main" val="2660979947"/>
      </p:ext>
    </p:extLst>
  </p:cSld>
  <p:clrMapOvr>
    <a:overrideClrMapping bg1="lt1" tx1="dk1" bg2="lt2" tx2="dk2" accent1="accent1" accent2="accent2" accent3="accent3" accent4="accent4" accent5="accent5" accent6="accent6" hlink="hlink" folHlink="folHlink"/>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b="1" dirty="0">
                <a:solidFill>
                  <a:srgbClr val="000000"/>
                </a:solidFill>
              </a:rPr>
              <a:t>تحلیل وضعیت و جایگاه خود در بین بازیگران صنعت خود</a:t>
            </a:r>
            <a:r>
              <a:rPr lang="fa-IR" sz="4800" b="1" dirty="0" smtClean="0"/>
              <a:t> </a:t>
            </a:r>
            <a:endParaRPr lang="en-US" sz="4800" b="1" dirty="0"/>
          </a:p>
        </p:txBody>
      </p:sp>
      <p:sp>
        <p:nvSpPr>
          <p:cNvPr id="3" name="Text Placeholder 2"/>
          <p:cNvSpPr>
            <a:spLocks noGrp="1"/>
          </p:cNvSpPr>
          <p:nvPr>
            <p:ph type="body" idx="1"/>
          </p:nvPr>
        </p:nvSpPr>
        <p:spPr>
          <a:xfrm>
            <a:off x="1142999" y="2057399"/>
            <a:ext cx="10409349" cy="4420673"/>
          </a:xfrm>
        </p:spPr>
        <p:txBody>
          <a:bodyPr>
            <a:normAutofit/>
          </a:bodyPr>
          <a:lstStyle/>
          <a:p>
            <a:pPr marL="370333" indent="-342900" algn="r">
              <a:lnSpc>
                <a:spcPct val="100000"/>
              </a:lnSpc>
              <a:buFont typeface="+mj-lt"/>
              <a:buAutoNum type="arabicParenR"/>
            </a:pPr>
            <a:r>
              <a:rPr lang="fa-IR" sz="1600" dirty="0" smtClean="0">
                <a:solidFill>
                  <a:srgbClr val="000000"/>
                </a:solidFill>
              </a:rPr>
              <a:t>مجوزها </a:t>
            </a:r>
            <a:r>
              <a:rPr lang="fa-IR" sz="1600" dirty="0">
                <a:solidFill>
                  <a:srgbClr val="000000"/>
                </a:solidFill>
              </a:rPr>
              <a:t>و محدودیت که برای کار کردن در این حوزه از طرف دولت اعمال می شود چه مواردی می باشند</a:t>
            </a:r>
            <a:r>
              <a:rPr lang="fa-IR" sz="1600" dirty="0">
                <a:solidFill>
                  <a:srgbClr val="000000"/>
                </a:solidFill>
              </a:rPr>
              <a:t>؟</a:t>
            </a:r>
          </a:p>
          <a:p>
            <a:pPr lvl="1" algn="r">
              <a:buFont typeface="Arial" pitchFamily="34" charset="0"/>
              <a:buChar char="•"/>
            </a:pPr>
            <a:r>
              <a:rPr lang="fa-IR" sz="1600" dirty="0" smtClean="0">
                <a:solidFill>
                  <a:srgbClr val="000000"/>
                </a:solidFill>
              </a:rPr>
              <a:t>حتما داشتن مجوز از شورای عالی انفورماتیک ضروری است .</a:t>
            </a:r>
          </a:p>
          <a:p>
            <a:pPr marL="274320" lvl="1" indent="0" algn="r">
              <a:buNone/>
            </a:pPr>
            <a:endParaRPr lang="fa-IR" sz="1600" dirty="0">
              <a:solidFill>
                <a:srgbClr val="000000"/>
              </a:solidFill>
            </a:endParaRPr>
          </a:p>
          <a:p>
            <a:pPr marL="370333" indent="-342900" algn="r">
              <a:lnSpc>
                <a:spcPct val="100000"/>
              </a:lnSpc>
              <a:buFont typeface="+mj-lt"/>
              <a:buAutoNum type="arabicParenR"/>
            </a:pPr>
            <a:r>
              <a:rPr lang="fa-IR" sz="1600" dirty="0">
                <a:solidFill>
                  <a:srgbClr val="000000"/>
                </a:solidFill>
              </a:rPr>
              <a:t>صنعت </a:t>
            </a:r>
            <a:r>
              <a:rPr lang="fa-IR" sz="1600" dirty="0">
                <a:solidFill>
                  <a:srgbClr val="000000"/>
                </a:solidFill>
              </a:rPr>
              <a:t>مورد نظر از چه میزان تحول و رشدی برخوردار است</a:t>
            </a:r>
            <a:r>
              <a:rPr lang="fa-IR" sz="1600" dirty="0" smtClean="0">
                <a:solidFill>
                  <a:srgbClr val="000000"/>
                </a:solidFill>
              </a:rPr>
              <a:t>؟</a:t>
            </a:r>
          </a:p>
          <a:p>
            <a:pPr marL="560070" lvl="1" indent="-285750" algn="r">
              <a:lnSpc>
                <a:spcPct val="100000"/>
              </a:lnSpc>
              <a:buFont typeface="Arial" pitchFamily="34" charset="0"/>
              <a:buChar char="•"/>
            </a:pPr>
            <a:r>
              <a:rPr lang="fa-IR" sz="1600" dirty="0" smtClean="0">
                <a:solidFill>
                  <a:srgbClr val="000000"/>
                </a:solidFill>
              </a:rPr>
              <a:t>رشد تکنولوژی و افزایش روزافزون استفاده کاربران نهایی از اینترنت و سرویس های تحت وب نیاز به گسترش زیرساخت در کشور را بدیهی کرده است. با توجه به رشد بازار مصرف کننده نهایی واضح است که تامین کنندگان اینترنت و مراکز داده نیز رشد چشمگیری داشته باشند.</a:t>
            </a:r>
            <a:endParaRPr lang="fa-IR" sz="1600" dirty="0">
              <a:solidFill>
                <a:srgbClr val="000000"/>
              </a:solidFill>
            </a:endParaRPr>
          </a:p>
          <a:p>
            <a:pPr lvl="1" algn="r">
              <a:buFont typeface="Arial" pitchFamily="34" charset="0"/>
              <a:buChar char="•"/>
            </a:pPr>
            <a:endParaRPr lang="en-US" dirty="0"/>
          </a:p>
        </p:txBody>
      </p:sp>
      <p:pic>
        <p:nvPicPr>
          <p:cNvPr id="4" name="Picture 7" descr="Picture 7"/>
          <p:cNvPicPr>
            <a:picLocks noChangeAspect="1"/>
          </p:cNvPicPr>
          <p:nvPr/>
        </p:nvPicPr>
        <p:blipFill>
          <a:blip r:embed="rId3">
            <a:extLst/>
          </a:blip>
          <a:stretch>
            <a:fillRect/>
          </a:stretch>
        </p:blipFill>
        <p:spPr>
          <a:xfrm>
            <a:off x="812082" y="201023"/>
            <a:ext cx="1771462" cy="2115456"/>
          </a:xfrm>
          <a:prstGeom prst="rect">
            <a:avLst/>
          </a:prstGeom>
          <a:ln w="12700">
            <a:miter lim="400000"/>
          </a:ln>
        </p:spPr>
      </p:pic>
    </p:spTree>
    <p:extLst>
      <p:ext uri="{BB962C8B-B14F-4D97-AF65-F5344CB8AC3E}">
        <p14:creationId xmlns:p14="http://schemas.microsoft.com/office/powerpoint/2010/main" val="3379820941"/>
      </p:ext>
    </p:extLst>
  </p:cSld>
  <p:clrMapOvr>
    <a:overrideClrMapping bg1="lt1" tx1="dk1" bg2="lt2" tx2="dk2" accent1="accent1" accent2="accent2" accent3="accent3" accent4="accent4" accent5="accent5" accent6="accent6" hlink="hlink" folHlink="folHlink"/>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solidFill>
                  <a:schemeClr val="bg2">
                    <a:lumMod val="50000"/>
                  </a:schemeClr>
                </a:solidFill>
                <a:latin typeface="Times New Roman" panose="02020603050405020304" pitchFamily="18" charset="0"/>
                <a:cs typeface="Times New Roman" panose="02020603050405020304" pitchFamily="18" charset="0"/>
              </a:rPr>
              <a:t>7P</a:t>
            </a:r>
            <a:r>
              <a:rPr lang="fa-IR" dirty="0" smtClean="0">
                <a:solidFill>
                  <a:schemeClr val="bg2">
                    <a:lumMod val="50000"/>
                  </a:schemeClr>
                </a:solidFill>
              </a:rPr>
              <a:t>آمیخته </a:t>
            </a:r>
            <a:r>
              <a:rPr lang="fa-IR" dirty="0">
                <a:solidFill>
                  <a:schemeClr val="bg2">
                    <a:lumMod val="50000"/>
                  </a:schemeClr>
                </a:solidFill>
              </a:rPr>
              <a:t>بازاریابی</a:t>
            </a:r>
            <a:r>
              <a:rPr lang="fa-IR" dirty="0"/>
              <a:t/>
            </a:r>
            <a:br>
              <a:rPr lang="fa-IR" dirty="0"/>
            </a:br>
            <a:endParaRPr lang="en-US" dirty="0"/>
          </a:p>
        </p:txBody>
      </p:sp>
      <p:sp>
        <p:nvSpPr>
          <p:cNvPr id="3" name="Text Placeholder 2"/>
          <p:cNvSpPr>
            <a:spLocks noGrp="1"/>
          </p:cNvSpPr>
          <p:nvPr>
            <p:ph type="body" idx="1"/>
          </p:nvPr>
        </p:nvSpPr>
        <p:spPr>
          <a:xfrm>
            <a:off x="812082" y="1674253"/>
            <a:ext cx="10925386" cy="4697972"/>
          </a:xfrm>
        </p:spPr>
        <p:txBody>
          <a:bodyPr>
            <a:noAutofit/>
          </a:bodyPr>
          <a:lstStyle/>
          <a:p>
            <a:pPr marL="502921" indent="-457200" algn="r">
              <a:buFont typeface="+mj-lt"/>
              <a:buAutoNum type="arabicParenR"/>
            </a:pPr>
            <a:r>
              <a:rPr lang="fa-IR" sz="1400" dirty="0" smtClean="0">
                <a:solidFill>
                  <a:schemeClr val="bg2">
                    <a:lumMod val="50000"/>
                  </a:schemeClr>
                </a:solidFill>
              </a:rPr>
              <a:t>محصول: </a:t>
            </a:r>
            <a:endParaRPr lang="fa-IR" sz="1400" dirty="0">
              <a:solidFill>
                <a:schemeClr val="bg2">
                  <a:lumMod val="50000"/>
                </a:schemeClr>
              </a:solidFill>
            </a:endParaRPr>
          </a:p>
          <a:p>
            <a:pPr marL="292608" lvl="1" indent="0" algn="r">
              <a:buNone/>
            </a:pPr>
            <a:r>
              <a:rPr lang="fa-IR" sz="1400" dirty="0" smtClean="0">
                <a:solidFill>
                  <a:schemeClr val="bg2">
                    <a:lumMod val="50000"/>
                  </a:schemeClr>
                </a:solidFill>
              </a:rPr>
              <a:t>یکپارچه </a:t>
            </a:r>
            <a:r>
              <a:rPr lang="fa-IR" sz="1400" dirty="0">
                <a:solidFill>
                  <a:schemeClr val="bg2">
                    <a:lumMod val="50000"/>
                  </a:schemeClr>
                </a:solidFill>
              </a:rPr>
              <a:t>سازی </a:t>
            </a:r>
            <a:r>
              <a:rPr lang="fa-IR" sz="1400" dirty="0" smtClean="0">
                <a:solidFill>
                  <a:schemeClr val="bg2">
                    <a:lumMod val="50000"/>
                  </a:schemeClr>
                </a:solidFill>
              </a:rPr>
              <a:t>مدیریت</a:t>
            </a:r>
            <a:r>
              <a:rPr lang="en-US" sz="1400" dirty="0" smtClean="0">
                <a:solidFill>
                  <a:schemeClr val="bg2">
                    <a:lumMod val="50000"/>
                  </a:schemeClr>
                </a:solidFill>
              </a:rPr>
              <a:t>,</a:t>
            </a:r>
            <a:r>
              <a:rPr lang="fa-IR" sz="1400" dirty="0" smtClean="0">
                <a:solidFill>
                  <a:schemeClr val="bg2">
                    <a:lumMod val="50000"/>
                  </a:schemeClr>
                </a:solidFill>
              </a:rPr>
              <a:t> </a:t>
            </a:r>
            <a:r>
              <a:rPr lang="fa-IR" sz="1400" dirty="0">
                <a:solidFill>
                  <a:schemeClr val="bg2">
                    <a:lumMod val="50000"/>
                  </a:schemeClr>
                </a:solidFill>
              </a:rPr>
              <a:t>بهینه سازی ظرفیت تجهیزات </a:t>
            </a:r>
            <a:r>
              <a:rPr lang="fa-IR" sz="1400" dirty="0" smtClean="0">
                <a:solidFill>
                  <a:schemeClr val="bg2">
                    <a:lumMod val="50000"/>
                  </a:schemeClr>
                </a:solidFill>
              </a:rPr>
              <a:t>زیرساخت</a:t>
            </a:r>
            <a:r>
              <a:rPr lang="en-US" sz="1400" dirty="0" smtClean="0">
                <a:solidFill>
                  <a:schemeClr val="bg2">
                    <a:lumMod val="50000"/>
                  </a:schemeClr>
                </a:solidFill>
              </a:rPr>
              <a:t>,</a:t>
            </a:r>
            <a:r>
              <a:rPr lang="fa-IR" sz="1400" dirty="0" smtClean="0">
                <a:solidFill>
                  <a:schemeClr val="bg2">
                    <a:lumMod val="50000"/>
                  </a:schemeClr>
                </a:solidFill>
              </a:rPr>
              <a:t> بهینه </a:t>
            </a:r>
            <a:r>
              <a:rPr lang="fa-IR" sz="1400" dirty="0">
                <a:solidFill>
                  <a:schemeClr val="bg2">
                    <a:lumMod val="50000"/>
                  </a:schemeClr>
                </a:solidFill>
              </a:rPr>
              <a:t>سازی مصرف </a:t>
            </a:r>
            <a:r>
              <a:rPr lang="fa-IR" sz="1400" dirty="0" smtClean="0">
                <a:solidFill>
                  <a:schemeClr val="bg2">
                    <a:lumMod val="50000"/>
                  </a:schemeClr>
                </a:solidFill>
              </a:rPr>
              <a:t>انرژی</a:t>
            </a:r>
            <a:r>
              <a:rPr lang="en-US" sz="1400" dirty="0" smtClean="0">
                <a:solidFill>
                  <a:schemeClr val="bg2">
                    <a:lumMod val="50000"/>
                  </a:schemeClr>
                </a:solidFill>
              </a:rPr>
              <a:t>,</a:t>
            </a:r>
            <a:r>
              <a:rPr lang="fa-IR" sz="1400" dirty="0" smtClean="0">
                <a:solidFill>
                  <a:schemeClr val="bg2">
                    <a:lumMod val="50000"/>
                  </a:schemeClr>
                </a:solidFill>
              </a:rPr>
              <a:t> ارایه </a:t>
            </a:r>
            <a:r>
              <a:rPr lang="fa-IR" sz="1400" dirty="0">
                <a:solidFill>
                  <a:schemeClr val="bg2">
                    <a:lumMod val="50000"/>
                  </a:schemeClr>
                </a:solidFill>
              </a:rPr>
              <a:t>امکان تصمیم گیری دقیق تر و سریع </a:t>
            </a:r>
            <a:r>
              <a:rPr lang="fa-IR" sz="1400" dirty="0" smtClean="0">
                <a:solidFill>
                  <a:schemeClr val="bg2">
                    <a:lumMod val="50000"/>
                  </a:schemeClr>
                </a:solidFill>
              </a:rPr>
              <a:t>تر با </a:t>
            </a:r>
            <a:r>
              <a:rPr lang="fa-IR" sz="1400" dirty="0">
                <a:solidFill>
                  <a:schemeClr val="bg2">
                    <a:lumMod val="50000"/>
                  </a:schemeClr>
                </a:solidFill>
              </a:rPr>
              <a:t>استفاده از جمع آوری و تحلیل داده ها  (هوش مصنوعی)</a:t>
            </a:r>
          </a:p>
          <a:p>
            <a:pPr marL="502921" indent="-457200" algn="r">
              <a:buFont typeface="+mj-lt"/>
              <a:buAutoNum type="arabicParenR"/>
            </a:pPr>
            <a:r>
              <a:rPr lang="fa-IR" sz="1400" dirty="0" smtClean="0">
                <a:solidFill>
                  <a:schemeClr val="bg2">
                    <a:lumMod val="50000"/>
                  </a:schemeClr>
                </a:solidFill>
              </a:rPr>
              <a:t>قیمت:</a:t>
            </a:r>
          </a:p>
          <a:p>
            <a:pPr marL="292608" lvl="1" indent="0" algn="r">
              <a:buNone/>
            </a:pPr>
            <a:r>
              <a:rPr lang="fa-IR" sz="1400" dirty="0" smtClean="0">
                <a:solidFill>
                  <a:schemeClr val="bg2">
                    <a:lumMod val="50000"/>
                  </a:schemeClr>
                </a:solidFill>
              </a:rPr>
              <a:t>در حال حاضر بصورت قیمت ثابت برای هر ماژول و کل محصول می باشد ولی در ادامه به سراغ </a:t>
            </a:r>
            <a:r>
              <a:rPr lang="en-US" sz="1400" dirty="0" smtClean="0">
                <a:solidFill>
                  <a:schemeClr val="bg2">
                    <a:lumMod val="50000"/>
                  </a:schemeClr>
                </a:solidFill>
              </a:rPr>
              <a:t>penetration Cost</a:t>
            </a:r>
            <a:r>
              <a:rPr lang="fa-IR" sz="1400" dirty="0" smtClean="0">
                <a:solidFill>
                  <a:schemeClr val="bg2">
                    <a:lumMod val="50000"/>
                  </a:schemeClr>
                </a:solidFill>
              </a:rPr>
              <a:t> خواهیم رفت. </a:t>
            </a:r>
            <a:endParaRPr lang="fa-IR" sz="1400" dirty="0" smtClean="0">
              <a:solidFill>
                <a:schemeClr val="bg2">
                  <a:lumMod val="50000"/>
                </a:schemeClr>
              </a:solidFill>
            </a:endParaRPr>
          </a:p>
          <a:p>
            <a:pPr marL="502921" indent="-457200" algn="r">
              <a:buFont typeface="+mj-lt"/>
              <a:buAutoNum type="arabicParenR"/>
            </a:pPr>
            <a:r>
              <a:rPr lang="fa-IR" sz="1400" dirty="0" smtClean="0">
                <a:solidFill>
                  <a:schemeClr val="bg2">
                    <a:lumMod val="50000"/>
                  </a:schemeClr>
                </a:solidFill>
              </a:rPr>
              <a:t>مکان </a:t>
            </a:r>
            <a:r>
              <a:rPr lang="fa-IR" sz="1400" dirty="0" smtClean="0">
                <a:solidFill>
                  <a:schemeClr val="bg2">
                    <a:lumMod val="50000"/>
                  </a:schemeClr>
                </a:solidFill>
              </a:rPr>
              <a:t>محصول</a:t>
            </a:r>
          </a:p>
          <a:p>
            <a:pPr marL="292608" lvl="1" indent="0" algn="r">
              <a:buNone/>
            </a:pPr>
            <a:r>
              <a:rPr lang="fa-IR" sz="1400" dirty="0" smtClean="0">
                <a:solidFill>
                  <a:schemeClr val="bg2">
                    <a:lumMod val="50000"/>
                  </a:schemeClr>
                </a:solidFill>
              </a:rPr>
              <a:t>وب سایت + پرزنتیشن</a:t>
            </a:r>
            <a:endParaRPr lang="fa-IR" sz="1400" dirty="0">
              <a:solidFill>
                <a:schemeClr val="bg2">
                  <a:lumMod val="50000"/>
                </a:schemeClr>
              </a:solidFill>
            </a:endParaRPr>
          </a:p>
          <a:p>
            <a:pPr marL="502921" indent="-457200" algn="r">
              <a:buFont typeface="+mj-lt"/>
              <a:buAutoNum type="arabicParenR"/>
            </a:pPr>
            <a:r>
              <a:rPr lang="fa-IR" sz="1400" dirty="0" smtClean="0">
                <a:solidFill>
                  <a:schemeClr val="bg2">
                    <a:lumMod val="50000"/>
                  </a:schemeClr>
                </a:solidFill>
              </a:rPr>
              <a:t>ترویج: </a:t>
            </a:r>
            <a:endParaRPr lang="fa-IR" sz="1400" dirty="0" smtClean="0">
              <a:solidFill>
                <a:schemeClr val="bg2">
                  <a:lumMod val="50000"/>
                </a:schemeClr>
              </a:solidFill>
            </a:endParaRPr>
          </a:p>
          <a:p>
            <a:pPr marL="292608" lvl="1" indent="0" algn="r">
              <a:buNone/>
            </a:pPr>
            <a:r>
              <a:rPr lang="fa-IR" sz="1400" dirty="0" smtClean="0">
                <a:solidFill>
                  <a:schemeClr val="bg2">
                    <a:lumMod val="50000"/>
                  </a:schemeClr>
                </a:solidFill>
              </a:rPr>
              <a:t>روابط عمومی + وبینار + برگزاری رویداد + تبلیغات بنری + رپورتاژ</a:t>
            </a:r>
            <a:endParaRPr lang="fa-IR" sz="1400" dirty="0">
              <a:solidFill>
                <a:schemeClr val="bg2">
                  <a:lumMod val="50000"/>
                </a:schemeClr>
              </a:solidFill>
            </a:endParaRPr>
          </a:p>
          <a:p>
            <a:pPr marL="502921" indent="-457200" algn="r">
              <a:buFont typeface="+mj-lt"/>
              <a:buAutoNum type="arabicParenR"/>
            </a:pPr>
            <a:r>
              <a:rPr lang="fa-IR" sz="1400" dirty="0" smtClean="0">
                <a:solidFill>
                  <a:schemeClr val="bg2">
                    <a:lumMod val="50000"/>
                  </a:schemeClr>
                </a:solidFill>
              </a:rPr>
              <a:t>نیروی انسانی:</a:t>
            </a:r>
          </a:p>
          <a:p>
            <a:pPr marL="292608" lvl="1" indent="0" algn="r">
              <a:buNone/>
            </a:pPr>
            <a:r>
              <a:rPr lang="fa-IR" sz="1400" dirty="0" smtClean="0">
                <a:solidFill>
                  <a:schemeClr val="bg2">
                    <a:lumMod val="50000"/>
                  </a:schemeClr>
                </a:solidFill>
              </a:rPr>
              <a:t>با ساخت برند کارفرمایی </a:t>
            </a:r>
            <a:r>
              <a:rPr lang="en-US" sz="1400" dirty="0" smtClean="0">
                <a:solidFill>
                  <a:schemeClr val="bg2">
                    <a:lumMod val="50000"/>
                  </a:schemeClr>
                </a:solidFill>
              </a:rPr>
              <a:t>,</a:t>
            </a:r>
            <a:r>
              <a:rPr lang="fa-IR" sz="1400" dirty="0" smtClean="0">
                <a:solidFill>
                  <a:schemeClr val="bg2">
                    <a:lumMod val="50000"/>
                  </a:schemeClr>
                </a:solidFill>
              </a:rPr>
              <a:t> بدنبال جذب نیروهای متخصص و با استعداد  در زمینه بازاریابی و برنامه نویسی هستیم.</a:t>
            </a:r>
          </a:p>
          <a:p>
            <a:pPr marL="502921" indent="-457200" algn="r">
              <a:buFont typeface="+mj-lt"/>
              <a:buAutoNum type="arabicParenR"/>
            </a:pPr>
            <a:r>
              <a:rPr lang="fa-IR" sz="1400" dirty="0" smtClean="0">
                <a:solidFill>
                  <a:schemeClr val="bg2">
                    <a:lumMod val="50000"/>
                  </a:schemeClr>
                </a:solidFill>
              </a:rPr>
              <a:t>فرایند:</a:t>
            </a:r>
            <a:endParaRPr lang="en-US" sz="1400" dirty="0" smtClean="0">
              <a:solidFill>
                <a:schemeClr val="bg2">
                  <a:lumMod val="50000"/>
                </a:schemeClr>
              </a:solidFill>
            </a:endParaRPr>
          </a:p>
          <a:p>
            <a:pPr marL="292608" lvl="1" indent="0" algn="r">
              <a:buNone/>
            </a:pPr>
            <a:r>
              <a:rPr lang="fa-IR" sz="1400" dirty="0" smtClean="0">
                <a:solidFill>
                  <a:schemeClr val="bg2">
                    <a:lumMod val="50000"/>
                  </a:schemeClr>
                </a:solidFill>
              </a:rPr>
              <a:t>ثبت درخواست + دمو + مشاوره + شخصی سازی + نصب و راه اندازی + آموزش و پشتیبانی</a:t>
            </a:r>
            <a:endParaRPr lang="fa-IR" sz="1400" dirty="0" smtClean="0">
              <a:solidFill>
                <a:schemeClr val="bg2">
                  <a:lumMod val="50000"/>
                </a:schemeClr>
              </a:solidFill>
            </a:endParaRPr>
          </a:p>
          <a:p>
            <a:pPr marL="45721" indent="0" algn="r">
              <a:buNone/>
            </a:pPr>
            <a:endParaRPr lang="fa-IR" sz="1400" dirty="0" smtClean="0">
              <a:solidFill>
                <a:schemeClr val="bg2">
                  <a:lumMod val="50000"/>
                </a:schemeClr>
              </a:solidFill>
            </a:endParaRPr>
          </a:p>
        </p:txBody>
      </p:sp>
      <p:pic>
        <p:nvPicPr>
          <p:cNvPr id="4" name="Picture 7" descr="Picture 7"/>
          <p:cNvPicPr>
            <a:picLocks noChangeAspect="1"/>
          </p:cNvPicPr>
          <p:nvPr/>
        </p:nvPicPr>
        <p:blipFill>
          <a:blip r:embed="rId3">
            <a:extLst/>
          </a:blip>
          <a:stretch>
            <a:fillRect/>
          </a:stretch>
        </p:blipFill>
        <p:spPr>
          <a:xfrm>
            <a:off x="812082" y="201023"/>
            <a:ext cx="1771462" cy="2115456"/>
          </a:xfrm>
          <a:prstGeom prst="rect">
            <a:avLst/>
          </a:prstGeom>
          <a:ln w="12700">
            <a:miter lim="400000"/>
          </a:ln>
        </p:spPr>
      </p:pic>
    </p:spTree>
    <p:extLst>
      <p:ext uri="{BB962C8B-B14F-4D97-AF65-F5344CB8AC3E}">
        <p14:creationId xmlns:p14="http://schemas.microsoft.com/office/powerpoint/2010/main" val="4208092519"/>
      </p:ext>
    </p:extLst>
  </p:cSld>
  <p:clrMapOvr>
    <a:overrideClrMapping bg1="lt1" tx1="dk1" bg2="lt2" tx2="dk2" accent1="accent1" accent2="accent2" accent3="accent3" accent4="accent4" accent5="accent5" accent6="accent6" hlink="hlink" folHlink="folHlink"/>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178" name="Title 1"/>
          <p:cNvSpPr txBox="1">
            <a:spLocks noGrp="1"/>
          </p:cNvSpPr>
          <p:nvPr>
            <p:ph type="title"/>
          </p:nvPr>
        </p:nvSpPr>
        <p:spPr>
          <a:xfrm>
            <a:off x="2452914" y="609600"/>
            <a:ext cx="8565606" cy="1356361"/>
          </a:xfrm>
          <a:prstGeom prst="rect">
            <a:avLst/>
          </a:prstGeom>
        </p:spPr>
        <p:txBody>
          <a:bodyPr/>
          <a:lstStyle>
            <a:lvl1pPr algn="r">
              <a:lnSpc>
                <a:spcPct val="100000"/>
              </a:lnSpc>
              <a:defRPr>
                <a:solidFill>
                  <a:srgbClr val="000000"/>
                </a:solidFill>
              </a:defRPr>
            </a:lvl1pPr>
          </a:lstStyle>
          <a:p>
            <a:pPr rtl="0">
              <a:defRPr/>
            </a:pPr>
            <a:r>
              <a:rPr dirty="0"/>
              <a:t>نحوه ورود به بازار هدف</a:t>
            </a:r>
          </a:p>
        </p:txBody>
      </p:sp>
      <p:sp>
        <p:nvSpPr>
          <p:cNvPr id="179" name="Content Placeholder 5"/>
          <p:cNvSpPr txBox="1">
            <a:spLocks noGrp="1"/>
          </p:cNvSpPr>
          <p:nvPr>
            <p:ph type="body" idx="1"/>
          </p:nvPr>
        </p:nvSpPr>
        <p:spPr>
          <a:prstGeom prst="rect">
            <a:avLst/>
          </a:prstGeom>
        </p:spPr>
        <p:txBody>
          <a:bodyPr/>
          <a:lstStyle/>
          <a:p>
            <a:pPr marL="457200" lvl="1" indent="-182879" algn="r">
              <a:defRPr sz="3600">
                <a:solidFill>
                  <a:srgbClr val="353537"/>
                </a:solidFill>
              </a:defRPr>
            </a:pPr>
            <a:r>
              <a:rPr dirty="0" err="1" smtClean="0"/>
              <a:t>همکاران</a:t>
            </a:r>
            <a:r>
              <a:rPr dirty="0" smtClean="0"/>
              <a:t> </a:t>
            </a:r>
            <a:r>
              <a:rPr dirty="0" err="1" smtClean="0"/>
              <a:t>استراتژیک</a:t>
            </a:r>
            <a:endParaRPr lang="fa-IR" dirty="0"/>
          </a:p>
          <a:p>
            <a:pPr marL="457200" lvl="1" indent="-182879" algn="r">
              <a:defRPr sz="3600">
                <a:solidFill>
                  <a:srgbClr val="353537"/>
                </a:solidFill>
              </a:defRPr>
            </a:pPr>
            <a:r>
              <a:rPr lang="fa-IR" sz="1800" dirty="0" smtClean="0"/>
              <a:t>با توجه به سابقه فعالیت ۱۵ ساله در حوزه انفورماتیک و زیرساخت کشور</a:t>
            </a:r>
            <a:r>
              <a:rPr lang="en-US" sz="1800" dirty="0" smtClean="0"/>
              <a:t>,</a:t>
            </a:r>
            <a:r>
              <a:rPr lang="fa-IR" sz="1800" dirty="0" smtClean="0"/>
              <a:t> همچنین همکاری نزدیک با بسیاری مجموعه های دولتی و خصوصی از جمله چندین وزارتخانه </a:t>
            </a:r>
            <a:r>
              <a:rPr lang="en-US" sz="1800" dirty="0" smtClean="0"/>
              <a:t>,</a:t>
            </a:r>
            <a:r>
              <a:rPr lang="fa-IR" sz="1800" dirty="0" smtClean="0"/>
              <a:t> سازمان</a:t>
            </a:r>
            <a:r>
              <a:rPr lang="fa-IR" sz="1800" dirty="0"/>
              <a:t> </a:t>
            </a:r>
            <a:r>
              <a:rPr lang="fa-IR" sz="1800" dirty="0" smtClean="0"/>
              <a:t>و شرکت بزرگ مثل :</a:t>
            </a:r>
          </a:p>
          <a:p>
            <a:pPr marL="457200" lvl="1" indent="-182879" algn="r">
              <a:defRPr sz="3600">
                <a:solidFill>
                  <a:srgbClr val="353537"/>
                </a:solidFill>
              </a:defRPr>
            </a:pPr>
            <a:r>
              <a:rPr lang="fa-IR" sz="1800" dirty="0" smtClean="0"/>
              <a:t>وزارت بهداشت </a:t>
            </a:r>
            <a:r>
              <a:rPr lang="en-US" sz="1800" dirty="0" smtClean="0"/>
              <a:t>,</a:t>
            </a:r>
            <a:r>
              <a:rPr lang="fa-IR" sz="1800" dirty="0" smtClean="0"/>
              <a:t> وزارت کشور </a:t>
            </a:r>
            <a:r>
              <a:rPr lang="en-US" sz="1800" dirty="0" smtClean="0"/>
              <a:t>,</a:t>
            </a:r>
            <a:r>
              <a:rPr lang="fa-IR" sz="1800" dirty="0" smtClean="0"/>
              <a:t>وزارت جهاد کشاورزی </a:t>
            </a:r>
            <a:r>
              <a:rPr lang="en-US" sz="1800" dirty="0" smtClean="0"/>
              <a:t>,</a:t>
            </a:r>
            <a:r>
              <a:rPr lang="fa-IR" sz="1800" dirty="0" smtClean="0"/>
              <a:t> شهرداری تهران</a:t>
            </a:r>
            <a:r>
              <a:rPr lang="fa-IR" sz="1800" dirty="0"/>
              <a:t> </a:t>
            </a:r>
            <a:r>
              <a:rPr lang="en-US" sz="1800" dirty="0" smtClean="0"/>
              <a:t>,</a:t>
            </a:r>
            <a:r>
              <a:rPr lang="fa-IR" sz="1800" dirty="0" smtClean="0"/>
              <a:t> سفارت ایران در مالزی و ....</a:t>
            </a:r>
          </a:p>
          <a:p>
            <a:pPr marL="457200" lvl="1" indent="-182879" algn="r">
              <a:defRPr sz="3600">
                <a:solidFill>
                  <a:srgbClr val="353537"/>
                </a:solidFill>
              </a:defRPr>
            </a:pPr>
            <a:r>
              <a:rPr lang="fa-IR" sz="1800" dirty="0" smtClean="0"/>
              <a:t>دیجی کالا </a:t>
            </a:r>
            <a:r>
              <a:rPr lang="en-US" sz="1800" dirty="0" smtClean="0"/>
              <a:t>,</a:t>
            </a:r>
            <a:r>
              <a:rPr lang="fa-IR" sz="1800" dirty="0" smtClean="0"/>
              <a:t> الی گشت</a:t>
            </a:r>
            <a:r>
              <a:rPr lang="fa-IR" sz="1800" dirty="0"/>
              <a:t> </a:t>
            </a:r>
            <a:r>
              <a:rPr lang="en-US" sz="1800" dirty="0" smtClean="0"/>
              <a:t>,</a:t>
            </a:r>
            <a:r>
              <a:rPr lang="fa-IR" sz="1800" dirty="0" smtClean="0"/>
              <a:t> شورای تجاری ایران آسه آن </a:t>
            </a:r>
            <a:r>
              <a:rPr lang="en-US" sz="1800" dirty="0" smtClean="0"/>
              <a:t>,</a:t>
            </a:r>
            <a:r>
              <a:rPr lang="fa-IR" sz="1800" dirty="0" smtClean="0"/>
              <a:t> شرکت فاینال تارگت</a:t>
            </a:r>
            <a:r>
              <a:rPr lang="en-US" sz="1800" dirty="0" smtClean="0"/>
              <a:t>, </a:t>
            </a:r>
            <a:r>
              <a:rPr lang="fa-IR" sz="1800" dirty="0" smtClean="0"/>
              <a:t>شرکت نفت فلات قاره</a:t>
            </a:r>
            <a:r>
              <a:rPr lang="en-US" sz="1800" dirty="0"/>
              <a:t> </a:t>
            </a:r>
            <a:r>
              <a:rPr lang="fa-IR" sz="1800" dirty="0" smtClean="0"/>
              <a:t>و بسیاری مجموعه دیگر تقریبا همگی همکاران استراتژیک ما خواهند بود .</a:t>
            </a:r>
            <a:endParaRPr sz="1800" dirty="0"/>
          </a:p>
        </p:txBody>
      </p:sp>
      <p:pic>
        <p:nvPicPr>
          <p:cNvPr id="180"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1200">
        <p14:ripple/>
      </p:transition>
    </mc:Choice>
    <mc:Fallback xmlns="" xmlns:m="http://schemas.openxmlformats.org/officeDocument/2006/math" xmlns:a14="http://schemas.microsoft.com/office/drawing/2010/main">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spcBef>
                <a:spcPts val="1400"/>
              </a:spcBef>
              <a:buClr>
                <a:schemeClr val="accent1"/>
              </a:buClr>
              <a:buSzPct val="80000"/>
              <a:defRPr sz="3600">
                <a:solidFill>
                  <a:srgbClr val="353537"/>
                </a:solidFill>
              </a:defRPr>
            </a:pPr>
            <a:r>
              <a:rPr lang="fa-IR" sz="3600" dirty="0">
                <a:solidFill>
                  <a:srgbClr val="353537"/>
                </a:solidFill>
              </a:rPr>
              <a:t>کانال فروش</a:t>
            </a:r>
            <a:endParaRPr lang="en-US" sz="3600" dirty="0">
              <a:solidFill>
                <a:srgbClr val="353537"/>
              </a:solidFill>
            </a:endParaRPr>
          </a:p>
        </p:txBody>
      </p:sp>
      <p:sp>
        <p:nvSpPr>
          <p:cNvPr id="3" name="Text Placeholder 2"/>
          <p:cNvSpPr>
            <a:spLocks noGrp="1"/>
          </p:cNvSpPr>
          <p:nvPr>
            <p:ph type="body" idx="1"/>
          </p:nvPr>
        </p:nvSpPr>
        <p:spPr/>
        <p:txBody>
          <a:bodyPr/>
          <a:lstStyle/>
          <a:p>
            <a:pPr marL="274321" lvl="1" indent="0" algn="r">
              <a:buNone/>
              <a:defRPr sz="3600">
                <a:solidFill>
                  <a:srgbClr val="353537"/>
                </a:solidFill>
              </a:defRPr>
            </a:pPr>
            <a:r>
              <a:rPr lang="fa-IR" sz="2000" dirty="0">
                <a:solidFill>
                  <a:schemeClr val="tx1"/>
                </a:solidFill>
              </a:rPr>
              <a:t>1- کانال های فروش محصولات و خدمات شما چه هستند</a:t>
            </a:r>
            <a:r>
              <a:rPr lang="fa-IR" sz="2000" dirty="0" smtClean="0">
                <a:solidFill>
                  <a:schemeClr val="tx1"/>
                </a:solidFill>
              </a:rPr>
              <a:t>؟</a:t>
            </a:r>
          </a:p>
          <a:p>
            <a:pPr marL="617221" lvl="1" indent="-342900" algn="r">
              <a:buFont typeface="Arial" pitchFamily="34" charset="0"/>
              <a:buChar char="•"/>
              <a:defRPr sz="3600">
                <a:solidFill>
                  <a:srgbClr val="353537"/>
                </a:solidFill>
              </a:defRPr>
            </a:pPr>
            <a:r>
              <a:rPr lang="fa-IR" sz="2000" dirty="0" smtClean="0">
                <a:solidFill>
                  <a:schemeClr val="tx1"/>
                </a:solidFill>
              </a:rPr>
              <a:t>آگاهی : </a:t>
            </a:r>
            <a:r>
              <a:rPr lang="en-US" sz="2000" dirty="0" smtClean="0">
                <a:solidFill>
                  <a:schemeClr val="tx1"/>
                </a:solidFill>
              </a:rPr>
              <a:t>PR</a:t>
            </a:r>
            <a:r>
              <a:rPr lang="fa-IR" sz="2000" dirty="0" smtClean="0">
                <a:solidFill>
                  <a:schemeClr val="tx1"/>
                </a:solidFill>
              </a:rPr>
              <a:t> + </a:t>
            </a:r>
            <a:r>
              <a:rPr lang="en-US" sz="2000" dirty="0" smtClean="0">
                <a:solidFill>
                  <a:schemeClr val="tx1"/>
                </a:solidFill>
              </a:rPr>
              <a:t>App</a:t>
            </a:r>
            <a:r>
              <a:rPr lang="fa-IR" sz="2000" dirty="0" smtClean="0">
                <a:solidFill>
                  <a:schemeClr val="tx1"/>
                </a:solidFill>
              </a:rPr>
              <a:t>+ </a:t>
            </a:r>
            <a:r>
              <a:rPr lang="en-US" sz="2000" dirty="0" smtClean="0">
                <a:solidFill>
                  <a:schemeClr val="tx1"/>
                </a:solidFill>
              </a:rPr>
              <a:t>Webinar</a:t>
            </a:r>
            <a:endParaRPr lang="fa-IR" sz="2000" dirty="0" smtClean="0">
              <a:solidFill>
                <a:schemeClr val="tx1"/>
              </a:solidFill>
            </a:endParaRPr>
          </a:p>
          <a:p>
            <a:pPr marL="617221" lvl="1" indent="-342900" algn="r">
              <a:defRPr sz="3600">
                <a:solidFill>
                  <a:srgbClr val="353537"/>
                </a:solidFill>
              </a:defRPr>
            </a:pPr>
            <a:r>
              <a:rPr lang="fa-IR" sz="2000" dirty="0" smtClean="0">
                <a:solidFill>
                  <a:schemeClr val="tx1"/>
                </a:solidFill>
              </a:rPr>
              <a:t>ارزیابی:</a:t>
            </a:r>
            <a:r>
              <a:rPr lang="en-US" sz="2000" dirty="0" smtClean="0">
                <a:solidFill>
                  <a:schemeClr val="tx1"/>
                </a:solidFill>
              </a:rPr>
              <a:t> Demo</a:t>
            </a:r>
            <a:r>
              <a:rPr lang="fa-IR" sz="2000" dirty="0" smtClean="0">
                <a:solidFill>
                  <a:schemeClr val="tx1"/>
                </a:solidFill>
              </a:rPr>
              <a:t> + </a:t>
            </a:r>
            <a:r>
              <a:rPr lang="en-US" sz="2000" dirty="0" smtClean="0">
                <a:solidFill>
                  <a:schemeClr val="tx1"/>
                </a:solidFill>
              </a:rPr>
              <a:t>APP</a:t>
            </a:r>
            <a:r>
              <a:rPr lang="fa-IR" sz="2000" dirty="0" smtClean="0">
                <a:solidFill>
                  <a:schemeClr val="tx1"/>
                </a:solidFill>
              </a:rPr>
              <a:t> (</a:t>
            </a:r>
            <a:r>
              <a:rPr lang="en-US" sz="2000" dirty="0" smtClean="0">
                <a:solidFill>
                  <a:schemeClr val="tx1"/>
                </a:solidFill>
              </a:rPr>
              <a:t>Academic Environment</a:t>
            </a:r>
            <a:r>
              <a:rPr lang="fa-IR" sz="2000" dirty="0" smtClean="0">
                <a:solidFill>
                  <a:schemeClr val="tx1"/>
                </a:solidFill>
              </a:rPr>
              <a:t>)</a:t>
            </a:r>
          </a:p>
          <a:p>
            <a:pPr marL="617221" lvl="1" indent="-342900" algn="r">
              <a:defRPr sz="3600">
                <a:solidFill>
                  <a:srgbClr val="353537"/>
                </a:solidFill>
              </a:defRPr>
            </a:pPr>
            <a:r>
              <a:rPr lang="fa-IR" sz="2000" dirty="0" smtClean="0">
                <a:solidFill>
                  <a:schemeClr val="tx1"/>
                </a:solidFill>
              </a:rPr>
              <a:t>خرید: </a:t>
            </a:r>
            <a:r>
              <a:rPr lang="fa-IR" sz="2000" dirty="0" smtClean="0">
                <a:solidFill>
                  <a:schemeClr val="tx1"/>
                </a:solidFill>
              </a:rPr>
              <a:t>مشاوره و طراحی </a:t>
            </a:r>
            <a:r>
              <a:rPr lang="en-US" sz="2000" dirty="0" smtClean="0">
                <a:solidFill>
                  <a:schemeClr val="tx1"/>
                </a:solidFill>
              </a:rPr>
              <a:t>+</a:t>
            </a:r>
            <a:r>
              <a:rPr lang="fa-IR" sz="2000" dirty="0" smtClean="0">
                <a:solidFill>
                  <a:schemeClr val="tx1"/>
                </a:solidFill>
              </a:rPr>
              <a:t> شخصی سازی (</a:t>
            </a:r>
            <a:r>
              <a:rPr lang="en-US" sz="2000" dirty="0" smtClean="0">
                <a:solidFill>
                  <a:schemeClr val="tx1"/>
                </a:solidFill>
              </a:rPr>
              <a:t>Customization</a:t>
            </a:r>
            <a:r>
              <a:rPr lang="fa-IR" sz="2000" dirty="0" smtClean="0">
                <a:solidFill>
                  <a:schemeClr val="tx1"/>
                </a:solidFill>
              </a:rPr>
              <a:t>)</a:t>
            </a:r>
            <a:endParaRPr lang="fa-IR" sz="2000" dirty="0" smtClean="0">
              <a:solidFill>
                <a:schemeClr val="tx1"/>
              </a:solidFill>
            </a:endParaRPr>
          </a:p>
          <a:p>
            <a:pPr marL="617221" lvl="1" indent="-342900" algn="r">
              <a:defRPr sz="3600">
                <a:solidFill>
                  <a:srgbClr val="353537"/>
                </a:solidFill>
              </a:defRPr>
            </a:pPr>
            <a:r>
              <a:rPr lang="fa-IR" sz="2000" dirty="0" smtClean="0">
                <a:solidFill>
                  <a:schemeClr val="tx1"/>
                </a:solidFill>
              </a:rPr>
              <a:t>تحویل: فرستادن نیروی تخصصی جهت نصب و راه اندازی </a:t>
            </a:r>
            <a:r>
              <a:rPr lang="en-US" sz="2000" dirty="0" smtClean="0">
                <a:solidFill>
                  <a:schemeClr val="tx1"/>
                </a:solidFill>
              </a:rPr>
              <a:t>+</a:t>
            </a:r>
            <a:r>
              <a:rPr lang="fa-IR" sz="2000" dirty="0" smtClean="0">
                <a:solidFill>
                  <a:schemeClr val="tx1"/>
                </a:solidFill>
              </a:rPr>
              <a:t> آموزش</a:t>
            </a:r>
          </a:p>
          <a:p>
            <a:pPr marL="617221" lvl="1" indent="-342900" algn="r">
              <a:defRPr sz="3600">
                <a:solidFill>
                  <a:srgbClr val="353537"/>
                </a:solidFill>
              </a:defRPr>
            </a:pPr>
            <a:r>
              <a:rPr lang="fa-IR" sz="2000" dirty="0" smtClean="0">
                <a:solidFill>
                  <a:schemeClr val="tx1"/>
                </a:solidFill>
              </a:rPr>
              <a:t>پس از فروش: نیروی متخصص مستقر برای مدت محدود </a:t>
            </a:r>
            <a:r>
              <a:rPr lang="en-US" sz="2000" dirty="0" smtClean="0">
                <a:solidFill>
                  <a:schemeClr val="tx1"/>
                </a:solidFill>
              </a:rPr>
              <a:t>+</a:t>
            </a:r>
            <a:r>
              <a:rPr lang="fa-IR" sz="2000" dirty="0" smtClean="0">
                <a:solidFill>
                  <a:schemeClr val="tx1"/>
                </a:solidFill>
              </a:rPr>
              <a:t> مشاوره</a:t>
            </a:r>
            <a:endParaRPr lang="fa-IR" sz="2000" dirty="0">
              <a:solidFill>
                <a:schemeClr val="tx1"/>
              </a:solidFill>
            </a:endParaRPr>
          </a:p>
        </p:txBody>
      </p:sp>
      <p:pic>
        <p:nvPicPr>
          <p:cNvPr id="4" name="Picture 7" descr="Picture 7"/>
          <p:cNvPicPr>
            <a:picLocks noChangeAspect="1"/>
          </p:cNvPicPr>
          <p:nvPr/>
        </p:nvPicPr>
        <p:blipFill>
          <a:blip r:embed="rId3">
            <a:extLst/>
          </a:blip>
          <a:stretch>
            <a:fillRect/>
          </a:stretch>
        </p:blipFill>
        <p:spPr>
          <a:xfrm>
            <a:off x="399958" y="239660"/>
            <a:ext cx="1771462" cy="2115456"/>
          </a:xfrm>
          <a:prstGeom prst="rect">
            <a:avLst/>
          </a:prstGeom>
          <a:ln w="12700">
            <a:miter lim="400000"/>
          </a:ln>
        </p:spPr>
      </p:pic>
    </p:spTree>
    <p:extLst>
      <p:ext uri="{BB962C8B-B14F-4D97-AF65-F5344CB8AC3E}">
        <p14:creationId xmlns:p14="http://schemas.microsoft.com/office/powerpoint/2010/main" val="2450871673"/>
      </p:ext>
    </p:extLst>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lumMod val="95000"/>
                    <a:lumOff val="5000"/>
                  </a:schemeClr>
                </a:solidFill>
              </a:rPr>
              <a:t>برنامه تبلیغاتی</a:t>
            </a:r>
            <a:endParaRPr lang="en-US" dirty="0">
              <a:solidFill>
                <a:schemeClr val="tx1">
                  <a:lumMod val="95000"/>
                  <a:lumOff val="5000"/>
                </a:schemeClr>
              </a:solidFill>
            </a:endParaRPr>
          </a:p>
        </p:txBody>
      </p:sp>
      <p:sp>
        <p:nvSpPr>
          <p:cNvPr id="3" name="Text Placeholder 2"/>
          <p:cNvSpPr>
            <a:spLocks noGrp="1"/>
          </p:cNvSpPr>
          <p:nvPr>
            <p:ph type="body" idx="1"/>
          </p:nvPr>
        </p:nvSpPr>
        <p:spPr>
          <a:xfrm>
            <a:off x="1143000" y="1665027"/>
            <a:ext cx="9872872" cy="4913194"/>
          </a:xfrm>
        </p:spPr>
        <p:txBody>
          <a:bodyPr>
            <a:normAutofit/>
          </a:bodyPr>
          <a:lstStyle/>
          <a:p>
            <a:pPr marL="45721" indent="0" algn="r" fontAlgn="base">
              <a:buNone/>
            </a:pPr>
            <a:r>
              <a:rPr lang="fa-IR" sz="2000" b="1" dirty="0">
                <a:solidFill>
                  <a:schemeClr val="tx1"/>
                </a:solidFill>
              </a:rPr>
              <a:t>1</a:t>
            </a:r>
            <a:r>
              <a:rPr lang="fa-IR" sz="2000" b="1" dirty="0" smtClean="0">
                <a:solidFill>
                  <a:schemeClr val="tx1"/>
                </a:solidFill>
              </a:rPr>
              <a:t>- چه برنامه تبلیغاتی مد نظر دارید؟</a:t>
            </a:r>
            <a:br>
              <a:rPr lang="fa-IR" sz="2000" b="1" dirty="0" smtClean="0">
                <a:solidFill>
                  <a:schemeClr val="tx1"/>
                </a:solidFill>
              </a:rPr>
            </a:br>
            <a:r>
              <a:rPr lang="fa-IR" sz="2000" dirty="0">
                <a:solidFill>
                  <a:schemeClr val="tx1"/>
                </a:solidFill>
              </a:rPr>
              <a:t/>
            </a:r>
            <a:br>
              <a:rPr lang="fa-IR" sz="2000" dirty="0">
                <a:solidFill>
                  <a:schemeClr val="tx1"/>
                </a:solidFill>
              </a:rPr>
            </a:br>
            <a:r>
              <a:rPr lang="fa-IR" sz="1800" dirty="0" smtClean="0">
                <a:solidFill>
                  <a:schemeClr val="tx1"/>
                </a:solidFill>
              </a:rPr>
              <a:t>الف) برگزاری رویداد</a:t>
            </a:r>
            <a:endParaRPr lang="en-US" sz="1800" dirty="0">
              <a:solidFill>
                <a:schemeClr val="tx1"/>
              </a:solidFill>
              <a:latin typeface="iransans"/>
            </a:endParaRPr>
          </a:p>
          <a:p>
            <a:pPr marL="45721" indent="0" algn="r" fontAlgn="base">
              <a:buNone/>
            </a:pPr>
            <a:r>
              <a:rPr lang="fa-IR" sz="1800" dirty="0" smtClean="0">
                <a:solidFill>
                  <a:schemeClr val="tx1"/>
                </a:solidFill>
                <a:latin typeface="iransans"/>
              </a:rPr>
              <a:t>ب</a:t>
            </a:r>
            <a:r>
              <a:rPr lang="fa-IR" sz="1800" dirty="0" smtClean="0">
                <a:solidFill>
                  <a:schemeClr val="tx1"/>
                </a:solidFill>
                <a:latin typeface="iransans"/>
              </a:rPr>
              <a:t>) </a:t>
            </a:r>
            <a:r>
              <a:rPr lang="fa-IR" sz="1800" dirty="0" smtClean="0">
                <a:solidFill>
                  <a:schemeClr val="tx1"/>
                </a:solidFill>
                <a:latin typeface="iransans"/>
              </a:rPr>
              <a:t>روابط عمومی (</a:t>
            </a:r>
            <a:r>
              <a:rPr lang="en-US" sz="1800" dirty="0" smtClean="0">
                <a:solidFill>
                  <a:schemeClr val="tx1"/>
                </a:solidFill>
                <a:latin typeface="iransans"/>
              </a:rPr>
              <a:t>PR</a:t>
            </a:r>
            <a:r>
              <a:rPr lang="fa-IR" sz="1800" dirty="0" smtClean="0">
                <a:solidFill>
                  <a:schemeClr val="tx1"/>
                </a:solidFill>
                <a:latin typeface="iransans"/>
              </a:rPr>
              <a:t>)</a:t>
            </a:r>
          </a:p>
          <a:p>
            <a:pPr marL="45721" indent="0" algn="r" fontAlgn="base">
              <a:buNone/>
            </a:pPr>
            <a:r>
              <a:rPr lang="fa-IR" sz="1800" dirty="0" smtClean="0">
                <a:solidFill>
                  <a:schemeClr val="tx1"/>
                </a:solidFill>
                <a:latin typeface="iransans"/>
              </a:rPr>
              <a:t>ج) </a:t>
            </a:r>
            <a:r>
              <a:rPr lang="fa-IR" sz="1800" dirty="0">
                <a:solidFill>
                  <a:schemeClr val="tx1"/>
                </a:solidFill>
                <a:latin typeface="iransans"/>
              </a:rPr>
              <a:t>تبلیغات خبری در سایت های تخصصی</a:t>
            </a:r>
          </a:p>
          <a:p>
            <a:pPr marL="45721" indent="0" algn="r" fontAlgn="base">
              <a:buNone/>
            </a:pPr>
            <a:r>
              <a:rPr lang="fa-IR" sz="1800" dirty="0">
                <a:solidFill>
                  <a:schemeClr val="tx1"/>
                </a:solidFill>
                <a:latin typeface="iransans"/>
              </a:rPr>
              <a:t>د) </a:t>
            </a:r>
            <a:r>
              <a:rPr lang="fa-IR" sz="1800" dirty="0" smtClean="0">
                <a:solidFill>
                  <a:schemeClr val="tx1"/>
                </a:solidFill>
                <a:latin typeface="iransans"/>
              </a:rPr>
              <a:t>رپورتاژ</a:t>
            </a:r>
          </a:p>
          <a:p>
            <a:pPr marL="45721" indent="0" algn="r" fontAlgn="base">
              <a:buNone/>
            </a:pPr>
            <a:r>
              <a:rPr lang="fa-IR" sz="1800" dirty="0">
                <a:solidFill>
                  <a:schemeClr val="tx1"/>
                </a:solidFill>
                <a:latin typeface="iransans"/>
              </a:rPr>
              <a:t>ه) </a:t>
            </a:r>
            <a:r>
              <a:rPr lang="fa-IR" sz="1800" dirty="0" smtClean="0">
                <a:solidFill>
                  <a:schemeClr val="tx1"/>
                </a:solidFill>
                <a:latin typeface="iransans"/>
              </a:rPr>
              <a:t>بنر تبلیغاتی در سایت های معتبر</a:t>
            </a:r>
            <a:r>
              <a:rPr lang="fa-IR" sz="1800" b="1" dirty="0" smtClean="0">
                <a:solidFill>
                  <a:schemeClr val="tx1"/>
                </a:solidFill>
              </a:rPr>
              <a:t/>
            </a:r>
            <a:br>
              <a:rPr lang="fa-IR" sz="1800" b="1" dirty="0" smtClean="0">
                <a:solidFill>
                  <a:schemeClr val="tx1"/>
                </a:solidFill>
              </a:rPr>
            </a:br>
            <a:endParaRPr lang="en-US" sz="1800" dirty="0">
              <a:solidFill>
                <a:schemeClr val="tx1"/>
              </a:solidFill>
            </a:endParaRPr>
          </a:p>
        </p:txBody>
      </p:sp>
      <p:pic>
        <p:nvPicPr>
          <p:cNvPr id="4" name="Picture 7" descr="Picture 7"/>
          <p:cNvPicPr>
            <a:picLocks noChangeAspect="1"/>
          </p:cNvPicPr>
          <p:nvPr/>
        </p:nvPicPr>
        <p:blipFill>
          <a:blip r:embed="rId3">
            <a:extLst/>
          </a:blip>
          <a:stretch>
            <a:fillRect/>
          </a:stretch>
        </p:blipFill>
        <p:spPr>
          <a:xfrm>
            <a:off x="399958" y="239660"/>
            <a:ext cx="1771462" cy="2115456"/>
          </a:xfrm>
          <a:prstGeom prst="rect">
            <a:avLst/>
          </a:prstGeom>
          <a:ln w="12700">
            <a:miter lim="400000"/>
          </a:ln>
        </p:spPr>
      </p:pic>
    </p:spTree>
    <p:extLst>
      <p:ext uri="{BB962C8B-B14F-4D97-AF65-F5344CB8AC3E}">
        <p14:creationId xmlns:p14="http://schemas.microsoft.com/office/powerpoint/2010/main" val="1511194673"/>
      </p:ext>
    </p:extLst>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190" name="Title 1"/>
          <p:cNvSpPr txBox="1">
            <a:spLocks noGrp="1"/>
          </p:cNvSpPr>
          <p:nvPr>
            <p:ph type="title"/>
          </p:nvPr>
        </p:nvSpPr>
        <p:spPr>
          <a:xfrm>
            <a:off x="2452914" y="609600"/>
            <a:ext cx="8565606" cy="1356361"/>
          </a:xfrm>
          <a:prstGeom prst="rect">
            <a:avLst/>
          </a:prstGeom>
        </p:spPr>
        <p:txBody>
          <a:bodyPr/>
          <a:lstStyle>
            <a:lvl1pPr algn="r">
              <a:lnSpc>
                <a:spcPct val="100000"/>
              </a:lnSpc>
              <a:defRPr>
                <a:solidFill>
                  <a:srgbClr val="000000"/>
                </a:solidFill>
              </a:defRPr>
            </a:lvl1pPr>
          </a:lstStyle>
          <a:p>
            <a:pPr rtl="0">
              <a:defRPr/>
            </a:pPr>
            <a:r>
              <a:rPr dirty="0"/>
              <a:t>نحوه درآمدزایی </a:t>
            </a:r>
          </a:p>
        </p:txBody>
      </p:sp>
      <p:sp>
        <p:nvSpPr>
          <p:cNvPr id="191" name="Content Placeholder 5"/>
          <p:cNvSpPr txBox="1">
            <a:spLocks noGrp="1"/>
          </p:cNvSpPr>
          <p:nvPr>
            <p:ph type="body" idx="1"/>
          </p:nvPr>
        </p:nvSpPr>
        <p:spPr>
          <a:prstGeom prst="rect">
            <a:avLst/>
          </a:prstGeom>
        </p:spPr>
        <p:txBody>
          <a:bodyPr>
            <a:normAutofit/>
          </a:bodyPr>
          <a:lstStyle/>
          <a:p>
            <a:pPr marL="457200" lvl="1" indent="-182879" algn="r">
              <a:defRPr sz="3600">
                <a:solidFill>
                  <a:srgbClr val="353537"/>
                </a:solidFill>
              </a:defRPr>
            </a:pPr>
            <a:r>
              <a:rPr dirty="0"/>
              <a:t>روش های گرفتن پول از مشتری</a:t>
            </a:r>
          </a:p>
          <a:p>
            <a:pPr marL="731519" lvl="2" indent="-182880" algn="r">
              <a:defRPr sz="3600">
                <a:solidFill>
                  <a:srgbClr val="353537"/>
                </a:solidFill>
              </a:defRPr>
            </a:pPr>
            <a:r>
              <a:rPr lang="fa-IR" sz="2000" dirty="0" smtClean="0"/>
              <a:t>فروش محصول و لایسنس ٬مشاوره و طراحی</a:t>
            </a:r>
            <a:r>
              <a:rPr lang="fa-IR" sz="2000" dirty="0"/>
              <a:t> </a:t>
            </a:r>
            <a:r>
              <a:rPr lang="fa-IR" sz="2000" dirty="0" smtClean="0"/>
              <a:t>٬نصب </a:t>
            </a:r>
            <a:r>
              <a:rPr lang="fa-IR" sz="2000" dirty="0"/>
              <a:t>و راه اندازی</a:t>
            </a:r>
            <a:r>
              <a:rPr sz="2000" dirty="0" smtClean="0"/>
              <a:t>٬ </a:t>
            </a:r>
            <a:r>
              <a:rPr lang="fa-IR" sz="2000" dirty="0"/>
              <a:t>پشتیبانی و </a:t>
            </a:r>
            <a:r>
              <a:rPr lang="fa-IR" sz="2000" dirty="0" smtClean="0"/>
              <a:t>نگهداری ٬ آموزش و خدمات پس از فروش</a:t>
            </a:r>
            <a:endParaRPr sz="2000" dirty="0"/>
          </a:p>
          <a:p>
            <a:pPr marL="731519" lvl="2" indent="-182880" algn="r">
              <a:defRPr sz="3600">
                <a:solidFill>
                  <a:srgbClr val="353537"/>
                </a:solidFill>
              </a:defRPr>
            </a:pPr>
            <a:r>
              <a:rPr sz="2000" dirty="0"/>
              <a:t>مدل های درآمدی خود و تغییر آن را طی ۵ سال </a:t>
            </a:r>
            <a:r>
              <a:rPr sz="2000" dirty="0" err="1"/>
              <a:t>آینده</a:t>
            </a:r>
            <a:r>
              <a:rPr sz="2000" dirty="0"/>
              <a:t> </a:t>
            </a:r>
            <a:r>
              <a:rPr lang="fa-IR" sz="2000" dirty="0" smtClean="0"/>
              <a:t>را </a:t>
            </a:r>
            <a:r>
              <a:rPr sz="2000" dirty="0" err="1" smtClean="0"/>
              <a:t>مشخص</a:t>
            </a:r>
            <a:r>
              <a:rPr sz="2000" dirty="0" smtClean="0"/>
              <a:t> </a:t>
            </a:r>
            <a:r>
              <a:rPr lang="fa-IR" sz="2000" dirty="0" smtClean="0"/>
              <a:t>کردیم.</a:t>
            </a:r>
          </a:p>
          <a:p>
            <a:pPr marL="1033779" lvl="3" indent="-182880" algn="r">
              <a:defRPr sz="3600">
                <a:solidFill>
                  <a:srgbClr val="353537"/>
                </a:solidFill>
              </a:defRPr>
            </a:pPr>
            <a:r>
              <a:rPr lang="fa-IR" sz="2000" dirty="0" smtClean="0"/>
              <a:t>سایر مدل های درآمدی بجز فروش محصول را از حالت رایگان خارج کرده و بابت هریک متناسب با درخواست مشتری درآمدزایی خواهیم کرد.</a:t>
            </a:r>
            <a:endParaRPr lang="fa-IR" sz="2000" dirty="0"/>
          </a:p>
          <a:p>
            <a:pPr marL="457200" lvl="1" indent="-182879" algn="r">
              <a:defRPr sz="3600">
                <a:solidFill>
                  <a:srgbClr val="353537"/>
                </a:solidFill>
              </a:defRPr>
            </a:pPr>
            <a:r>
              <a:rPr lang="fa-IR" sz="2000" dirty="0" smtClean="0"/>
              <a:t>حداقل زمان برای کسب اولین درآمد</a:t>
            </a:r>
            <a:r>
              <a:rPr lang="fa-IR" sz="2000" dirty="0"/>
              <a:t> </a:t>
            </a:r>
            <a:r>
              <a:rPr lang="fa-IR" sz="2000" dirty="0" smtClean="0"/>
              <a:t>پس از آماده شدن قسمت اول نرم افزار درآذر ماه است. </a:t>
            </a:r>
          </a:p>
        </p:txBody>
      </p:sp>
      <p:pic>
        <p:nvPicPr>
          <p:cNvPr id="192"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1200">
        <p14:ripple/>
      </p:transition>
    </mc:Choice>
    <mc:Fallback xmlns="" xmlns:m="http://schemas.openxmlformats.org/officeDocument/2006/math" xmlns:a14="http://schemas.microsoft.com/office/drawing/2010/main">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194" name="Title 1"/>
          <p:cNvSpPr txBox="1">
            <a:spLocks noGrp="1"/>
          </p:cNvSpPr>
          <p:nvPr>
            <p:ph type="title"/>
          </p:nvPr>
        </p:nvSpPr>
        <p:spPr>
          <a:xfrm>
            <a:off x="2452914" y="609600"/>
            <a:ext cx="8565606" cy="1356361"/>
          </a:xfrm>
          <a:prstGeom prst="rect">
            <a:avLst/>
          </a:prstGeom>
        </p:spPr>
        <p:txBody>
          <a:bodyPr/>
          <a:lstStyle>
            <a:lvl1pPr algn="r">
              <a:lnSpc>
                <a:spcPct val="100000"/>
              </a:lnSpc>
              <a:defRPr>
                <a:solidFill>
                  <a:srgbClr val="000000"/>
                </a:solidFill>
              </a:defRPr>
            </a:lvl1pPr>
          </a:lstStyle>
          <a:p>
            <a:pPr rtl="0">
              <a:defRPr/>
            </a:pPr>
            <a:r>
              <a:rPr dirty="0"/>
              <a:t>چشم </a:t>
            </a:r>
            <a:r>
              <a:rPr dirty="0" err="1"/>
              <a:t>انداز</a:t>
            </a:r>
            <a:r>
              <a:rPr dirty="0"/>
              <a:t> </a:t>
            </a:r>
            <a:r>
              <a:rPr lang="fa-IR" dirty="0" smtClean="0"/>
              <a:t>2</a:t>
            </a:r>
            <a:r>
              <a:rPr dirty="0" err="1" smtClean="0"/>
              <a:t>ساله</a:t>
            </a:r>
            <a:r>
              <a:rPr dirty="0" smtClean="0"/>
              <a:t> </a:t>
            </a:r>
            <a:r>
              <a:rPr dirty="0"/>
              <a:t>استارتاپ </a:t>
            </a:r>
          </a:p>
        </p:txBody>
      </p:sp>
      <p:sp>
        <p:nvSpPr>
          <p:cNvPr id="195" name="Content Placeholder 5"/>
          <p:cNvSpPr txBox="1">
            <a:spLocks noGrp="1"/>
          </p:cNvSpPr>
          <p:nvPr>
            <p:ph type="body" idx="1"/>
          </p:nvPr>
        </p:nvSpPr>
        <p:spPr>
          <a:prstGeom prst="rect">
            <a:avLst/>
          </a:prstGeom>
        </p:spPr>
        <p:txBody>
          <a:bodyPr>
            <a:normAutofit/>
          </a:bodyPr>
          <a:lstStyle/>
          <a:p>
            <a:pPr marL="457200" lvl="1" indent="-182879" algn="r">
              <a:defRPr sz="3600">
                <a:solidFill>
                  <a:srgbClr val="353537"/>
                </a:solidFill>
              </a:defRPr>
            </a:pPr>
            <a:r>
              <a:rPr lang="fa-IR" sz="2000" b="1" dirty="0" smtClean="0"/>
              <a:t>روشهای رشد</a:t>
            </a:r>
          </a:p>
          <a:p>
            <a:pPr marL="753872" lvl="2" indent="-182879" algn="r">
              <a:defRPr sz="3600">
                <a:solidFill>
                  <a:srgbClr val="353537"/>
                </a:solidFill>
              </a:defRPr>
            </a:pPr>
            <a:r>
              <a:rPr lang="fa-IR" sz="2000" dirty="0" smtClean="0"/>
              <a:t>تبلیغ</a:t>
            </a:r>
          </a:p>
          <a:p>
            <a:pPr marL="753872" lvl="2" indent="-182879" algn="r">
              <a:defRPr sz="3600">
                <a:solidFill>
                  <a:srgbClr val="353537"/>
                </a:solidFill>
              </a:defRPr>
            </a:pPr>
            <a:r>
              <a:rPr lang="fa-IR" sz="2000" dirty="0" smtClean="0"/>
              <a:t>مشتری وفادار</a:t>
            </a:r>
          </a:p>
          <a:p>
            <a:pPr marL="753872" lvl="2" indent="-182879" algn="r">
              <a:defRPr sz="3600">
                <a:solidFill>
                  <a:srgbClr val="353537"/>
                </a:solidFill>
              </a:defRPr>
            </a:pPr>
            <a:r>
              <a:rPr lang="en-US" sz="2000" dirty="0" smtClean="0"/>
              <a:t>SEO</a:t>
            </a:r>
          </a:p>
          <a:p>
            <a:pPr marL="753872" lvl="2" indent="-182879" algn="r">
              <a:defRPr sz="3600">
                <a:solidFill>
                  <a:srgbClr val="353537"/>
                </a:solidFill>
              </a:defRPr>
            </a:pPr>
            <a:r>
              <a:rPr lang="fa-IR" sz="2000" dirty="0" smtClean="0"/>
              <a:t>آموزش </a:t>
            </a:r>
          </a:p>
          <a:p>
            <a:pPr marL="457200" lvl="1" indent="-182879" algn="r">
              <a:defRPr sz="3600">
                <a:solidFill>
                  <a:srgbClr val="353537"/>
                </a:solidFill>
              </a:defRPr>
            </a:pPr>
            <a:r>
              <a:rPr lang="fa-IR" sz="2000" dirty="0"/>
              <a:t>میزان رشد در مدت 2 سال آینده هر پارامتر را مشخص </a:t>
            </a:r>
            <a:r>
              <a:rPr lang="fa-IR" sz="2000" dirty="0" smtClean="0"/>
              <a:t>کردیم</a:t>
            </a:r>
            <a:endParaRPr sz="2000" dirty="0"/>
          </a:p>
          <a:p>
            <a:pPr marL="731519" lvl="2" indent="-182880" algn="r">
              <a:defRPr sz="3600">
                <a:solidFill>
                  <a:srgbClr val="353537"/>
                </a:solidFill>
              </a:defRPr>
            </a:pPr>
            <a:r>
              <a:rPr lang="fa-IR" sz="2000" dirty="0" smtClean="0"/>
              <a:t>فروش                    سال اول </a:t>
            </a:r>
            <a:r>
              <a:rPr lang="en-US" sz="2000" dirty="0" smtClean="0"/>
              <a:t>1085000000</a:t>
            </a:r>
            <a:r>
              <a:rPr lang="fa-IR" sz="2000" dirty="0" smtClean="0"/>
              <a:t>        سال دوم ۲۴۲۰۰۰۰۰۰۰</a:t>
            </a:r>
          </a:p>
          <a:p>
            <a:pPr marL="731519" lvl="2" indent="-182880" algn="r">
              <a:defRPr sz="3600">
                <a:solidFill>
                  <a:srgbClr val="353537"/>
                </a:solidFill>
              </a:defRPr>
            </a:pPr>
            <a:r>
              <a:rPr lang="fa-IR" sz="2000" dirty="0" smtClean="0"/>
              <a:t>مشتری                   سال اول     ۹                           سال دوم     ۲۰</a:t>
            </a:r>
          </a:p>
          <a:p>
            <a:pPr marL="731519" lvl="2" indent="-182880" algn="r">
              <a:defRPr sz="3600">
                <a:solidFill>
                  <a:srgbClr val="353537"/>
                </a:solidFill>
              </a:defRPr>
            </a:pPr>
            <a:r>
              <a:rPr lang="fa-IR" sz="2000" dirty="0" smtClean="0"/>
              <a:t>سهم بازار               تا سال دوم ۱۰ درصد بازار</a:t>
            </a:r>
            <a:endParaRPr sz="2000" dirty="0"/>
          </a:p>
        </p:txBody>
      </p:sp>
      <p:pic>
        <p:nvPicPr>
          <p:cNvPr id="196"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1200">
        <p14:ripple/>
      </p:transition>
    </mc:Choice>
    <mc:Fallback xmlns="" xmlns:m="http://schemas.openxmlformats.org/officeDocument/2006/math" xmlns:a14="http://schemas.microsoft.com/office/drawing/2010/main">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198" name="Title 1"/>
          <p:cNvSpPr txBox="1">
            <a:spLocks noGrp="1"/>
          </p:cNvSpPr>
          <p:nvPr>
            <p:ph type="title"/>
          </p:nvPr>
        </p:nvSpPr>
        <p:spPr>
          <a:xfrm>
            <a:off x="2452914" y="609600"/>
            <a:ext cx="8565606" cy="1356361"/>
          </a:xfrm>
          <a:prstGeom prst="rect">
            <a:avLst/>
          </a:prstGeom>
        </p:spPr>
        <p:txBody>
          <a:bodyPr/>
          <a:lstStyle>
            <a:lvl1pPr algn="r">
              <a:lnSpc>
                <a:spcPct val="100000"/>
              </a:lnSpc>
              <a:defRPr>
                <a:solidFill>
                  <a:srgbClr val="000000"/>
                </a:solidFill>
              </a:defRPr>
            </a:lvl1pPr>
          </a:lstStyle>
          <a:p>
            <a:pPr rtl="0">
              <a:defRPr/>
            </a:pPr>
            <a:r>
              <a:rPr dirty="0"/>
              <a:t>برنامه مالی </a:t>
            </a:r>
          </a:p>
        </p:txBody>
      </p:sp>
      <p:pic>
        <p:nvPicPr>
          <p:cNvPr id="200"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graphicFrame>
        <p:nvGraphicFramePr>
          <p:cNvPr id="3" name="Table 2"/>
          <p:cNvGraphicFramePr>
            <a:graphicFrameLocks noGrp="1"/>
          </p:cNvGraphicFramePr>
          <p:nvPr>
            <p:extLst>
              <p:ext uri="{D42A27DB-BD31-4B8C-83A1-F6EECF244321}">
                <p14:modId xmlns:p14="http://schemas.microsoft.com/office/powerpoint/2010/main" val="3413330670"/>
              </p:ext>
            </p:extLst>
          </p:nvPr>
        </p:nvGraphicFramePr>
        <p:xfrm>
          <a:off x="2583544" y="1714720"/>
          <a:ext cx="3095897" cy="4460340"/>
        </p:xfrm>
        <a:graphic>
          <a:graphicData uri="http://schemas.openxmlformats.org/drawingml/2006/table">
            <a:tbl>
              <a:tblPr/>
              <a:tblGrid>
                <a:gridCol w="1641628"/>
                <a:gridCol w="1454269"/>
              </a:tblGrid>
              <a:tr h="0">
                <a:tc gridSpan="2">
                  <a:txBody>
                    <a:bodyPr/>
                    <a:lstStyle/>
                    <a:p>
                      <a:pPr algn="ctr" rtl="1" fontAlgn="ctr"/>
                      <a:r>
                        <a:rPr lang="fa-IR" sz="1300" b="1" i="0" u="none" strike="noStrike" dirty="0">
                          <a:solidFill>
                            <a:srgbClr val="FFFFFF"/>
                          </a:solidFill>
                          <a:effectLst/>
                          <a:latin typeface="Calibri"/>
                        </a:rPr>
                        <a:t>درآمد</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C899E"/>
                    </a:solidFill>
                  </a:tcPr>
                </a:tc>
                <a:tc hMerge="1">
                  <a:txBody>
                    <a:bodyPr/>
                    <a:lstStyle/>
                    <a:p>
                      <a:endParaRPr lang="en-US"/>
                    </a:p>
                  </a:txBody>
                  <a:tcPr/>
                </a:tc>
              </a:tr>
              <a:tr h="180396">
                <a:tc>
                  <a:txBody>
                    <a:bodyPr/>
                    <a:lstStyle/>
                    <a:p>
                      <a:pPr algn="ctr" rtl="1" fontAlgn="ctr"/>
                      <a:r>
                        <a:rPr lang="fa-IR" sz="1100" b="1" i="0" u="none" strike="noStrike">
                          <a:solidFill>
                            <a:srgbClr val="000000"/>
                          </a:solidFill>
                          <a:effectLst/>
                          <a:latin typeface="Calibri"/>
                        </a:rPr>
                        <a:t>مدل درآمدی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c>
                  <a:txBody>
                    <a:bodyPr/>
                    <a:lstStyle/>
                    <a:p>
                      <a:pPr algn="ctr" rtl="1" fontAlgn="ctr"/>
                      <a:r>
                        <a:rPr lang="fa-IR" sz="1100" b="1" i="0" u="none" strike="noStrike">
                          <a:solidFill>
                            <a:srgbClr val="000000"/>
                          </a:solidFill>
                          <a:effectLst/>
                          <a:latin typeface="Calibri"/>
                        </a:rPr>
                        <a:t>سال اول</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r>
              <a:tr h="180396">
                <a:tc>
                  <a:txBody>
                    <a:bodyPr/>
                    <a:lstStyle/>
                    <a:p>
                      <a:pPr algn="ctr" rtl="1" fontAlgn="ctr"/>
                      <a:r>
                        <a:rPr lang="fa-IR" sz="1100" b="1" i="0" u="none" strike="noStrike">
                          <a:solidFill>
                            <a:srgbClr val="000000"/>
                          </a:solidFill>
                          <a:effectLst/>
                          <a:latin typeface="Calibri"/>
                        </a:rPr>
                        <a:t>فروش محصول و لایسنس</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DDD"/>
                    </a:solidFill>
                  </a:tcPr>
                </a:tc>
                <a:tc>
                  <a:txBody>
                    <a:bodyPr/>
                    <a:lstStyle/>
                    <a:p>
                      <a:pPr algn="ctr" fontAlgn="ctr"/>
                      <a:r>
                        <a:rPr lang="en-US" sz="1100" b="1" i="0" u="none" strike="noStrike">
                          <a:solidFill>
                            <a:srgbClr val="000000"/>
                          </a:solidFill>
                          <a:effectLst/>
                          <a:latin typeface="Calibri"/>
                        </a:rPr>
                        <a:t>                  990,000,000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180396">
                <a:tc>
                  <a:txBody>
                    <a:bodyPr/>
                    <a:lstStyle/>
                    <a:p>
                      <a:pPr algn="ctr" rtl="1" fontAlgn="ctr"/>
                      <a:r>
                        <a:rPr lang="fa-IR" sz="1100" b="1" i="0" u="none" strike="noStrike">
                          <a:solidFill>
                            <a:srgbClr val="000000"/>
                          </a:solidFill>
                          <a:effectLst/>
                          <a:latin typeface="Calibri"/>
                        </a:rPr>
                        <a:t>مشاوره و طراحی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20,000,000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r>
              <a:tr h="180396">
                <a:tc>
                  <a:txBody>
                    <a:bodyPr/>
                    <a:lstStyle/>
                    <a:p>
                      <a:pPr algn="ctr" rtl="1" fontAlgn="ctr"/>
                      <a:r>
                        <a:rPr lang="fa-IR" sz="1100" b="1" i="0" u="none" strike="noStrike">
                          <a:solidFill>
                            <a:srgbClr val="000000"/>
                          </a:solidFill>
                          <a:effectLst/>
                          <a:latin typeface="Calibri"/>
                        </a:rPr>
                        <a:t>نصب و راه اندازی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dirty="0">
                          <a:solidFill>
                            <a:srgbClr val="000000"/>
                          </a:solidFill>
                          <a:effectLst/>
                          <a:latin typeface="Calibri"/>
                        </a:rPr>
                        <a:t>                                   -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r>
              <a:tr h="180396">
                <a:tc>
                  <a:txBody>
                    <a:bodyPr/>
                    <a:lstStyle/>
                    <a:p>
                      <a:pPr algn="ctr" rtl="1" fontAlgn="ctr"/>
                      <a:r>
                        <a:rPr lang="fa-IR" sz="1100" b="1" i="0" u="none" strike="noStrike">
                          <a:solidFill>
                            <a:srgbClr val="000000"/>
                          </a:solidFill>
                          <a:effectLst/>
                          <a:latin typeface="Calibri"/>
                        </a:rPr>
                        <a:t>پشتیبانی و نگهداری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75,000,000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r>
              <a:tr h="180396">
                <a:tc>
                  <a:txBody>
                    <a:bodyPr/>
                    <a:lstStyle/>
                    <a:p>
                      <a:pPr algn="ctr" rtl="1" fontAlgn="ctr"/>
                      <a:r>
                        <a:rPr lang="fa-IR" sz="1100" b="1" i="0" u="none" strike="noStrike">
                          <a:solidFill>
                            <a:srgbClr val="000000"/>
                          </a:solidFill>
                          <a:effectLst/>
                          <a:latin typeface="Calibri"/>
                        </a:rPr>
                        <a:t>آموزش</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r>
              <a:tr h="180396">
                <a:tc>
                  <a:txBody>
                    <a:bodyPr/>
                    <a:lstStyle/>
                    <a:p>
                      <a:pPr algn="ctr" rtl="1" fontAlgn="ctr"/>
                      <a:r>
                        <a:rPr lang="fa-IR" sz="1100" b="1" i="0" u="none" strike="noStrike" dirty="0">
                          <a:solidFill>
                            <a:srgbClr val="000000"/>
                          </a:solidFill>
                          <a:effectLst/>
                          <a:latin typeface="Calibri"/>
                        </a:rPr>
                        <a:t>خدمات پس از فروش</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r>
              <a:tr h="180396">
                <a:tc>
                  <a:txBody>
                    <a:bodyPr/>
                    <a:lstStyle/>
                    <a:p>
                      <a:pPr algn="ctr" fontAlgn="ctr"/>
                      <a:r>
                        <a:rPr lang="en-US" sz="1100" b="1" i="0" u="none" strike="noStrike">
                          <a:solidFill>
                            <a:srgbClr val="000000"/>
                          </a:solidFill>
                          <a:effectLst/>
                          <a:latin typeface="Calibri"/>
                        </a:rPr>
                        <a:t>…</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DDD"/>
                    </a:solidFill>
                  </a:tcPr>
                </a:tc>
                <a:tc>
                  <a:txBody>
                    <a:bodyPr/>
                    <a:lstStyle/>
                    <a:p>
                      <a:pPr algn="ctr" fontAlgn="ctr"/>
                      <a:r>
                        <a:rPr lang="en-US" sz="1100" b="1" i="0" u="none" strike="noStrike">
                          <a:solidFill>
                            <a:srgbClr val="000000"/>
                          </a:solidFill>
                          <a:effectLst/>
                          <a:latin typeface="Calibri"/>
                        </a:rPr>
                        <a:t>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180396">
                <a:tc>
                  <a:txBody>
                    <a:bodyPr/>
                    <a:lstStyle/>
                    <a:p>
                      <a:pPr algn="ctr" rtl="1" fontAlgn="ctr"/>
                      <a:r>
                        <a:rPr lang="fa-IR" sz="1100" b="1" i="0" u="none" strike="noStrike">
                          <a:solidFill>
                            <a:srgbClr val="000000"/>
                          </a:solidFill>
                          <a:effectLst/>
                          <a:latin typeface="Calibri"/>
                        </a:rPr>
                        <a:t>مجموع درآمد</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c>
                  <a:txBody>
                    <a:bodyPr/>
                    <a:lstStyle/>
                    <a:p>
                      <a:pPr algn="ctr" fontAlgn="ctr"/>
                      <a:r>
                        <a:rPr lang="en-US" sz="1100" b="1" i="0" u="none" strike="noStrike">
                          <a:solidFill>
                            <a:srgbClr val="000000"/>
                          </a:solidFill>
                          <a:effectLst/>
                          <a:latin typeface="Calibri"/>
                        </a:rPr>
                        <a:t>               1,085,000,000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2677">
                <a:tc gridSpan="2">
                  <a:txBody>
                    <a:bodyPr/>
                    <a:lstStyle/>
                    <a:p>
                      <a:pPr algn="ctr" rtl="1" fontAlgn="ctr"/>
                      <a:r>
                        <a:rPr lang="fa-IR" sz="1300" b="1" i="0" u="none" strike="noStrike">
                          <a:solidFill>
                            <a:srgbClr val="FFFFFF"/>
                          </a:solidFill>
                          <a:effectLst/>
                          <a:latin typeface="Calibri"/>
                        </a:rPr>
                        <a:t>هزینه</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C899E"/>
                    </a:solidFill>
                  </a:tcPr>
                </a:tc>
                <a:tc hMerge="1">
                  <a:txBody>
                    <a:bodyPr/>
                    <a:lstStyle/>
                    <a:p>
                      <a:endParaRPr lang="en-US"/>
                    </a:p>
                  </a:txBody>
                  <a:tcPr/>
                </a:tc>
              </a:tr>
              <a:tr h="180396">
                <a:tc>
                  <a:txBody>
                    <a:bodyPr/>
                    <a:lstStyle/>
                    <a:p>
                      <a:pPr algn="ctr" rtl="1" fontAlgn="ctr"/>
                      <a:r>
                        <a:rPr lang="fa-IR" sz="1100" b="1" i="0" u="none" strike="noStrike">
                          <a:solidFill>
                            <a:srgbClr val="000000"/>
                          </a:solidFill>
                          <a:effectLst/>
                          <a:latin typeface="Calibri"/>
                        </a:rPr>
                        <a:t>هزینه</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c>
                  <a:txBody>
                    <a:bodyPr/>
                    <a:lstStyle/>
                    <a:p>
                      <a:pPr algn="ctr" rtl="1" fontAlgn="ctr"/>
                      <a:r>
                        <a:rPr lang="fa-IR" sz="1100" b="1" i="0" u="none" strike="noStrike">
                          <a:solidFill>
                            <a:srgbClr val="000000"/>
                          </a:solidFill>
                          <a:effectLst/>
                          <a:latin typeface="Calibri"/>
                        </a:rPr>
                        <a:t>سال اول</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r>
              <a:tr h="194684">
                <a:tc>
                  <a:txBody>
                    <a:bodyPr/>
                    <a:lstStyle/>
                    <a:p>
                      <a:pPr algn="ctr" rtl="1" fontAlgn="ctr"/>
                      <a:r>
                        <a:rPr lang="fa-IR" sz="1200" b="1" i="0" u="none" strike="noStrike">
                          <a:solidFill>
                            <a:srgbClr val="000000"/>
                          </a:solidFill>
                          <a:effectLst/>
                          <a:latin typeface="Calibri"/>
                        </a:rPr>
                        <a:t>دستمزد</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DDD"/>
                    </a:solidFill>
                  </a:tcPr>
                </a:tc>
                <a:tc>
                  <a:txBody>
                    <a:bodyPr/>
                    <a:lstStyle/>
                    <a:p>
                      <a:pPr algn="ctr" fontAlgn="ctr"/>
                      <a:r>
                        <a:rPr lang="en-US" sz="1100" b="1" i="0" u="none" strike="noStrike">
                          <a:solidFill>
                            <a:srgbClr val="000000"/>
                          </a:solidFill>
                          <a:effectLst/>
                          <a:latin typeface="Calibri"/>
                        </a:rPr>
                        <a:t>                  239,400,000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194684">
                <a:tc>
                  <a:txBody>
                    <a:bodyPr/>
                    <a:lstStyle/>
                    <a:p>
                      <a:pPr algn="ctr" rtl="1" fontAlgn="ctr"/>
                      <a:r>
                        <a:rPr lang="fa-IR" sz="1200" b="1" i="0" u="none" strike="noStrike">
                          <a:solidFill>
                            <a:srgbClr val="000000"/>
                          </a:solidFill>
                          <a:effectLst/>
                          <a:latin typeface="Calibri"/>
                        </a:rPr>
                        <a:t>فضای کاری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62,800,000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a:noFill/>
                    </a:lnT>
                    <a:lnB>
                      <a:noFill/>
                    </a:lnB>
                    <a:solidFill>
                      <a:srgbClr val="FFFFFF"/>
                    </a:solidFill>
                  </a:tcPr>
                </a:tc>
              </a:tr>
              <a:tr h="194684">
                <a:tc>
                  <a:txBody>
                    <a:bodyPr/>
                    <a:lstStyle/>
                    <a:p>
                      <a:pPr algn="ctr" rtl="1" fontAlgn="ctr"/>
                      <a:r>
                        <a:rPr lang="fa-IR" sz="1200" b="1" i="0" u="none" strike="noStrike">
                          <a:solidFill>
                            <a:srgbClr val="000000"/>
                          </a:solidFill>
                          <a:effectLst/>
                          <a:latin typeface="Calibri"/>
                        </a:rPr>
                        <a:t>فنی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9,960,000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a:noFill/>
                    </a:lnT>
                    <a:lnB>
                      <a:noFill/>
                    </a:lnB>
                    <a:solidFill>
                      <a:srgbClr val="FFFFFF"/>
                    </a:solidFill>
                  </a:tcPr>
                </a:tc>
              </a:tr>
              <a:tr h="194684">
                <a:tc>
                  <a:txBody>
                    <a:bodyPr/>
                    <a:lstStyle/>
                    <a:p>
                      <a:pPr algn="ctr" rtl="1" fontAlgn="ctr"/>
                      <a:r>
                        <a:rPr lang="fa-IR" sz="1200" b="1" i="0" u="none" strike="noStrike">
                          <a:solidFill>
                            <a:srgbClr val="000000"/>
                          </a:solidFill>
                          <a:effectLst/>
                          <a:latin typeface="Calibri"/>
                        </a:rPr>
                        <a:t>مالی و حسابداری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a:noFill/>
                    </a:lnT>
                    <a:lnB>
                      <a:noFill/>
                    </a:lnB>
                    <a:solidFill>
                      <a:srgbClr val="FFFFFF"/>
                    </a:solidFill>
                  </a:tcPr>
                </a:tc>
              </a:tr>
              <a:tr h="194684">
                <a:tc>
                  <a:txBody>
                    <a:bodyPr/>
                    <a:lstStyle/>
                    <a:p>
                      <a:pPr algn="ctr" rtl="1" fontAlgn="ctr"/>
                      <a:r>
                        <a:rPr lang="fa-IR" sz="1200" b="1" i="0" u="none" strike="noStrike">
                          <a:solidFill>
                            <a:srgbClr val="000000"/>
                          </a:solidFill>
                          <a:effectLst/>
                          <a:latin typeface="Calibri"/>
                        </a:rPr>
                        <a:t>حقوقی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5,500,000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a:noFill/>
                    </a:lnT>
                    <a:lnB>
                      <a:noFill/>
                    </a:lnB>
                    <a:solidFill>
                      <a:srgbClr val="FFFFFF"/>
                    </a:solidFill>
                  </a:tcPr>
                </a:tc>
              </a:tr>
              <a:tr h="194684">
                <a:tc>
                  <a:txBody>
                    <a:bodyPr/>
                    <a:lstStyle/>
                    <a:p>
                      <a:pPr algn="ctr" rtl="1" fontAlgn="ctr"/>
                      <a:r>
                        <a:rPr lang="fa-IR" sz="1200" b="1" i="0" u="none" strike="noStrike">
                          <a:solidFill>
                            <a:srgbClr val="000000"/>
                          </a:solidFill>
                          <a:effectLst/>
                          <a:latin typeface="Calibri"/>
                        </a:rPr>
                        <a:t>بازاریابی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17,000,000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a:noFill/>
                    </a:lnT>
                    <a:lnB>
                      <a:noFill/>
                    </a:lnB>
                    <a:solidFill>
                      <a:srgbClr val="FFFFFF"/>
                    </a:solidFill>
                  </a:tcPr>
                </a:tc>
              </a:tr>
              <a:tr h="194684">
                <a:tc>
                  <a:txBody>
                    <a:bodyPr/>
                    <a:lstStyle/>
                    <a:p>
                      <a:pPr algn="ctr" rtl="1" fontAlgn="ctr"/>
                      <a:r>
                        <a:rPr lang="fa-IR" sz="1200" b="1" i="0" u="none" strike="noStrike">
                          <a:solidFill>
                            <a:srgbClr val="000000"/>
                          </a:solidFill>
                          <a:effectLst/>
                          <a:latin typeface="Calibri"/>
                        </a:rPr>
                        <a:t>تجهیزات و ماشین آلات</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DDD"/>
                    </a:solidFill>
                  </a:tcPr>
                </a:tc>
                <a:tc>
                  <a:txBody>
                    <a:bodyPr/>
                    <a:lstStyle/>
                    <a:p>
                      <a:pPr algn="ctr" fontAlgn="ctr"/>
                      <a:r>
                        <a:rPr lang="en-US" sz="1100" b="1" i="0" u="none" strike="noStrike">
                          <a:solidFill>
                            <a:srgbClr val="000000"/>
                          </a:solidFill>
                          <a:effectLst/>
                          <a:latin typeface="Calibri"/>
                        </a:rPr>
                        <a:t>                    20,000,000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180396">
                <a:tc>
                  <a:txBody>
                    <a:bodyPr/>
                    <a:lstStyle/>
                    <a:p>
                      <a:pPr algn="ctr" rtl="1" fontAlgn="ctr"/>
                      <a:r>
                        <a:rPr lang="fa-IR" sz="1100" b="1" i="0" u="none" strike="noStrike">
                          <a:solidFill>
                            <a:srgbClr val="000000"/>
                          </a:solidFill>
                          <a:effectLst/>
                          <a:latin typeface="Calibri"/>
                        </a:rPr>
                        <a:t>مجموع هزینه</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c>
                  <a:txBody>
                    <a:bodyPr/>
                    <a:lstStyle/>
                    <a:p>
                      <a:pPr algn="ctr" fontAlgn="ctr"/>
                      <a:r>
                        <a:rPr lang="en-US" sz="1100" b="1" i="0" u="none" strike="noStrike">
                          <a:solidFill>
                            <a:srgbClr val="000000"/>
                          </a:solidFill>
                          <a:effectLst/>
                          <a:latin typeface="Calibri"/>
                        </a:rPr>
                        <a:t>                  354,660,000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2677">
                <a:tc gridSpan="2">
                  <a:txBody>
                    <a:bodyPr/>
                    <a:lstStyle/>
                    <a:p>
                      <a:pPr algn="ctr" rtl="1" fontAlgn="ctr"/>
                      <a:r>
                        <a:rPr lang="fa-IR" sz="1300" b="1" i="0" u="none" strike="noStrike">
                          <a:solidFill>
                            <a:srgbClr val="FFFFFF"/>
                          </a:solidFill>
                          <a:effectLst/>
                          <a:latin typeface="Calibri"/>
                        </a:rPr>
                        <a:t>سود یا زیان</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C899E"/>
                    </a:solidFill>
                  </a:tcPr>
                </a:tc>
                <a:tc hMerge="1">
                  <a:txBody>
                    <a:bodyPr/>
                    <a:lstStyle/>
                    <a:p>
                      <a:endParaRPr lang="en-US"/>
                    </a:p>
                  </a:txBody>
                  <a:tcPr/>
                </a:tc>
              </a:tr>
              <a:tr h="180396">
                <a:tc>
                  <a:txBody>
                    <a:bodyPr/>
                    <a:lstStyle/>
                    <a:p>
                      <a:pPr algn="ctr" rtl="1" fontAlgn="ctr"/>
                      <a:r>
                        <a:rPr lang="fa-IR" sz="1100" b="1" i="0" u="none" strike="noStrike">
                          <a:solidFill>
                            <a:srgbClr val="000000"/>
                          </a:solidFill>
                          <a:effectLst/>
                          <a:latin typeface="Calibri"/>
                        </a:rPr>
                        <a:t>سود ناخالص</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c>
                  <a:txBody>
                    <a:bodyPr/>
                    <a:lstStyle/>
                    <a:p>
                      <a:pPr algn="ctr" fontAlgn="ctr"/>
                      <a:r>
                        <a:rPr lang="en-US" sz="1100" b="1" i="0" u="none" strike="noStrike">
                          <a:solidFill>
                            <a:srgbClr val="000000"/>
                          </a:solidFill>
                          <a:effectLst/>
                          <a:latin typeface="Calibri"/>
                        </a:rPr>
                        <a:t>                  730,340,000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0396">
                <a:tc>
                  <a:txBody>
                    <a:bodyPr/>
                    <a:lstStyle/>
                    <a:p>
                      <a:pPr algn="ctr" rtl="1" fontAlgn="ctr"/>
                      <a:r>
                        <a:rPr lang="fa-IR" sz="1100" b="1" i="0" u="none" strike="noStrike">
                          <a:solidFill>
                            <a:srgbClr val="000000"/>
                          </a:solidFill>
                          <a:effectLst/>
                          <a:latin typeface="Calibri"/>
                        </a:rPr>
                        <a:t>محموع سود ناخالص</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c>
                  <a:txBody>
                    <a:bodyPr/>
                    <a:lstStyle/>
                    <a:p>
                      <a:pPr algn="ctr" fontAlgn="ctr"/>
                      <a:r>
                        <a:rPr lang="en-US" sz="1100" b="1" i="0" u="none" strike="noStrike" dirty="0">
                          <a:solidFill>
                            <a:srgbClr val="000000"/>
                          </a:solidFill>
                          <a:effectLst/>
                          <a:latin typeface="Calibri"/>
                        </a:rPr>
                        <a:t>                  730,340,000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498122893"/>
              </p:ext>
            </p:extLst>
          </p:nvPr>
        </p:nvGraphicFramePr>
        <p:xfrm>
          <a:off x="7191375" y="1676400"/>
          <a:ext cx="3448050" cy="4495800"/>
        </p:xfrm>
        <a:graphic>
          <a:graphicData uri="http://schemas.openxmlformats.org/drawingml/2006/table">
            <a:tbl>
              <a:tblPr/>
              <a:tblGrid>
                <a:gridCol w="1644708"/>
                <a:gridCol w="1803342"/>
              </a:tblGrid>
              <a:tr h="210602">
                <a:tc gridSpan="2">
                  <a:txBody>
                    <a:bodyPr/>
                    <a:lstStyle/>
                    <a:p>
                      <a:pPr algn="ctr" rtl="1" fontAlgn="ctr"/>
                      <a:r>
                        <a:rPr lang="fa-IR" sz="1300" b="1" i="0" u="none" strike="noStrike" dirty="0">
                          <a:solidFill>
                            <a:srgbClr val="FFFFFF"/>
                          </a:solidFill>
                          <a:effectLst/>
                          <a:latin typeface="Calibri"/>
                        </a:rPr>
                        <a:t>درآمد</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C899E"/>
                    </a:solidFill>
                  </a:tcPr>
                </a:tc>
                <a:tc hMerge="1">
                  <a:txBody>
                    <a:bodyPr/>
                    <a:lstStyle/>
                    <a:p>
                      <a:endParaRPr lang="en-US"/>
                    </a:p>
                  </a:txBody>
                  <a:tcPr/>
                </a:tc>
              </a:tr>
              <a:tr h="179599">
                <a:tc>
                  <a:txBody>
                    <a:bodyPr/>
                    <a:lstStyle/>
                    <a:p>
                      <a:pPr algn="ctr" rtl="1" fontAlgn="ctr"/>
                      <a:r>
                        <a:rPr lang="fa-IR" sz="1100" b="1" i="0" u="none" strike="noStrike">
                          <a:solidFill>
                            <a:srgbClr val="000000"/>
                          </a:solidFill>
                          <a:effectLst/>
                          <a:latin typeface="Calibri"/>
                        </a:rPr>
                        <a:t>مدل درآمدی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c>
                  <a:txBody>
                    <a:bodyPr/>
                    <a:lstStyle/>
                    <a:p>
                      <a:pPr algn="ctr" rtl="1" fontAlgn="ctr"/>
                      <a:r>
                        <a:rPr lang="fa-IR" sz="1100" b="1" i="0" u="none" strike="noStrike">
                          <a:solidFill>
                            <a:srgbClr val="000000"/>
                          </a:solidFill>
                          <a:effectLst/>
                          <a:latin typeface="Calibri"/>
                        </a:rPr>
                        <a:t>سال دوم</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r>
              <a:tr h="318997">
                <a:tc>
                  <a:txBody>
                    <a:bodyPr/>
                    <a:lstStyle/>
                    <a:p>
                      <a:pPr algn="ctr" rtl="1" fontAlgn="ctr"/>
                      <a:r>
                        <a:rPr lang="fa-IR" sz="1100" b="1" i="0" u="none" strike="noStrike">
                          <a:solidFill>
                            <a:srgbClr val="000000"/>
                          </a:solidFill>
                          <a:effectLst/>
                          <a:latin typeface="Calibri"/>
                        </a:rPr>
                        <a:t>فروش محصول و لایسنس</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DDD"/>
                    </a:solidFill>
                  </a:tcPr>
                </a:tc>
                <a:tc>
                  <a:txBody>
                    <a:bodyPr/>
                    <a:lstStyle/>
                    <a:p>
                      <a:pPr algn="ctr" fontAlgn="ctr"/>
                      <a:r>
                        <a:rPr lang="en-US" sz="1100" b="1" i="0" u="none" strike="noStrike">
                          <a:solidFill>
                            <a:srgbClr val="000000"/>
                          </a:solidFill>
                          <a:effectLst/>
                          <a:latin typeface="Calibri"/>
                        </a:rPr>
                        <a:t>                        2,200,000,000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179599">
                <a:tc>
                  <a:txBody>
                    <a:bodyPr/>
                    <a:lstStyle/>
                    <a:p>
                      <a:pPr algn="ctr" rtl="1" fontAlgn="ctr"/>
                      <a:r>
                        <a:rPr lang="fa-IR" sz="1100" b="1" i="0" u="none" strike="noStrike">
                          <a:solidFill>
                            <a:srgbClr val="000000"/>
                          </a:solidFill>
                          <a:effectLst/>
                          <a:latin typeface="Calibri"/>
                        </a:rPr>
                        <a:t>مشاوره و طراحی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120,000,000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r>
              <a:tr h="179599">
                <a:tc>
                  <a:txBody>
                    <a:bodyPr/>
                    <a:lstStyle/>
                    <a:p>
                      <a:pPr algn="ctr" rtl="1" fontAlgn="ctr"/>
                      <a:r>
                        <a:rPr lang="fa-IR" sz="1100" b="1" i="0" u="none" strike="noStrike">
                          <a:solidFill>
                            <a:srgbClr val="000000"/>
                          </a:solidFill>
                          <a:effectLst/>
                          <a:latin typeface="Calibri"/>
                        </a:rPr>
                        <a:t>نصب و راه اندازی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r>
              <a:tr h="179599">
                <a:tc>
                  <a:txBody>
                    <a:bodyPr/>
                    <a:lstStyle/>
                    <a:p>
                      <a:pPr algn="ctr" rtl="1" fontAlgn="ctr"/>
                      <a:r>
                        <a:rPr lang="fa-IR" sz="1100" b="1" i="0" u="none" strike="noStrike">
                          <a:solidFill>
                            <a:srgbClr val="000000"/>
                          </a:solidFill>
                          <a:effectLst/>
                          <a:latin typeface="Calibri"/>
                        </a:rPr>
                        <a:t>پشتیبانی و نگهداری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100,000,000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r>
              <a:tr h="179599">
                <a:tc>
                  <a:txBody>
                    <a:bodyPr/>
                    <a:lstStyle/>
                    <a:p>
                      <a:pPr algn="ctr" rtl="1" fontAlgn="ctr"/>
                      <a:r>
                        <a:rPr lang="fa-IR" sz="1100" b="1" i="0" u="none" strike="noStrike">
                          <a:solidFill>
                            <a:srgbClr val="000000"/>
                          </a:solidFill>
                          <a:effectLst/>
                          <a:latin typeface="Calibri"/>
                        </a:rPr>
                        <a:t>آموزش</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r>
              <a:tr h="179599">
                <a:tc>
                  <a:txBody>
                    <a:bodyPr/>
                    <a:lstStyle/>
                    <a:p>
                      <a:pPr algn="ctr" rtl="1" fontAlgn="ctr"/>
                      <a:r>
                        <a:rPr lang="fa-IR" sz="1100" b="1" i="0" u="none" strike="noStrike">
                          <a:solidFill>
                            <a:srgbClr val="000000"/>
                          </a:solidFill>
                          <a:effectLst/>
                          <a:latin typeface="Calibri"/>
                        </a:rPr>
                        <a:t>خدمات پس از فروش</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r>
              <a:tr h="179599">
                <a:tc>
                  <a:txBody>
                    <a:bodyPr/>
                    <a:lstStyle/>
                    <a:p>
                      <a:pPr algn="ctr" fontAlgn="ctr"/>
                      <a:r>
                        <a:rPr lang="en-US" sz="1100" b="1" i="0" u="none" strike="noStrike">
                          <a:solidFill>
                            <a:srgbClr val="000000"/>
                          </a:solidFill>
                          <a:effectLst/>
                          <a:latin typeface="Calibri"/>
                        </a:rPr>
                        <a:t>…</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DDD"/>
                    </a:solidFill>
                  </a:tcPr>
                </a:tc>
                <a:tc>
                  <a:txBody>
                    <a:bodyPr/>
                    <a:lstStyle/>
                    <a:p>
                      <a:pPr algn="ctr" fontAlgn="ctr"/>
                      <a:r>
                        <a:rPr lang="en-US" sz="1100" b="1" i="0" u="none" strike="noStrike">
                          <a:solidFill>
                            <a:srgbClr val="000000"/>
                          </a:solidFill>
                          <a:effectLst/>
                          <a:latin typeface="Calibri"/>
                        </a:rPr>
                        <a:t>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186690">
                <a:tc>
                  <a:txBody>
                    <a:bodyPr/>
                    <a:lstStyle/>
                    <a:p>
                      <a:pPr algn="ctr" rtl="1" fontAlgn="ctr"/>
                      <a:r>
                        <a:rPr lang="fa-IR" sz="1100" b="1" i="0" u="none" strike="noStrike">
                          <a:solidFill>
                            <a:srgbClr val="000000"/>
                          </a:solidFill>
                          <a:effectLst/>
                          <a:latin typeface="Calibri"/>
                        </a:rPr>
                        <a:t>مجموع درآمد</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c>
                  <a:txBody>
                    <a:bodyPr/>
                    <a:lstStyle/>
                    <a:p>
                      <a:pPr algn="ctr" fontAlgn="ctr"/>
                      <a:r>
                        <a:rPr lang="en-US" sz="1100" b="1" i="0" u="none" strike="noStrike">
                          <a:solidFill>
                            <a:srgbClr val="000000"/>
                          </a:solidFill>
                          <a:effectLst/>
                          <a:latin typeface="Calibri"/>
                        </a:rPr>
                        <a:t>                        2,420,000,000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0602">
                <a:tc gridSpan="2">
                  <a:txBody>
                    <a:bodyPr/>
                    <a:lstStyle/>
                    <a:p>
                      <a:pPr algn="ctr" rtl="1" fontAlgn="ctr"/>
                      <a:r>
                        <a:rPr lang="fa-IR" sz="1300" b="1" i="0" u="none" strike="noStrike">
                          <a:solidFill>
                            <a:srgbClr val="FFFFFF"/>
                          </a:solidFill>
                          <a:effectLst/>
                          <a:latin typeface="Calibri"/>
                        </a:rPr>
                        <a:t>هزینه</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C899E"/>
                    </a:solidFill>
                  </a:tcPr>
                </a:tc>
                <a:tc hMerge="1">
                  <a:txBody>
                    <a:bodyPr/>
                    <a:lstStyle/>
                    <a:p>
                      <a:endParaRPr lang="en-US"/>
                    </a:p>
                  </a:txBody>
                  <a:tcPr/>
                </a:tc>
              </a:tr>
              <a:tr h="179599">
                <a:tc>
                  <a:txBody>
                    <a:bodyPr/>
                    <a:lstStyle/>
                    <a:p>
                      <a:pPr algn="ctr" rtl="1" fontAlgn="ctr"/>
                      <a:r>
                        <a:rPr lang="fa-IR" sz="1100" b="1" i="0" u="none" strike="noStrike">
                          <a:solidFill>
                            <a:srgbClr val="000000"/>
                          </a:solidFill>
                          <a:effectLst/>
                          <a:latin typeface="Calibri"/>
                        </a:rPr>
                        <a:t>هزینه</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c>
                  <a:txBody>
                    <a:bodyPr/>
                    <a:lstStyle/>
                    <a:p>
                      <a:pPr algn="ctr" rtl="1" fontAlgn="ctr"/>
                      <a:r>
                        <a:rPr lang="fa-IR" sz="1100" b="1" i="0" u="none" strike="noStrike">
                          <a:solidFill>
                            <a:srgbClr val="000000"/>
                          </a:solidFill>
                          <a:effectLst/>
                          <a:latin typeface="Calibri"/>
                        </a:rPr>
                        <a:t>سال دوم</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r>
              <a:tr h="195101">
                <a:tc>
                  <a:txBody>
                    <a:bodyPr/>
                    <a:lstStyle/>
                    <a:p>
                      <a:pPr algn="ctr" rtl="1" fontAlgn="ctr"/>
                      <a:r>
                        <a:rPr lang="fa-IR" sz="1200" b="1" i="0" u="none" strike="noStrike">
                          <a:solidFill>
                            <a:srgbClr val="000000"/>
                          </a:solidFill>
                          <a:effectLst/>
                          <a:latin typeface="Calibri"/>
                        </a:rPr>
                        <a:t>دستمزد</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DDD"/>
                    </a:solidFill>
                  </a:tcPr>
                </a:tc>
                <a:tc>
                  <a:txBody>
                    <a:bodyPr/>
                    <a:lstStyle/>
                    <a:p>
                      <a:pPr algn="ctr" fontAlgn="ctr"/>
                      <a:r>
                        <a:rPr lang="en-US" sz="1100" b="1" i="0" u="none" strike="noStrike">
                          <a:solidFill>
                            <a:srgbClr val="000000"/>
                          </a:solidFill>
                          <a:effectLst/>
                          <a:latin typeface="Calibri"/>
                        </a:rPr>
                        <a:t>                           270,600,000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195101">
                <a:tc>
                  <a:txBody>
                    <a:bodyPr/>
                    <a:lstStyle/>
                    <a:p>
                      <a:pPr algn="ctr" rtl="1" fontAlgn="ctr"/>
                      <a:r>
                        <a:rPr lang="fa-IR" sz="1200" b="1" i="0" u="none" strike="noStrike">
                          <a:solidFill>
                            <a:srgbClr val="000000"/>
                          </a:solidFill>
                          <a:effectLst/>
                          <a:latin typeface="Calibri"/>
                        </a:rPr>
                        <a:t>فضای کاری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82,400,000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a:noFill/>
                    </a:lnT>
                    <a:lnB>
                      <a:noFill/>
                    </a:lnB>
                    <a:solidFill>
                      <a:srgbClr val="FFFFFF"/>
                    </a:solidFill>
                  </a:tcPr>
                </a:tc>
              </a:tr>
              <a:tr h="195101">
                <a:tc>
                  <a:txBody>
                    <a:bodyPr/>
                    <a:lstStyle/>
                    <a:p>
                      <a:pPr algn="ctr" rtl="1" fontAlgn="ctr"/>
                      <a:r>
                        <a:rPr lang="fa-IR" sz="1200" b="1" i="0" u="none" strike="noStrike">
                          <a:solidFill>
                            <a:srgbClr val="000000"/>
                          </a:solidFill>
                          <a:effectLst/>
                          <a:latin typeface="Calibri"/>
                        </a:rPr>
                        <a:t>فنی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10,460,000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a:noFill/>
                    </a:lnT>
                    <a:lnB>
                      <a:noFill/>
                    </a:lnB>
                    <a:solidFill>
                      <a:srgbClr val="FFFFFF"/>
                    </a:solidFill>
                  </a:tcPr>
                </a:tc>
              </a:tr>
              <a:tr h="195101">
                <a:tc>
                  <a:txBody>
                    <a:bodyPr/>
                    <a:lstStyle/>
                    <a:p>
                      <a:pPr algn="ctr" rtl="1" fontAlgn="ctr"/>
                      <a:r>
                        <a:rPr lang="fa-IR" sz="1200" b="1" i="0" u="none" strike="noStrike">
                          <a:solidFill>
                            <a:srgbClr val="000000"/>
                          </a:solidFill>
                          <a:effectLst/>
                          <a:latin typeface="Calibri"/>
                        </a:rPr>
                        <a:t>مالی و حسابداری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a:noFill/>
                    </a:lnT>
                    <a:lnB>
                      <a:noFill/>
                    </a:lnB>
                    <a:solidFill>
                      <a:srgbClr val="FFFFFF"/>
                    </a:solidFill>
                  </a:tcPr>
                </a:tc>
              </a:tr>
              <a:tr h="195101">
                <a:tc>
                  <a:txBody>
                    <a:bodyPr/>
                    <a:lstStyle/>
                    <a:p>
                      <a:pPr algn="ctr" rtl="1" fontAlgn="ctr"/>
                      <a:r>
                        <a:rPr lang="fa-IR" sz="1200" b="1" i="0" u="none" strike="noStrike">
                          <a:solidFill>
                            <a:srgbClr val="000000"/>
                          </a:solidFill>
                          <a:effectLst/>
                          <a:latin typeface="Calibri"/>
                        </a:rPr>
                        <a:t>حقوقی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a:noFill/>
                    </a:lnT>
                    <a:lnB>
                      <a:noFill/>
                    </a:lnB>
                    <a:solidFill>
                      <a:srgbClr val="FFFFFF"/>
                    </a:solidFill>
                  </a:tcPr>
                </a:tc>
              </a:tr>
              <a:tr h="195101">
                <a:tc>
                  <a:txBody>
                    <a:bodyPr/>
                    <a:lstStyle/>
                    <a:p>
                      <a:pPr algn="ctr" rtl="1" fontAlgn="ctr"/>
                      <a:r>
                        <a:rPr lang="fa-IR" sz="1200" b="1" i="0" u="none" strike="noStrike">
                          <a:solidFill>
                            <a:srgbClr val="000000"/>
                          </a:solidFill>
                          <a:effectLst/>
                          <a:latin typeface="Calibri"/>
                        </a:rPr>
                        <a:t>بازاریابی</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DDD"/>
                    </a:solidFill>
                  </a:tcPr>
                </a:tc>
                <a:tc>
                  <a:txBody>
                    <a:bodyPr/>
                    <a:lstStyle/>
                    <a:p>
                      <a:pPr algn="ctr" fontAlgn="ctr"/>
                      <a:r>
                        <a:rPr lang="en-US" sz="1100" b="1" i="0" u="none" strike="noStrike">
                          <a:solidFill>
                            <a:srgbClr val="000000"/>
                          </a:solidFill>
                          <a:effectLst/>
                          <a:latin typeface="Calibri"/>
                        </a:rPr>
                        <a:t>                             28,000,000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a:noFill/>
                    </a:lnT>
                    <a:lnB>
                      <a:noFill/>
                    </a:lnB>
                    <a:solidFill>
                      <a:srgbClr val="FFFFFF"/>
                    </a:solidFill>
                  </a:tcPr>
                </a:tc>
              </a:tr>
              <a:tr h="195101">
                <a:tc>
                  <a:txBody>
                    <a:bodyPr/>
                    <a:lstStyle/>
                    <a:p>
                      <a:pPr algn="ctr" rtl="1" fontAlgn="ctr"/>
                      <a:r>
                        <a:rPr lang="fa-IR" sz="1200" b="1" i="0" u="none" strike="noStrike">
                          <a:solidFill>
                            <a:srgbClr val="000000"/>
                          </a:solidFill>
                          <a:effectLst/>
                          <a:latin typeface="Calibri"/>
                        </a:rPr>
                        <a:t>تجهیزات و ماشین آلات</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DDD"/>
                    </a:solidFill>
                  </a:tcPr>
                </a:tc>
                <a:tc>
                  <a:txBody>
                    <a:bodyPr/>
                    <a:lstStyle/>
                    <a:p>
                      <a:pPr algn="ctr" fontAlgn="ctr"/>
                      <a:r>
                        <a:rPr lang="en-US" sz="1100" b="1" i="0" u="none" strike="noStrike">
                          <a:solidFill>
                            <a:srgbClr val="000000"/>
                          </a:solidFill>
                          <a:effectLst/>
                          <a:latin typeface="Calibri"/>
                        </a:rPr>
                        <a:t>                                            -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AAAAAA"/>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179599">
                <a:tc>
                  <a:txBody>
                    <a:bodyPr/>
                    <a:lstStyle/>
                    <a:p>
                      <a:pPr algn="ctr" rtl="1" fontAlgn="ctr"/>
                      <a:r>
                        <a:rPr lang="fa-IR" sz="1100" b="1" i="0" u="none" strike="noStrike">
                          <a:solidFill>
                            <a:srgbClr val="000000"/>
                          </a:solidFill>
                          <a:effectLst/>
                          <a:latin typeface="Calibri"/>
                        </a:rPr>
                        <a:t>مجموع هزینه</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c>
                  <a:txBody>
                    <a:bodyPr/>
                    <a:lstStyle/>
                    <a:p>
                      <a:pPr algn="ctr" fontAlgn="ctr"/>
                      <a:r>
                        <a:rPr lang="en-US" sz="1100" b="1" i="0" u="none" strike="noStrike">
                          <a:solidFill>
                            <a:srgbClr val="000000"/>
                          </a:solidFill>
                          <a:effectLst/>
                          <a:latin typeface="Calibri"/>
                        </a:rPr>
                        <a:t>                           391,460,000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0602">
                <a:tc gridSpan="2">
                  <a:txBody>
                    <a:bodyPr/>
                    <a:lstStyle/>
                    <a:p>
                      <a:pPr algn="ctr" rtl="1" fontAlgn="ctr"/>
                      <a:r>
                        <a:rPr lang="fa-IR" sz="1300" b="1" i="0" u="none" strike="noStrike">
                          <a:solidFill>
                            <a:srgbClr val="FFFFFF"/>
                          </a:solidFill>
                          <a:effectLst/>
                          <a:latin typeface="Calibri"/>
                        </a:rPr>
                        <a:t>سود یا زیان</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C899E"/>
                    </a:solidFill>
                  </a:tcPr>
                </a:tc>
                <a:tc hMerge="1">
                  <a:txBody>
                    <a:bodyPr/>
                    <a:lstStyle/>
                    <a:p>
                      <a:endParaRPr lang="en-US"/>
                    </a:p>
                  </a:txBody>
                  <a:tcPr/>
                </a:tc>
              </a:tr>
              <a:tr h="182441">
                <a:tc>
                  <a:txBody>
                    <a:bodyPr/>
                    <a:lstStyle/>
                    <a:p>
                      <a:pPr algn="ctr" rtl="1" fontAlgn="ctr"/>
                      <a:r>
                        <a:rPr lang="fa-IR" sz="1100" b="1" i="0" u="none" strike="noStrike" dirty="0">
                          <a:solidFill>
                            <a:srgbClr val="000000"/>
                          </a:solidFill>
                          <a:effectLst/>
                          <a:latin typeface="Calibri"/>
                        </a:rPr>
                        <a:t>سود ناخالص</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c>
                  <a:txBody>
                    <a:bodyPr/>
                    <a:lstStyle/>
                    <a:p>
                      <a:pPr algn="ctr" fontAlgn="ctr"/>
                      <a:r>
                        <a:rPr lang="en-US" sz="1100" b="1" i="0" u="none" strike="noStrike">
                          <a:solidFill>
                            <a:srgbClr val="000000"/>
                          </a:solidFill>
                          <a:effectLst/>
                          <a:latin typeface="Calibri"/>
                        </a:rPr>
                        <a:t>                        2,028,540,000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3768">
                <a:tc>
                  <a:txBody>
                    <a:bodyPr/>
                    <a:lstStyle/>
                    <a:p>
                      <a:pPr algn="ctr" rtl="1" fontAlgn="ctr"/>
                      <a:r>
                        <a:rPr lang="fa-IR" sz="1100" b="1" i="0" u="none" strike="noStrike" dirty="0">
                          <a:solidFill>
                            <a:srgbClr val="000000"/>
                          </a:solidFill>
                          <a:effectLst/>
                          <a:latin typeface="Calibri"/>
                        </a:rPr>
                        <a:t>مسجموع سود ناخالص ۲ سال</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DD"/>
                    </a:solidFill>
                  </a:tcPr>
                </a:tc>
                <a:tc>
                  <a:txBody>
                    <a:bodyPr/>
                    <a:lstStyle/>
                    <a:p>
                      <a:pPr algn="ctr" fontAlgn="ctr"/>
                      <a:r>
                        <a:rPr lang="en-US" sz="1100" b="1" i="0" u="none" strike="noStrike" dirty="0">
                          <a:solidFill>
                            <a:srgbClr val="000000"/>
                          </a:solidFill>
                          <a:effectLst/>
                          <a:latin typeface="Calibri"/>
                        </a:rPr>
                        <a:t>                        2,758,880,000 </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14:ripple/>
      </p:transition>
    </mc:Choice>
    <mc:Fallback xmlns="" xmlns:m="http://schemas.openxmlformats.org/officeDocument/2006/math" xmlns:a14="http://schemas.microsoft.com/office/drawing/2010/main">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202" name="Title 1"/>
          <p:cNvSpPr txBox="1">
            <a:spLocks noGrp="1"/>
          </p:cNvSpPr>
          <p:nvPr>
            <p:ph type="title"/>
          </p:nvPr>
        </p:nvSpPr>
        <p:spPr>
          <a:xfrm>
            <a:off x="2452914" y="609600"/>
            <a:ext cx="8565606" cy="1356361"/>
          </a:xfrm>
          <a:prstGeom prst="rect">
            <a:avLst/>
          </a:prstGeom>
        </p:spPr>
        <p:txBody>
          <a:bodyPr/>
          <a:lstStyle>
            <a:lvl1pPr algn="r">
              <a:lnSpc>
                <a:spcPct val="100000"/>
              </a:lnSpc>
              <a:defRPr>
                <a:solidFill>
                  <a:srgbClr val="000000"/>
                </a:solidFill>
              </a:defRPr>
            </a:lvl1pPr>
          </a:lstStyle>
          <a:p>
            <a:pPr rtl="0">
              <a:defRPr/>
            </a:pPr>
            <a:r>
              <a:rPr dirty="0"/>
              <a:t>جذب سرمایه</a:t>
            </a:r>
          </a:p>
        </p:txBody>
      </p:sp>
      <p:sp>
        <p:nvSpPr>
          <p:cNvPr id="203" name="Content Placeholder 5"/>
          <p:cNvSpPr txBox="1">
            <a:spLocks noGrp="1"/>
          </p:cNvSpPr>
          <p:nvPr>
            <p:ph type="body" idx="1"/>
          </p:nvPr>
        </p:nvSpPr>
        <p:spPr>
          <a:prstGeom prst="rect">
            <a:avLst/>
          </a:prstGeom>
        </p:spPr>
        <p:txBody>
          <a:bodyPr/>
          <a:lstStyle/>
          <a:p>
            <a:pPr marL="457200" lvl="1" indent="-182879" algn="r">
              <a:defRPr sz="3600">
                <a:solidFill>
                  <a:srgbClr val="353537"/>
                </a:solidFill>
              </a:defRPr>
            </a:pPr>
            <a:r>
              <a:rPr sz="2400" dirty="0"/>
              <a:t>میزان سرمایه </a:t>
            </a:r>
            <a:r>
              <a:rPr sz="2400" dirty="0" err="1"/>
              <a:t>مورد</a:t>
            </a:r>
            <a:r>
              <a:rPr sz="2400" dirty="0"/>
              <a:t> </a:t>
            </a:r>
            <a:r>
              <a:rPr sz="2400" dirty="0" err="1" smtClean="0"/>
              <a:t>نیاز</a:t>
            </a:r>
            <a:r>
              <a:rPr lang="en-US" sz="2400" dirty="0" smtClean="0"/>
              <a:t> </a:t>
            </a:r>
            <a:r>
              <a:rPr lang="fa-IR" sz="2400" dirty="0" smtClean="0"/>
              <a:t>مبلغ ۱۵۰میلیون تومان است</a:t>
            </a:r>
            <a:r>
              <a:rPr sz="2400" dirty="0" smtClean="0"/>
              <a:t> </a:t>
            </a:r>
            <a:r>
              <a:rPr sz="2400" dirty="0"/>
              <a:t>و درصدی که درقبال آن به سرمایه گذار داده </a:t>
            </a:r>
            <a:r>
              <a:rPr sz="2400" dirty="0" err="1"/>
              <a:t>می</a:t>
            </a:r>
            <a:r>
              <a:rPr sz="2400" dirty="0"/>
              <a:t> </a:t>
            </a:r>
            <a:r>
              <a:rPr sz="2400" dirty="0" err="1" smtClean="0"/>
              <a:t>شود</a:t>
            </a:r>
            <a:r>
              <a:rPr lang="fa-IR" sz="2400" dirty="0" smtClean="0"/>
              <a:t> ۱۵ درصد خواهد بود.</a:t>
            </a:r>
            <a:endParaRPr sz="2400" dirty="0"/>
          </a:p>
          <a:p>
            <a:pPr marL="457200" lvl="1" indent="-182879" algn="r">
              <a:defRPr sz="3600">
                <a:solidFill>
                  <a:srgbClr val="353537"/>
                </a:solidFill>
              </a:defRPr>
            </a:pPr>
            <a:r>
              <a:rPr sz="2400" dirty="0">
                <a:solidFill>
                  <a:srgbClr val="353537"/>
                </a:solidFill>
              </a:rPr>
              <a:t>نقطه سربه سر لحظه </a:t>
            </a:r>
            <a:r>
              <a:rPr sz="2400" dirty="0" err="1">
                <a:solidFill>
                  <a:srgbClr val="353537"/>
                </a:solidFill>
              </a:rPr>
              <a:t>ای</a:t>
            </a:r>
            <a:r>
              <a:rPr sz="2400" dirty="0">
                <a:solidFill>
                  <a:srgbClr val="353537"/>
                </a:solidFill>
              </a:rPr>
              <a:t> </a:t>
            </a:r>
            <a:r>
              <a:rPr lang="fa-IR" sz="2400" dirty="0">
                <a:solidFill>
                  <a:srgbClr val="353537"/>
                </a:solidFill>
              </a:rPr>
              <a:t>آذر ماه ۱۳۹۸ خواهد بود.</a:t>
            </a:r>
          </a:p>
          <a:p>
            <a:pPr marL="457200" lvl="1" indent="-182879" algn="r">
              <a:defRPr sz="3600">
                <a:solidFill>
                  <a:srgbClr val="353537"/>
                </a:solidFill>
              </a:defRPr>
            </a:pPr>
            <a:r>
              <a:rPr lang="fa-IR" sz="2400" dirty="0">
                <a:solidFill>
                  <a:srgbClr val="353537"/>
                </a:solidFill>
              </a:rPr>
              <a:t>نقطه سر به سر قطعی بهمن ماه سال ۱۳۹۸ خواهد بود.</a:t>
            </a:r>
            <a:endParaRPr sz="2400" dirty="0">
              <a:solidFill>
                <a:srgbClr val="353537"/>
              </a:solidFill>
            </a:endParaRPr>
          </a:p>
        </p:txBody>
      </p:sp>
      <p:pic>
        <p:nvPicPr>
          <p:cNvPr id="204"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1200">
        <p14:ripple/>
      </p:transition>
    </mc:Choice>
    <mc:Fallback xmlns="" xmlns:m="http://schemas.openxmlformats.org/officeDocument/2006/math" xmlns:a14="http://schemas.microsoft.com/office/drawing/2010/main">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166" name="Title 1"/>
          <p:cNvSpPr txBox="1">
            <a:spLocks noGrp="1"/>
          </p:cNvSpPr>
          <p:nvPr>
            <p:ph type="title"/>
          </p:nvPr>
        </p:nvSpPr>
        <p:spPr>
          <a:prstGeom prst="rect">
            <a:avLst/>
          </a:prstGeom>
        </p:spPr>
        <p:txBody>
          <a:bodyPr/>
          <a:lstStyle>
            <a:lvl1pPr algn="r">
              <a:lnSpc>
                <a:spcPct val="100000"/>
              </a:lnSpc>
              <a:defRPr>
                <a:solidFill>
                  <a:srgbClr val="000000"/>
                </a:solidFill>
              </a:defRPr>
            </a:lvl1pPr>
          </a:lstStyle>
          <a:p>
            <a:pPr rtl="0">
              <a:defRPr/>
            </a:pPr>
            <a:r>
              <a:rPr dirty="0"/>
              <a:t>مشکل</a:t>
            </a:r>
          </a:p>
        </p:txBody>
      </p:sp>
      <p:pic>
        <p:nvPicPr>
          <p:cNvPr id="168"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pic>
        <p:nvPicPr>
          <p:cNvPr id="6" name="Google Shape;79;p14"/>
          <p:cNvPicPr preferRelativeResize="0"/>
          <p:nvPr/>
        </p:nvPicPr>
        <p:blipFill>
          <a:blip r:embed="rId3">
            <a:alphaModFix/>
          </a:blip>
          <a:stretch>
            <a:fillRect/>
          </a:stretch>
        </p:blipFill>
        <p:spPr>
          <a:xfrm flipH="1">
            <a:off x="9626425" y="3784312"/>
            <a:ext cx="1811998" cy="2257825"/>
          </a:xfrm>
          <a:prstGeom prst="rect">
            <a:avLst/>
          </a:prstGeom>
          <a:noFill/>
          <a:ln>
            <a:noFill/>
          </a:ln>
        </p:spPr>
      </p:pic>
      <p:sp>
        <p:nvSpPr>
          <p:cNvPr id="3" name="Rectangle 2"/>
          <p:cNvSpPr/>
          <p:nvPr/>
        </p:nvSpPr>
        <p:spPr>
          <a:xfrm>
            <a:off x="2171700" y="2316479"/>
            <a:ext cx="7543800" cy="3400931"/>
          </a:xfrm>
          <a:prstGeom prst="rect">
            <a:avLst/>
          </a:prstGeom>
        </p:spPr>
        <p:txBody>
          <a:bodyPr wrap="square">
            <a:spAutoFit/>
          </a:bodyPr>
          <a:lstStyle/>
          <a:p>
            <a:pPr lvl="0" algn="r" rtl="1">
              <a:buClr>
                <a:schemeClr val="dk1"/>
              </a:buClr>
              <a:buSzPts val="1100"/>
            </a:pPr>
            <a:r>
              <a:rPr lang="fa-IR" dirty="0" smtClean="0"/>
              <a:t>برای مدیریت و نگهداری دیتاسنتر با چالش های گوناگونی مواجه هستیم که در ذیل به آنها اشاره شده </a:t>
            </a:r>
            <a:endParaRPr lang="en-US" dirty="0" smtClean="0"/>
          </a:p>
          <a:p>
            <a:pPr marL="457200" lvl="0" indent="-317500" algn="r" rtl="1">
              <a:spcBef>
                <a:spcPts val="1600"/>
              </a:spcBef>
              <a:buClr>
                <a:srgbClr val="666666"/>
              </a:buClr>
              <a:buSzPts val="1400"/>
              <a:buChar char="●"/>
            </a:pPr>
            <a:r>
              <a:rPr lang="fa-IR" dirty="0" smtClean="0">
                <a:solidFill>
                  <a:srgbClr val="666666"/>
                </a:solidFill>
              </a:rPr>
              <a:t>عدم یکپارچگی نظارت و مدیریت زیرساخت</a:t>
            </a:r>
          </a:p>
          <a:p>
            <a:pPr marL="457200" lvl="0" indent="-317500" algn="r" rtl="1">
              <a:spcBef>
                <a:spcPts val="1600"/>
              </a:spcBef>
              <a:buClr>
                <a:srgbClr val="666666"/>
              </a:buClr>
              <a:buSzPts val="1400"/>
              <a:buChar char="●"/>
            </a:pPr>
            <a:r>
              <a:rPr lang="fa-IR" dirty="0" smtClean="0">
                <a:solidFill>
                  <a:srgbClr val="666666"/>
                </a:solidFill>
              </a:rPr>
              <a:t>عدم استفاده درست و صحیح از ظرفیت های تجهیزات زیرساخت</a:t>
            </a:r>
          </a:p>
          <a:p>
            <a:pPr marL="457200" lvl="0" indent="-317500" algn="r" rtl="1">
              <a:spcBef>
                <a:spcPts val="1600"/>
              </a:spcBef>
              <a:buClr>
                <a:srgbClr val="666666"/>
              </a:buClr>
              <a:buSzPts val="1400"/>
              <a:buChar char="●"/>
            </a:pPr>
            <a:r>
              <a:rPr lang="fa-IR" dirty="0" smtClean="0">
                <a:solidFill>
                  <a:srgbClr val="666666"/>
                </a:solidFill>
              </a:rPr>
              <a:t>اتلاف انرژی</a:t>
            </a:r>
          </a:p>
          <a:p>
            <a:pPr marL="457200" lvl="0" indent="-317500" algn="r" rtl="1">
              <a:spcBef>
                <a:spcPts val="1600"/>
              </a:spcBef>
              <a:buClr>
                <a:srgbClr val="666666"/>
              </a:buClr>
              <a:buSzPts val="1400"/>
              <a:buChar char="●"/>
            </a:pPr>
            <a:r>
              <a:rPr lang="fa-IR" dirty="0" smtClean="0">
                <a:solidFill>
                  <a:srgbClr val="666666"/>
                </a:solidFill>
              </a:rPr>
              <a:t>عدم مقیاس پذیری راه کار های موجود مدیریت و نظارت در زمان توسعه زیرساخت</a:t>
            </a:r>
          </a:p>
          <a:p>
            <a:pPr marL="457200" lvl="0" indent="-317500" algn="r" rtl="1">
              <a:spcBef>
                <a:spcPts val="1600"/>
              </a:spcBef>
              <a:buClr>
                <a:srgbClr val="666666"/>
              </a:buClr>
              <a:buSzPts val="1400"/>
              <a:buChar char="●"/>
            </a:pPr>
            <a:r>
              <a:rPr lang="fa-IR" dirty="0" smtClean="0">
                <a:solidFill>
                  <a:srgbClr val="666666"/>
                </a:solidFill>
              </a:rPr>
              <a:t>وجود خطای انسانی بالا</a:t>
            </a:r>
          </a:p>
          <a:p>
            <a:pPr marL="139700" lvl="0" algn="r" rtl="1">
              <a:lnSpc>
                <a:spcPct val="150000"/>
              </a:lnSpc>
              <a:spcBef>
                <a:spcPts val="1600"/>
              </a:spcBef>
              <a:buClr>
                <a:srgbClr val="666666"/>
              </a:buClr>
              <a:buSzPts val="1400"/>
            </a:pPr>
            <a:endParaRPr lang="en-US" dirty="0">
              <a:solidFill>
                <a:srgbClr val="212020"/>
              </a:solidFill>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206" name="Title 1"/>
          <p:cNvSpPr txBox="1">
            <a:spLocks noGrp="1"/>
          </p:cNvSpPr>
          <p:nvPr>
            <p:ph type="title"/>
          </p:nvPr>
        </p:nvSpPr>
        <p:spPr>
          <a:xfrm>
            <a:off x="2452914" y="609600"/>
            <a:ext cx="8565606" cy="1356361"/>
          </a:xfrm>
          <a:prstGeom prst="rect">
            <a:avLst/>
          </a:prstGeom>
        </p:spPr>
        <p:txBody>
          <a:bodyPr/>
          <a:lstStyle>
            <a:lvl1pPr algn="r">
              <a:lnSpc>
                <a:spcPct val="100000"/>
              </a:lnSpc>
              <a:defRPr>
                <a:solidFill>
                  <a:srgbClr val="000000"/>
                </a:solidFill>
              </a:defRPr>
            </a:lvl1pPr>
          </a:lstStyle>
          <a:p>
            <a:pPr rtl="0">
              <a:defRPr/>
            </a:pPr>
            <a:r>
              <a:rPr dirty="0"/>
              <a:t>معرفی تیم</a:t>
            </a:r>
          </a:p>
        </p:txBody>
      </p:sp>
      <p:sp>
        <p:nvSpPr>
          <p:cNvPr id="207" name="Content Placeholder 5"/>
          <p:cNvSpPr txBox="1">
            <a:spLocks noGrp="1"/>
          </p:cNvSpPr>
          <p:nvPr>
            <p:ph type="body" idx="1"/>
          </p:nvPr>
        </p:nvSpPr>
        <p:spPr>
          <a:prstGeom prst="rect">
            <a:avLst/>
          </a:prstGeom>
        </p:spPr>
        <p:txBody>
          <a:bodyPr/>
          <a:lstStyle/>
          <a:p>
            <a:pPr marL="457200" lvl="1" indent="-182879" algn="r">
              <a:defRPr sz="3600">
                <a:solidFill>
                  <a:srgbClr val="353537"/>
                </a:solidFill>
              </a:defRPr>
            </a:pPr>
            <a:r>
              <a:rPr dirty="0"/>
              <a:t>اعضای اصلی و </a:t>
            </a:r>
            <a:r>
              <a:rPr dirty="0" err="1"/>
              <a:t>سهامداران</a:t>
            </a:r>
            <a:r>
              <a:rPr dirty="0"/>
              <a:t> </a:t>
            </a:r>
            <a:r>
              <a:rPr dirty="0" err="1" smtClean="0"/>
              <a:t>استارتاپ</a:t>
            </a:r>
            <a:endParaRPr lang="fa-IR" dirty="0" smtClean="0"/>
          </a:p>
          <a:p>
            <a:pPr marL="457200" lvl="1" indent="-182879" algn="r">
              <a:defRPr sz="3600">
                <a:solidFill>
                  <a:srgbClr val="353537"/>
                </a:solidFill>
              </a:defRPr>
            </a:pPr>
            <a:r>
              <a:rPr lang="fa-IR" dirty="0" smtClean="0"/>
              <a:t>اشکان ایلچی</a:t>
            </a:r>
          </a:p>
          <a:p>
            <a:pPr marL="457200" lvl="1" indent="-182879" algn="r">
              <a:defRPr sz="3600">
                <a:solidFill>
                  <a:srgbClr val="353537"/>
                </a:solidFill>
              </a:defRPr>
            </a:pPr>
            <a:r>
              <a:rPr lang="fa-IR" dirty="0" smtClean="0"/>
              <a:t>بابک ونداد</a:t>
            </a:r>
          </a:p>
          <a:p>
            <a:pPr marL="457200" lvl="1" indent="-182879" algn="r">
              <a:defRPr sz="3600">
                <a:solidFill>
                  <a:srgbClr val="353537"/>
                </a:solidFill>
              </a:defRPr>
            </a:pPr>
            <a:r>
              <a:rPr lang="fa-IR" dirty="0" smtClean="0"/>
              <a:t>شاهین بخت آزاد</a:t>
            </a:r>
            <a:endParaRPr dirty="0"/>
          </a:p>
        </p:txBody>
      </p:sp>
      <p:pic>
        <p:nvPicPr>
          <p:cNvPr id="208"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1200">
        <p14:ripple/>
      </p:transition>
    </mc:Choice>
    <mc:Fallback xmlns="" xmlns:m="http://schemas.openxmlformats.org/officeDocument/2006/math" xmlns:a14="http://schemas.microsoft.com/office/drawing/2010/main">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207" name="Content Placeholder 5"/>
          <p:cNvSpPr txBox="1">
            <a:spLocks noGrp="1"/>
          </p:cNvSpPr>
          <p:nvPr>
            <p:ph type="body" idx="1"/>
          </p:nvPr>
        </p:nvSpPr>
        <p:spPr>
          <a:prstGeom prst="rect">
            <a:avLst/>
          </a:prstGeom>
        </p:spPr>
        <p:txBody>
          <a:bodyPr/>
          <a:lstStyle/>
          <a:p>
            <a:pPr marL="0" lvl="0" indent="0" rtl="0">
              <a:lnSpc>
                <a:spcPct val="115000"/>
              </a:lnSpc>
              <a:spcBef>
                <a:spcPts val="0"/>
              </a:spcBef>
              <a:buClr>
                <a:srgbClr val="595959"/>
              </a:buClr>
              <a:buSzPts val="1800"/>
              <a:buNone/>
            </a:pPr>
            <a:r>
              <a:rPr lang="en-US" sz="1800" dirty="0" err="1">
                <a:solidFill>
                  <a:srgbClr val="000000"/>
                </a:solidFill>
                <a:latin typeface="Arial"/>
                <a:cs typeface="Arial"/>
                <a:sym typeface="Arial"/>
              </a:rPr>
              <a:t>Ashkan</a:t>
            </a:r>
            <a:r>
              <a:rPr lang="en-US" sz="1800" dirty="0">
                <a:solidFill>
                  <a:srgbClr val="000000"/>
                </a:solidFill>
                <a:latin typeface="Arial"/>
                <a:cs typeface="Arial"/>
                <a:sym typeface="Arial"/>
              </a:rPr>
              <a:t> </a:t>
            </a:r>
            <a:r>
              <a:rPr lang="en-US" sz="1800" dirty="0" err="1">
                <a:solidFill>
                  <a:srgbClr val="000000"/>
                </a:solidFill>
                <a:latin typeface="Arial"/>
                <a:cs typeface="Arial"/>
                <a:sym typeface="Arial"/>
              </a:rPr>
              <a:t>ilchi</a:t>
            </a:r>
            <a:r>
              <a:rPr lang="en-US" sz="1800" dirty="0">
                <a:solidFill>
                  <a:srgbClr val="595959"/>
                </a:solidFill>
                <a:latin typeface="Arial"/>
                <a:cs typeface="Arial"/>
                <a:sym typeface="Arial"/>
              </a:rPr>
              <a:t>  (</a:t>
            </a:r>
            <a:r>
              <a:rPr lang="en-US" sz="1400" dirty="0" err="1">
                <a:solidFill>
                  <a:srgbClr val="595959"/>
                </a:solidFill>
                <a:latin typeface="Arial"/>
                <a:cs typeface="Arial"/>
                <a:sym typeface="Arial"/>
              </a:rPr>
              <a:t>DataCenter</a:t>
            </a:r>
            <a:r>
              <a:rPr lang="en-US" sz="1400" dirty="0">
                <a:solidFill>
                  <a:srgbClr val="595959"/>
                </a:solidFill>
                <a:latin typeface="Arial"/>
                <a:cs typeface="Arial"/>
                <a:sym typeface="Arial"/>
              </a:rPr>
              <a:t> Specialist - Network Specialist - Virtualization Specialist</a:t>
            </a:r>
            <a:r>
              <a:rPr lang="en-US" sz="1400" dirty="0" smtClean="0">
                <a:solidFill>
                  <a:srgbClr val="595959"/>
                </a:solidFill>
                <a:latin typeface="Arial"/>
                <a:cs typeface="Arial"/>
                <a:sym typeface="Arial"/>
              </a:rPr>
              <a:t>)</a:t>
            </a:r>
            <a:r>
              <a:rPr lang="fa-IR" sz="1400" dirty="0" smtClean="0">
                <a:solidFill>
                  <a:srgbClr val="595959"/>
                </a:solidFill>
                <a:latin typeface="Arial"/>
                <a:cs typeface="Arial"/>
                <a:sym typeface="Arial"/>
              </a:rPr>
              <a:t> </a:t>
            </a:r>
            <a:r>
              <a:rPr lang="en-US" sz="1400" dirty="0" smtClean="0">
                <a:solidFill>
                  <a:srgbClr val="595959"/>
                </a:solidFill>
                <a:latin typeface="Arial"/>
                <a:cs typeface="Arial"/>
                <a:sym typeface="Arial"/>
              </a:rPr>
              <a:t> (MBA Digital Marketing)</a:t>
            </a:r>
            <a:endParaRPr lang="en-US" sz="1400" dirty="0">
              <a:solidFill>
                <a:srgbClr val="595959"/>
              </a:solidFill>
              <a:latin typeface="Arial"/>
              <a:cs typeface="Arial"/>
              <a:sym typeface="Arial"/>
            </a:endParaRPr>
          </a:p>
          <a:p>
            <a:pPr marL="457200" lvl="0" indent="-342900" rtl="0">
              <a:lnSpc>
                <a:spcPct val="115000"/>
              </a:lnSpc>
              <a:spcBef>
                <a:spcPts val="1600"/>
              </a:spcBef>
              <a:buClr>
                <a:srgbClr val="000000"/>
              </a:buClr>
              <a:buSzPts val="1800"/>
              <a:buFont typeface="Arial"/>
              <a:buChar char="❖"/>
            </a:pPr>
            <a:r>
              <a:rPr lang="en-US" sz="1800" dirty="0">
                <a:solidFill>
                  <a:srgbClr val="000000"/>
                </a:solidFill>
                <a:latin typeface="Arial"/>
                <a:cs typeface="Arial"/>
                <a:sym typeface="Arial"/>
              </a:rPr>
              <a:t>Work </a:t>
            </a:r>
            <a:r>
              <a:rPr lang="en-US" sz="1800" dirty="0" smtClean="0">
                <a:solidFill>
                  <a:srgbClr val="000000"/>
                </a:solidFill>
                <a:latin typeface="Arial"/>
                <a:cs typeface="Arial"/>
                <a:sym typeface="Arial"/>
              </a:rPr>
              <a:t>Experience       15 Years</a:t>
            </a:r>
            <a:endParaRPr lang="en-US" sz="1800" dirty="0">
              <a:solidFill>
                <a:srgbClr val="000000"/>
              </a:solidFill>
              <a:latin typeface="Arial"/>
              <a:cs typeface="Arial"/>
              <a:sym typeface="Arial"/>
            </a:endParaRPr>
          </a:p>
          <a:p>
            <a:pPr marL="0" lvl="0" indent="0" rtl="0">
              <a:lnSpc>
                <a:spcPct val="115000"/>
              </a:lnSpc>
              <a:spcBef>
                <a:spcPts val="1600"/>
              </a:spcBef>
              <a:buClr>
                <a:srgbClr val="595959"/>
              </a:buClr>
              <a:buSzPts val="1800"/>
              <a:buNone/>
            </a:pPr>
            <a:r>
              <a:rPr lang="en-US" sz="1800" dirty="0">
                <a:solidFill>
                  <a:srgbClr val="595959"/>
                </a:solidFill>
                <a:latin typeface="Arial"/>
                <a:cs typeface="Arial"/>
                <a:sym typeface="Arial"/>
              </a:rPr>
              <a:t>                    </a:t>
            </a:r>
            <a:r>
              <a:rPr lang="en-US" sz="1800" b="1" dirty="0">
                <a:solidFill>
                  <a:srgbClr val="595959"/>
                </a:solidFill>
                <a:latin typeface="Arial"/>
                <a:cs typeface="Arial"/>
                <a:sym typeface="Arial"/>
              </a:rPr>
              <a:t>N.O.C Engineer - </a:t>
            </a:r>
            <a:r>
              <a:rPr lang="en-US" sz="1800" b="1" dirty="0" err="1">
                <a:solidFill>
                  <a:srgbClr val="595959"/>
                </a:solidFill>
                <a:latin typeface="Arial"/>
                <a:cs typeface="Arial"/>
                <a:sym typeface="Arial"/>
              </a:rPr>
              <a:t>ٔNetwork</a:t>
            </a:r>
            <a:r>
              <a:rPr lang="en-US" sz="1800" b="1" dirty="0">
                <a:solidFill>
                  <a:srgbClr val="595959"/>
                </a:solidFill>
                <a:latin typeface="Arial"/>
                <a:cs typeface="Arial"/>
                <a:sym typeface="Arial"/>
              </a:rPr>
              <a:t> Security Administrator</a:t>
            </a:r>
          </a:p>
          <a:p>
            <a:pPr marL="457200" lvl="0" indent="-342900" rtl="0">
              <a:lnSpc>
                <a:spcPct val="115000"/>
              </a:lnSpc>
              <a:spcBef>
                <a:spcPts val="1600"/>
              </a:spcBef>
              <a:buClr>
                <a:srgbClr val="595959"/>
              </a:buClr>
              <a:buSzPts val="1800"/>
              <a:buFont typeface="Arial"/>
              <a:buChar char="●"/>
            </a:pPr>
            <a:r>
              <a:rPr lang="en-US" sz="1800" dirty="0">
                <a:solidFill>
                  <a:srgbClr val="595959"/>
                </a:solidFill>
                <a:latin typeface="Arial"/>
                <a:cs typeface="Arial"/>
                <a:sym typeface="Arial"/>
              </a:rPr>
              <a:t>Ministry of Health and Medical Education</a:t>
            </a:r>
          </a:p>
          <a:p>
            <a:pPr marL="457200" lvl="0" indent="-342900" rtl="0">
              <a:lnSpc>
                <a:spcPct val="115000"/>
              </a:lnSpc>
              <a:spcBef>
                <a:spcPts val="0"/>
              </a:spcBef>
              <a:buClr>
                <a:srgbClr val="595959"/>
              </a:buClr>
              <a:buSzPts val="1800"/>
              <a:buFont typeface="Arial"/>
              <a:buChar char="●"/>
            </a:pPr>
            <a:r>
              <a:rPr lang="en-US" sz="1800" dirty="0">
                <a:solidFill>
                  <a:srgbClr val="595959"/>
                </a:solidFill>
                <a:latin typeface="Arial"/>
                <a:cs typeface="Arial"/>
                <a:sym typeface="Arial"/>
              </a:rPr>
              <a:t>Tehran Municipality</a:t>
            </a:r>
          </a:p>
          <a:p>
            <a:pPr marL="457200" lvl="0" indent="-342900" rtl="0">
              <a:lnSpc>
                <a:spcPct val="115000"/>
              </a:lnSpc>
              <a:spcBef>
                <a:spcPts val="0"/>
              </a:spcBef>
              <a:buClr>
                <a:srgbClr val="595959"/>
              </a:buClr>
              <a:buSzPts val="1800"/>
              <a:buFont typeface="Arial"/>
              <a:buChar char="●"/>
            </a:pPr>
            <a:r>
              <a:rPr lang="en-US" sz="1800" dirty="0">
                <a:solidFill>
                  <a:srgbClr val="595959"/>
                </a:solidFill>
                <a:latin typeface="Arial"/>
                <a:cs typeface="Arial"/>
                <a:sym typeface="Arial"/>
              </a:rPr>
              <a:t>Ministry of Agriculture</a:t>
            </a:r>
          </a:p>
          <a:p>
            <a:pPr marL="457200" lvl="0" indent="-342900" rtl="0">
              <a:lnSpc>
                <a:spcPct val="115000"/>
              </a:lnSpc>
              <a:spcBef>
                <a:spcPts val="0"/>
              </a:spcBef>
              <a:buClr>
                <a:srgbClr val="595959"/>
              </a:buClr>
              <a:buSzPts val="1800"/>
              <a:buFont typeface="Arial"/>
              <a:buChar char="●"/>
            </a:pPr>
            <a:r>
              <a:rPr lang="en-US" sz="1800" dirty="0">
                <a:solidFill>
                  <a:srgbClr val="595959"/>
                </a:solidFill>
                <a:latin typeface="Arial"/>
                <a:cs typeface="Arial"/>
                <a:sym typeface="Arial"/>
              </a:rPr>
              <a:t>Ministry of the Interior</a:t>
            </a:r>
          </a:p>
          <a:p>
            <a:pPr marL="457200" lvl="0" indent="-342900" rtl="0">
              <a:lnSpc>
                <a:spcPct val="115000"/>
              </a:lnSpc>
              <a:spcBef>
                <a:spcPts val="0"/>
              </a:spcBef>
              <a:buClr>
                <a:srgbClr val="595959"/>
              </a:buClr>
              <a:buSzPts val="1800"/>
              <a:buFont typeface="Arial"/>
              <a:buChar char="●"/>
            </a:pPr>
            <a:r>
              <a:rPr lang="en-US" sz="1800" dirty="0">
                <a:solidFill>
                  <a:srgbClr val="595959"/>
                </a:solidFill>
                <a:latin typeface="Arial"/>
                <a:cs typeface="Arial"/>
                <a:sym typeface="Arial"/>
              </a:rPr>
              <a:t>Many Other Governmental Organizations </a:t>
            </a:r>
            <a:endParaRPr lang="en-US" sz="1800" dirty="0" smtClean="0">
              <a:solidFill>
                <a:srgbClr val="595959"/>
              </a:solidFill>
              <a:latin typeface="Arial"/>
              <a:cs typeface="Arial"/>
              <a:sym typeface="Arial"/>
            </a:endParaRPr>
          </a:p>
          <a:p>
            <a:pPr marL="457200" lvl="0" indent="-342900" rtl="0">
              <a:lnSpc>
                <a:spcPct val="115000"/>
              </a:lnSpc>
              <a:spcBef>
                <a:spcPts val="0"/>
              </a:spcBef>
              <a:buClr>
                <a:srgbClr val="595959"/>
              </a:buClr>
              <a:buSzPts val="1800"/>
              <a:buFont typeface="Arial"/>
              <a:buChar char="●"/>
            </a:pPr>
            <a:r>
              <a:rPr lang="en-US" sz="1800" dirty="0" smtClean="0">
                <a:solidFill>
                  <a:srgbClr val="595959"/>
                </a:solidFill>
                <a:latin typeface="Arial"/>
                <a:cs typeface="Arial"/>
                <a:sym typeface="Arial"/>
              </a:rPr>
              <a:t>IABC (IRAN </a:t>
            </a:r>
            <a:r>
              <a:rPr lang="en-US" sz="1800" dirty="0">
                <a:solidFill>
                  <a:srgbClr val="595959"/>
                </a:solidFill>
                <a:latin typeface="Arial"/>
                <a:cs typeface="Arial"/>
                <a:sym typeface="Arial"/>
              </a:rPr>
              <a:t>ASEAN business </a:t>
            </a:r>
            <a:r>
              <a:rPr lang="en-US" sz="1800" dirty="0" smtClean="0">
                <a:solidFill>
                  <a:srgbClr val="595959"/>
                </a:solidFill>
                <a:latin typeface="Arial"/>
                <a:cs typeface="Arial"/>
                <a:sym typeface="Arial"/>
              </a:rPr>
              <a:t>Council)-Malaysia</a:t>
            </a:r>
            <a:endParaRPr lang="en-US" sz="1800" dirty="0">
              <a:solidFill>
                <a:srgbClr val="595959"/>
              </a:solidFill>
              <a:latin typeface="Arial"/>
              <a:cs typeface="Arial"/>
              <a:sym typeface="Arial"/>
            </a:endParaRPr>
          </a:p>
          <a:p>
            <a:pPr marL="457200" lvl="1" indent="-182879" algn="l" rtl="0">
              <a:defRPr sz="3600">
                <a:solidFill>
                  <a:srgbClr val="353537"/>
                </a:solidFill>
              </a:defRPr>
            </a:pPr>
            <a:endParaRPr dirty="0"/>
          </a:p>
        </p:txBody>
      </p:sp>
      <p:pic>
        <p:nvPicPr>
          <p:cNvPr id="208"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5013" y="452438"/>
            <a:ext cx="1779587" cy="177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6870156"/>
      </p:ext>
    </p:extLst>
  </p:cSld>
  <p:clrMapOvr>
    <a:masterClrMapping/>
  </p:clrMapOvr>
  <mc:AlternateContent xmlns:mc="http://schemas.openxmlformats.org/markup-compatibility/2006" xmlns:p14="http://schemas.microsoft.com/office/powerpoint/2010/main">
    <mc:Choice Requires="p14">
      <p:transition spd="slow" p14:dur="1200">
        <p14:ripple/>
      </p:transition>
    </mc:Choice>
    <mc:Fallback xmlns="" xmlns:m="http://schemas.openxmlformats.org/officeDocument/2006/math" xmlns:a14="http://schemas.microsoft.com/office/drawing/2010/main">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207" name="Content Placeholder 5"/>
          <p:cNvSpPr txBox="1">
            <a:spLocks noGrp="1"/>
          </p:cNvSpPr>
          <p:nvPr>
            <p:ph type="body" idx="1"/>
          </p:nvPr>
        </p:nvSpPr>
        <p:spPr>
          <a:prstGeom prst="rect">
            <a:avLst/>
          </a:prstGeom>
        </p:spPr>
        <p:txBody>
          <a:bodyPr/>
          <a:lstStyle/>
          <a:p>
            <a:pPr marL="0" lvl="0" indent="0" rtl="0">
              <a:lnSpc>
                <a:spcPct val="115000"/>
              </a:lnSpc>
              <a:spcBef>
                <a:spcPts val="1600"/>
              </a:spcBef>
              <a:buClr>
                <a:srgbClr val="595959"/>
              </a:buClr>
              <a:buSzPts val="1800"/>
              <a:buNone/>
            </a:pPr>
            <a:r>
              <a:rPr lang="en-US" sz="1800" dirty="0" err="1">
                <a:solidFill>
                  <a:srgbClr val="000000"/>
                </a:solidFill>
                <a:latin typeface="Arial"/>
                <a:cs typeface="Arial"/>
                <a:sym typeface="Arial"/>
              </a:rPr>
              <a:t>Babak</a:t>
            </a:r>
            <a:r>
              <a:rPr lang="en-US" sz="1800" dirty="0">
                <a:solidFill>
                  <a:srgbClr val="000000"/>
                </a:solidFill>
                <a:latin typeface="Arial"/>
                <a:cs typeface="Arial"/>
                <a:sym typeface="Arial"/>
              </a:rPr>
              <a:t> </a:t>
            </a:r>
            <a:r>
              <a:rPr lang="en-US" sz="1800" dirty="0" err="1">
                <a:solidFill>
                  <a:srgbClr val="000000"/>
                </a:solidFill>
                <a:latin typeface="Arial"/>
                <a:cs typeface="Arial"/>
                <a:sym typeface="Arial"/>
              </a:rPr>
              <a:t>Vandad</a:t>
            </a:r>
            <a:r>
              <a:rPr lang="en-US" sz="1800" dirty="0">
                <a:solidFill>
                  <a:srgbClr val="595959"/>
                </a:solidFill>
                <a:latin typeface="Arial"/>
                <a:cs typeface="Arial"/>
                <a:sym typeface="Arial"/>
              </a:rPr>
              <a:t> </a:t>
            </a:r>
            <a:r>
              <a:rPr lang="en-US" sz="1600" dirty="0">
                <a:solidFill>
                  <a:srgbClr val="595959"/>
                </a:solidFill>
                <a:latin typeface="Arial"/>
                <a:cs typeface="Arial"/>
                <a:sym typeface="Arial"/>
              </a:rPr>
              <a:t>(Full stack Developer - Data visualization specialist)</a:t>
            </a:r>
          </a:p>
          <a:p>
            <a:pPr marL="457200" lvl="0" indent="-342900" rtl="0">
              <a:lnSpc>
                <a:spcPct val="115000"/>
              </a:lnSpc>
              <a:spcBef>
                <a:spcPts val="1600"/>
              </a:spcBef>
              <a:buClr>
                <a:srgbClr val="000000"/>
              </a:buClr>
              <a:buSzPts val="1800"/>
              <a:buFont typeface="Arial"/>
              <a:buChar char="❖"/>
            </a:pPr>
            <a:r>
              <a:rPr lang="en-US" sz="1800" dirty="0">
                <a:solidFill>
                  <a:srgbClr val="000000"/>
                </a:solidFill>
                <a:latin typeface="Arial"/>
                <a:cs typeface="Arial"/>
                <a:sym typeface="Arial"/>
              </a:rPr>
              <a:t>Work </a:t>
            </a:r>
            <a:r>
              <a:rPr lang="en-US" sz="1800" dirty="0" smtClean="0">
                <a:solidFill>
                  <a:srgbClr val="000000"/>
                </a:solidFill>
                <a:latin typeface="Arial"/>
                <a:cs typeface="Arial"/>
                <a:sym typeface="Arial"/>
              </a:rPr>
              <a:t>Experience       18 Years</a:t>
            </a:r>
            <a:endParaRPr lang="en-US" sz="1800" dirty="0">
              <a:solidFill>
                <a:srgbClr val="595959"/>
              </a:solidFill>
              <a:latin typeface="Arial"/>
              <a:cs typeface="Arial"/>
              <a:sym typeface="Arial"/>
            </a:endParaRPr>
          </a:p>
          <a:p>
            <a:pPr marL="0" lvl="0" indent="0" rtl="0">
              <a:lnSpc>
                <a:spcPct val="115000"/>
              </a:lnSpc>
              <a:spcBef>
                <a:spcPts val="1600"/>
              </a:spcBef>
              <a:buClr>
                <a:srgbClr val="595959"/>
              </a:buClr>
              <a:buSzPts val="1800"/>
              <a:buNone/>
            </a:pPr>
            <a:r>
              <a:rPr lang="en-US" sz="1800" dirty="0">
                <a:solidFill>
                  <a:srgbClr val="595959"/>
                </a:solidFill>
                <a:latin typeface="Arial"/>
                <a:cs typeface="Arial"/>
                <a:sym typeface="Arial"/>
              </a:rPr>
              <a:t>Full stack Developer</a:t>
            </a:r>
          </a:p>
          <a:p>
            <a:pPr marL="457200" lvl="0" indent="-342900" rtl="0">
              <a:lnSpc>
                <a:spcPct val="115000"/>
              </a:lnSpc>
              <a:spcBef>
                <a:spcPts val="1600"/>
              </a:spcBef>
              <a:buClr>
                <a:srgbClr val="000000"/>
              </a:buClr>
              <a:buSzPts val="1800"/>
              <a:buFont typeface="Arial"/>
              <a:buChar char="❖"/>
            </a:pPr>
            <a:r>
              <a:rPr lang="en-US" sz="1800" dirty="0" err="1">
                <a:solidFill>
                  <a:srgbClr val="000000"/>
                </a:solidFill>
                <a:latin typeface="Arial"/>
                <a:cs typeface="Arial"/>
                <a:sym typeface="Arial"/>
              </a:rPr>
              <a:t>Speciality</a:t>
            </a:r>
            <a:r>
              <a:rPr lang="en-US" sz="1800" dirty="0">
                <a:solidFill>
                  <a:srgbClr val="000000"/>
                </a:solidFill>
                <a:latin typeface="Arial"/>
                <a:cs typeface="Arial"/>
                <a:sym typeface="Arial"/>
              </a:rPr>
              <a:t>  </a:t>
            </a:r>
            <a:endParaRPr lang="en-US" sz="1800" dirty="0">
              <a:solidFill>
                <a:srgbClr val="595959"/>
              </a:solidFill>
              <a:latin typeface="Arial"/>
              <a:cs typeface="Arial"/>
              <a:sym typeface="Arial"/>
            </a:endParaRPr>
          </a:p>
          <a:p>
            <a:pPr marL="0" lvl="0" indent="0" rtl="0">
              <a:lnSpc>
                <a:spcPct val="115000"/>
              </a:lnSpc>
              <a:spcBef>
                <a:spcPts val="1600"/>
              </a:spcBef>
              <a:buClr>
                <a:srgbClr val="595959"/>
              </a:buClr>
              <a:buSzPts val="1800"/>
              <a:buNone/>
            </a:pPr>
            <a:r>
              <a:rPr lang="en-US" sz="1800" dirty="0">
                <a:solidFill>
                  <a:srgbClr val="595959"/>
                </a:solidFill>
                <a:latin typeface="Arial"/>
                <a:cs typeface="Arial"/>
                <a:sym typeface="Arial"/>
              </a:rPr>
              <a:t>Java - JavaScript - PHP - SQL - </a:t>
            </a:r>
            <a:r>
              <a:rPr lang="en-US" sz="1800" dirty="0" err="1">
                <a:solidFill>
                  <a:srgbClr val="595959"/>
                </a:solidFill>
                <a:latin typeface="Arial"/>
                <a:cs typeface="Arial"/>
                <a:sym typeface="Arial"/>
              </a:rPr>
              <a:t>Css</a:t>
            </a:r>
            <a:r>
              <a:rPr lang="en-US" sz="1800" dirty="0">
                <a:solidFill>
                  <a:srgbClr val="595959"/>
                </a:solidFill>
                <a:latin typeface="Arial"/>
                <a:cs typeface="Arial"/>
                <a:sym typeface="Arial"/>
              </a:rPr>
              <a:t> - HTML - </a:t>
            </a:r>
            <a:r>
              <a:rPr lang="en-US" sz="1800" dirty="0" err="1">
                <a:solidFill>
                  <a:srgbClr val="595959"/>
                </a:solidFill>
                <a:latin typeface="Arial"/>
                <a:cs typeface="Arial"/>
                <a:sym typeface="Arial"/>
              </a:rPr>
              <a:t>Matlab</a:t>
            </a:r>
            <a:r>
              <a:rPr lang="en-US" sz="1800" dirty="0">
                <a:solidFill>
                  <a:srgbClr val="595959"/>
                </a:solidFill>
                <a:latin typeface="Arial"/>
                <a:cs typeface="Arial"/>
                <a:sym typeface="Arial"/>
              </a:rPr>
              <a:t> - React</a:t>
            </a:r>
          </a:p>
          <a:p>
            <a:pPr marL="274321" lvl="1" indent="0" algn="l" rtl="0">
              <a:buNone/>
              <a:defRPr sz="3600">
                <a:solidFill>
                  <a:srgbClr val="353537"/>
                </a:solidFill>
              </a:defRPr>
            </a:pPr>
            <a:endParaRPr dirty="0"/>
          </a:p>
        </p:txBody>
      </p:sp>
      <p:pic>
        <p:nvPicPr>
          <p:cNvPr id="208"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78963" y="408644"/>
            <a:ext cx="2054225" cy="170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4518008"/>
      </p:ext>
    </p:extLst>
  </p:cSld>
  <p:clrMapOvr>
    <a:masterClrMapping/>
  </p:clrMapOvr>
  <mc:AlternateContent xmlns:mc="http://schemas.openxmlformats.org/markup-compatibility/2006" xmlns:p14="http://schemas.microsoft.com/office/powerpoint/2010/main">
    <mc:Choice Requires="p14">
      <p:transition spd="slow" p14:dur="1200">
        <p14:ripple/>
      </p:transition>
    </mc:Choice>
    <mc:Fallback xmlns="" xmlns:m="http://schemas.openxmlformats.org/officeDocument/2006/math" xmlns:a14="http://schemas.microsoft.com/office/drawing/2010/main">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bg>
      <p:bgPr>
        <a:solidFill>
          <a:srgbClr val="153F55"/>
        </a:solidFill>
        <a:effectLst/>
      </p:bgPr>
    </p:bg>
    <p:spTree>
      <p:nvGrpSpPr>
        <p:cNvPr id="1" name=""/>
        <p:cNvGrpSpPr/>
        <p:nvPr/>
      </p:nvGrpSpPr>
      <p:grpSpPr>
        <a:xfrm>
          <a:off x="0" y="0"/>
          <a:ext cx="0" cy="0"/>
          <a:chOff x="0" y="0"/>
          <a:chExt cx="0" cy="0"/>
        </a:xfrm>
      </p:grpSpPr>
      <p:sp>
        <p:nvSpPr>
          <p:cNvPr id="166" name="Title 1"/>
          <p:cNvSpPr txBox="1">
            <a:spLocks noGrp="1"/>
          </p:cNvSpPr>
          <p:nvPr>
            <p:ph type="title"/>
          </p:nvPr>
        </p:nvSpPr>
        <p:spPr>
          <a:xfrm>
            <a:off x="2452914" y="609600"/>
            <a:ext cx="8565606" cy="1356361"/>
          </a:xfrm>
          <a:prstGeom prst="rect">
            <a:avLst/>
          </a:prstGeom>
        </p:spPr>
        <p:txBody>
          <a:bodyPr/>
          <a:lstStyle>
            <a:lvl1pPr algn="r">
              <a:lnSpc>
                <a:spcPct val="100000"/>
              </a:lnSpc>
              <a:defRPr>
                <a:solidFill>
                  <a:srgbClr val="000000"/>
                </a:solidFill>
              </a:defRPr>
            </a:lvl1pPr>
          </a:lstStyle>
          <a:p>
            <a:pPr rtl="0">
              <a:defRPr/>
            </a:pPr>
            <a:r>
              <a:rPr dirty="0"/>
              <a:t>مشکل</a:t>
            </a:r>
          </a:p>
        </p:txBody>
      </p:sp>
      <p:pic>
        <p:nvPicPr>
          <p:cNvPr id="168"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3544" y="2326004"/>
            <a:ext cx="6681787" cy="288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605751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رسالت، اهداف و ماموریت</a:t>
            </a:r>
            <a:endParaRPr lang="en-US" dirty="0">
              <a:solidFill>
                <a:schemeClr val="tx1"/>
              </a:solidFill>
            </a:endParaRPr>
          </a:p>
        </p:txBody>
      </p:sp>
      <p:sp>
        <p:nvSpPr>
          <p:cNvPr id="3" name="Text Placeholder 2"/>
          <p:cNvSpPr>
            <a:spLocks noGrp="1"/>
          </p:cNvSpPr>
          <p:nvPr>
            <p:ph type="body" idx="1"/>
          </p:nvPr>
        </p:nvSpPr>
        <p:spPr>
          <a:xfrm>
            <a:off x="714375" y="2057400"/>
            <a:ext cx="10301497" cy="4038600"/>
          </a:xfrm>
        </p:spPr>
        <p:txBody>
          <a:bodyPr>
            <a:normAutofit/>
          </a:bodyPr>
          <a:lstStyle/>
          <a:p>
            <a:pPr marL="45721" indent="0" algn="r">
              <a:buNone/>
            </a:pPr>
            <a:endParaRPr lang="fa-IR" sz="2400" dirty="0" smtClean="0">
              <a:solidFill>
                <a:schemeClr val="tx1"/>
              </a:solidFill>
            </a:endParaRPr>
          </a:p>
          <a:p>
            <a:pPr marL="45721" indent="0" algn="r">
              <a:buNone/>
            </a:pPr>
            <a:r>
              <a:rPr lang="fa-IR" sz="2400" dirty="0" smtClean="0">
                <a:solidFill>
                  <a:schemeClr val="tx1"/>
                </a:solidFill>
              </a:rPr>
              <a:t>ماموریت: بهینه </a:t>
            </a:r>
            <a:r>
              <a:rPr lang="fa-IR" sz="2400" dirty="0">
                <a:solidFill>
                  <a:schemeClr val="tx1"/>
                </a:solidFill>
              </a:rPr>
              <a:t>سازی مدیریت و عملکرد زیرساخت دیتاسنتر</a:t>
            </a:r>
          </a:p>
          <a:p>
            <a:pPr marL="45721" indent="0" algn="r">
              <a:buNone/>
            </a:pPr>
            <a:endParaRPr lang="fa-IR" sz="2400" dirty="0">
              <a:solidFill>
                <a:schemeClr val="tx1"/>
              </a:solidFill>
            </a:endParaRPr>
          </a:p>
          <a:p>
            <a:pPr marL="45721" indent="0" algn="r">
              <a:buNone/>
            </a:pPr>
            <a:r>
              <a:rPr lang="fa-IR" sz="2400" dirty="0" smtClean="0">
                <a:solidFill>
                  <a:schemeClr val="tx1"/>
                </a:solidFill>
              </a:rPr>
              <a:t>چشم انداز: تنها نرم افزار مورد نیاز برای مدیریت هوشمند زیرساخت دیتاسنتر های ایرانی</a:t>
            </a:r>
          </a:p>
          <a:p>
            <a:pPr marL="45721" indent="0" algn="r">
              <a:buNone/>
            </a:pPr>
            <a:r>
              <a:rPr lang="fa-IR" sz="2800" dirty="0" smtClean="0">
                <a:solidFill>
                  <a:schemeClr val="tx1"/>
                </a:solidFill>
              </a:rPr>
              <a:t> </a:t>
            </a:r>
            <a:endParaRPr lang="fa-IR" sz="2800" dirty="0">
              <a:solidFill>
                <a:schemeClr val="tx1"/>
              </a:solidFill>
            </a:endParaRPr>
          </a:p>
          <a:p>
            <a:pPr marL="45721" indent="0" algn="r">
              <a:buNone/>
            </a:pPr>
            <a:endParaRPr lang="fa-IR" sz="2800" dirty="0">
              <a:solidFill>
                <a:schemeClr val="tx1"/>
              </a:solidFill>
            </a:endParaRPr>
          </a:p>
        </p:txBody>
      </p:sp>
      <p:pic>
        <p:nvPicPr>
          <p:cNvPr id="4" name="Picture 7" descr="Picture 7"/>
          <p:cNvPicPr>
            <a:picLocks noChangeAspect="1"/>
          </p:cNvPicPr>
          <p:nvPr/>
        </p:nvPicPr>
        <p:blipFill>
          <a:blip r:embed="rId3">
            <a:extLst/>
          </a:blip>
          <a:stretch>
            <a:fillRect/>
          </a:stretch>
        </p:blipFill>
        <p:spPr>
          <a:xfrm>
            <a:off x="812082" y="162387"/>
            <a:ext cx="1771462" cy="2115456"/>
          </a:xfrm>
          <a:prstGeom prst="rect">
            <a:avLst/>
          </a:prstGeom>
          <a:ln w="12700">
            <a:miter lim="400000"/>
          </a:ln>
        </p:spPr>
      </p:pic>
    </p:spTree>
    <p:extLst>
      <p:ext uri="{BB962C8B-B14F-4D97-AF65-F5344CB8AC3E}">
        <p14:creationId xmlns:p14="http://schemas.microsoft.com/office/powerpoint/2010/main" val="283610928"/>
      </p:ext>
    </p:extLst>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170" name="Title 1"/>
          <p:cNvSpPr txBox="1">
            <a:spLocks noGrp="1"/>
          </p:cNvSpPr>
          <p:nvPr>
            <p:ph type="title"/>
          </p:nvPr>
        </p:nvSpPr>
        <p:spPr>
          <a:xfrm>
            <a:off x="2452914" y="609600"/>
            <a:ext cx="8565606" cy="1356361"/>
          </a:xfrm>
          <a:prstGeom prst="rect">
            <a:avLst/>
          </a:prstGeom>
        </p:spPr>
        <p:txBody>
          <a:bodyPr/>
          <a:lstStyle>
            <a:lvl1pPr algn="r">
              <a:lnSpc>
                <a:spcPct val="100000"/>
              </a:lnSpc>
              <a:defRPr>
                <a:solidFill>
                  <a:srgbClr val="000000"/>
                </a:solidFill>
              </a:defRPr>
            </a:lvl1pPr>
          </a:lstStyle>
          <a:p>
            <a:pPr rtl="0">
              <a:defRPr/>
            </a:pPr>
            <a:r>
              <a:rPr dirty="0" err="1" smtClean="0"/>
              <a:t>محصول</a:t>
            </a:r>
            <a:endParaRPr dirty="0"/>
          </a:p>
        </p:txBody>
      </p:sp>
      <p:sp>
        <p:nvSpPr>
          <p:cNvPr id="171" name="Content Placeholder 5"/>
          <p:cNvSpPr txBox="1">
            <a:spLocks noGrp="1"/>
          </p:cNvSpPr>
          <p:nvPr>
            <p:ph type="body" idx="1"/>
          </p:nvPr>
        </p:nvSpPr>
        <p:spPr>
          <a:xfrm>
            <a:off x="1449979" y="2009774"/>
            <a:ext cx="9872872" cy="4765184"/>
          </a:xfrm>
          <a:prstGeom prst="rect">
            <a:avLst/>
          </a:prstGeom>
        </p:spPr>
        <p:txBody>
          <a:bodyPr>
            <a:normAutofit fontScale="55000" lnSpcReduction="20000"/>
          </a:bodyPr>
          <a:lstStyle/>
          <a:p>
            <a:pPr marL="228600" indent="-182880" algn="r">
              <a:defRPr sz="3600">
                <a:solidFill>
                  <a:srgbClr val="353537"/>
                </a:solidFill>
              </a:defRPr>
            </a:pPr>
            <a:r>
              <a:rPr sz="3800" dirty="0"/>
              <a:t>راه </a:t>
            </a:r>
            <a:r>
              <a:rPr sz="3800" dirty="0" err="1"/>
              <a:t>حل</a:t>
            </a:r>
            <a:r>
              <a:rPr sz="3800" dirty="0"/>
              <a:t> </a:t>
            </a:r>
            <a:r>
              <a:rPr lang="fa-IR" sz="3800" dirty="0" smtClean="0"/>
              <a:t>: </a:t>
            </a:r>
            <a:r>
              <a:rPr lang="fa-IR" sz="3300" dirty="0" smtClean="0"/>
              <a:t>نرم افزار هوشمند و جامع مدیریت دیتاسنتر</a:t>
            </a:r>
            <a:r>
              <a:rPr lang="en-US" sz="3300" dirty="0" smtClean="0"/>
              <a:t> </a:t>
            </a:r>
            <a:r>
              <a:rPr lang="fa-IR" sz="3300" dirty="0" smtClean="0"/>
              <a:t> بصورت یک پلتفرم سازگار با زیرساخت موجود مشتری</a:t>
            </a:r>
            <a:endParaRPr sz="3300" dirty="0"/>
          </a:p>
          <a:p>
            <a:pPr marL="228600" indent="-182880" algn="r">
              <a:defRPr sz="3600">
                <a:solidFill>
                  <a:srgbClr val="353537"/>
                </a:solidFill>
              </a:defRPr>
            </a:pPr>
            <a:endParaRPr sz="3800" dirty="0"/>
          </a:p>
          <a:p>
            <a:pPr marL="228600" indent="-182880" algn="r">
              <a:defRPr sz="3600">
                <a:solidFill>
                  <a:srgbClr val="353537"/>
                </a:solidFill>
              </a:defRPr>
            </a:pPr>
            <a:r>
              <a:rPr sz="3800" dirty="0"/>
              <a:t>معرفی جزییات</a:t>
            </a:r>
          </a:p>
          <a:p>
            <a:pPr marL="457200" lvl="1" indent="-182879" algn="r">
              <a:defRPr sz="3600">
                <a:solidFill>
                  <a:srgbClr val="353537"/>
                </a:solidFill>
              </a:defRPr>
            </a:pPr>
            <a:r>
              <a:rPr lang="fa-IR" sz="2800" dirty="0" smtClean="0"/>
              <a:t>یکپارچه سازی مدیریت </a:t>
            </a:r>
          </a:p>
          <a:p>
            <a:pPr marL="457200" lvl="1" indent="-182879" algn="r">
              <a:defRPr sz="3600">
                <a:solidFill>
                  <a:srgbClr val="353537"/>
                </a:solidFill>
              </a:defRPr>
            </a:pPr>
            <a:r>
              <a:rPr lang="fa-IR" sz="2800" dirty="0" smtClean="0"/>
              <a:t>بهینه سازی ظرفیت تجهیزات زیرساخت </a:t>
            </a:r>
          </a:p>
          <a:p>
            <a:pPr marL="457200" lvl="1" indent="-182879" algn="r">
              <a:defRPr sz="3600">
                <a:solidFill>
                  <a:srgbClr val="353537"/>
                </a:solidFill>
              </a:defRPr>
            </a:pPr>
            <a:r>
              <a:rPr lang="fa-IR" sz="2800" dirty="0"/>
              <a:t>بهینه سازی </a:t>
            </a:r>
            <a:r>
              <a:rPr lang="fa-IR" sz="2800" dirty="0" smtClean="0"/>
              <a:t>مصرف انرژی</a:t>
            </a:r>
            <a:endParaRPr lang="en-US" sz="2800" dirty="0" smtClean="0"/>
          </a:p>
          <a:p>
            <a:pPr marL="457200" lvl="1" indent="-182879" algn="r">
              <a:defRPr sz="3600">
                <a:solidFill>
                  <a:srgbClr val="353537"/>
                </a:solidFill>
              </a:defRPr>
            </a:pPr>
            <a:r>
              <a:rPr lang="fa-IR" sz="2800" dirty="0" smtClean="0"/>
              <a:t>ارایه امکان تصمیم گیری دقیق تر و سریع تر  با استفاده از جمع آوری و تحلیل داده ها  ( هوش مصنوعی )</a:t>
            </a:r>
          </a:p>
          <a:p>
            <a:pPr marL="457200" lvl="1" indent="-182879" algn="r">
              <a:defRPr sz="3600">
                <a:solidFill>
                  <a:srgbClr val="353537"/>
                </a:solidFill>
              </a:defRPr>
            </a:pPr>
            <a:endParaRPr lang="fa-IR" sz="2800" dirty="0" smtClean="0"/>
          </a:p>
          <a:p>
            <a:pPr marL="457200" lvl="1" indent="-182879" algn="r">
              <a:defRPr sz="3600">
                <a:solidFill>
                  <a:srgbClr val="353537"/>
                </a:solidFill>
              </a:defRPr>
            </a:pPr>
            <a:r>
              <a:rPr lang="fa-IR" sz="3400" dirty="0" smtClean="0">
                <a:solidFill>
                  <a:schemeClr val="tx1"/>
                </a:solidFill>
              </a:rPr>
              <a:t>مدل کسب و کار</a:t>
            </a:r>
          </a:p>
          <a:p>
            <a:pPr marL="274321" lvl="1" indent="0" algn="r">
              <a:buNone/>
              <a:defRPr sz="3600">
                <a:solidFill>
                  <a:srgbClr val="353537"/>
                </a:solidFill>
              </a:defRPr>
            </a:pPr>
            <a:r>
              <a:rPr lang="en-US" sz="3800" dirty="0" smtClean="0">
                <a:solidFill>
                  <a:schemeClr val="tx1"/>
                </a:solidFill>
                <a:latin typeface="Times New Roman" panose="02020603050405020304" pitchFamily="18" charset="0"/>
                <a:cs typeface="Times New Roman" panose="02020603050405020304" pitchFamily="18" charset="0"/>
              </a:rPr>
              <a:t>B2G</a:t>
            </a:r>
            <a:r>
              <a:rPr lang="fa-IR" sz="3800" dirty="0" smtClean="0">
                <a:solidFill>
                  <a:schemeClr val="tx1"/>
                </a:solidFill>
                <a:latin typeface="Times New Roman" panose="02020603050405020304" pitchFamily="18" charset="0"/>
                <a:cs typeface="Times New Roman" panose="02020603050405020304" pitchFamily="18" charset="0"/>
              </a:rPr>
              <a:t> : </a:t>
            </a:r>
            <a:r>
              <a:rPr lang="fa-IR" sz="3300" dirty="0" smtClean="0">
                <a:solidFill>
                  <a:schemeClr val="tx1"/>
                </a:solidFill>
                <a:latin typeface="Times New Roman" panose="02020603050405020304" pitchFamily="18" charset="0"/>
                <a:cs typeface="Times New Roman" panose="02020603050405020304" pitchFamily="18" charset="0"/>
              </a:rPr>
              <a:t>بدلیل وسعت و پیچیدگی زیرساخت این بخش از مشتریان و ارتباط قوی و موثر بین تیم فنی و دولت در این حوزه</a:t>
            </a:r>
            <a:endParaRPr lang="en-US" sz="3300" dirty="0" smtClean="0">
              <a:solidFill>
                <a:schemeClr val="tx1"/>
              </a:solidFill>
              <a:latin typeface="Times New Roman" panose="02020603050405020304" pitchFamily="18" charset="0"/>
              <a:cs typeface="Times New Roman" panose="02020603050405020304" pitchFamily="18" charset="0"/>
            </a:endParaRPr>
          </a:p>
          <a:p>
            <a:pPr marL="274321" lvl="1" indent="0" algn="r">
              <a:buNone/>
              <a:defRPr sz="3600">
                <a:solidFill>
                  <a:srgbClr val="353537"/>
                </a:solidFill>
              </a:defRPr>
            </a:pPr>
            <a:r>
              <a:rPr lang="en-US" sz="3800" dirty="0" smtClean="0">
                <a:solidFill>
                  <a:schemeClr val="tx1"/>
                </a:solidFill>
                <a:latin typeface="Times New Roman" panose="02020603050405020304" pitchFamily="18" charset="0"/>
                <a:cs typeface="Times New Roman" panose="02020603050405020304" pitchFamily="18" charset="0"/>
              </a:rPr>
              <a:t>B2B</a:t>
            </a:r>
            <a:r>
              <a:rPr lang="fa-IR" sz="3800" dirty="0" smtClean="0">
                <a:solidFill>
                  <a:schemeClr val="tx1"/>
                </a:solidFill>
                <a:latin typeface="Times New Roman" panose="02020603050405020304" pitchFamily="18" charset="0"/>
                <a:cs typeface="Times New Roman" panose="02020603050405020304" pitchFamily="18" charset="0"/>
              </a:rPr>
              <a:t> : </a:t>
            </a:r>
            <a:r>
              <a:rPr lang="fa-IR" sz="3300" dirty="0">
                <a:solidFill>
                  <a:schemeClr val="tx1"/>
                </a:solidFill>
                <a:latin typeface="Times New Roman" panose="02020603050405020304" pitchFamily="18" charset="0"/>
                <a:cs typeface="Times New Roman" panose="02020603050405020304" pitchFamily="18" charset="0"/>
              </a:rPr>
              <a:t>بدلیل اهمیت در ارایه سرویس به کاربر نهایی و اهمیت </a:t>
            </a:r>
            <a:r>
              <a:rPr lang="en-US" sz="3800" dirty="0" smtClean="0">
                <a:solidFill>
                  <a:schemeClr val="tx1"/>
                </a:solidFill>
                <a:latin typeface="Times New Roman" panose="02020603050405020304" pitchFamily="18" charset="0"/>
                <a:cs typeface="Times New Roman" panose="02020603050405020304" pitchFamily="18" charset="0"/>
              </a:rPr>
              <a:t>uptime</a:t>
            </a:r>
            <a:endParaRPr lang="en-US" sz="3800" dirty="0">
              <a:solidFill>
                <a:schemeClr val="tx1"/>
              </a:solidFill>
              <a:latin typeface="Times New Roman" panose="02020603050405020304" pitchFamily="18" charset="0"/>
              <a:cs typeface="Times New Roman" panose="02020603050405020304" pitchFamily="18" charset="0"/>
            </a:endParaRPr>
          </a:p>
        </p:txBody>
      </p:sp>
      <p:pic>
        <p:nvPicPr>
          <p:cNvPr id="172"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1200">
        <p14:ripple/>
      </p:transition>
    </mc:Choice>
    <mc:Fallback xmlns="" xmlns:m="http://schemas.openxmlformats.org/officeDocument/2006/math" xmlns:a14="http://schemas.microsoft.com/office/drawing/2010/main">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174" name="Title 1"/>
          <p:cNvSpPr txBox="1">
            <a:spLocks noGrp="1"/>
          </p:cNvSpPr>
          <p:nvPr>
            <p:ph type="title"/>
          </p:nvPr>
        </p:nvSpPr>
        <p:spPr>
          <a:xfrm>
            <a:off x="2452914" y="609600"/>
            <a:ext cx="8565606" cy="1356361"/>
          </a:xfrm>
          <a:prstGeom prst="rect">
            <a:avLst/>
          </a:prstGeom>
        </p:spPr>
        <p:txBody>
          <a:bodyPr/>
          <a:lstStyle>
            <a:lvl1pPr algn="r">
              <a:lnSpc>
                <a:spcPct val="100000"/>
              </a:lnSpc>
              <a:defRPr>
                <a:solidFill>
                  <a:srgbClr val="000000"/>
                </a:solidFill>
              </a:defRPr>
            </a:lvl1pPr>
          </a:lstStyle>
          <a:p>
            <a:pPr rtl="0">
              <a:defRPr/>
            </a:pPr>
            <a:r>
              <a:rPr dirty="0"/>
              <a:t>اندازه بازار و بازار هدف</a:t>
            </a:r>
          </a:p>
        </p:txBody>
      </p:sp>
      <p:sp>
        <p:nvSpPr>
          <p:cNvPr id="175" name="Content Placeholder 5"/>
          <p:cNvSpPr txBox="1">
            <a:spLocks noGrp="1"/>
          </p:cNvSpPr>
          <p:nvPr>
            <p:ph type="body" idx="1"/>
          </p:nvPr>
        </p:nvSpPr>
        <p:spPr>
          <a:prstGeom prst="rect">
            <a:avLst/>
          </a:prstGeom>
        </p:spPr>
        <p:txBody>
          <a:bodyPr>
            <a:normAutofit/>
          </a:bodyPr>
          <a:lstStyle/>
          <a:p>
            <a:pPr marL="45720" indent="0" algn="r">
              <a:lnSpc>
                <a:spcPct val="120000"/>
              </a:lnSpc>
              <a:buNone/>
              <a:defRPr sz="3600">
                <a:solidFill>
                  <a:srgbClr val="353537"/>
                </a:solidFill>
              </a:defRPr>
            </a:pPr>
            <a:endParaRPr lang="fa-IR" sz="2400" dirty="0"/>
          </a:p>
          <a:p>
            <a:pPr marL="228600" indent="-182880" algn="r">
              <a:lnSpc>
                <a:spcPct val="120000"/>
              </a:lnSpc>
              <a:defRPr sz="3600">
                <a:solidFill>
                  <a:srgbClr val="353537"/>
                </a:solidFill>
              </a:defRPr>
            </a:pPr>
            <a:r>
              <a:rPr lang="fa-IR" sz="2400" dirty="0" smtClean="0"/>
              <a:t>۲۲ </a:t>
            </a:r>
            <a:r>
              <a:rPr lang="fa-IR" sz="2400" dirty="0" smtClean="0"/>
              <a:t>دیتاسنتر خصوصی و ۳۰۰ دیتاسنتر دولتی در ایران فعال هستند. ما بازار۲ سال اول خود را ۳۰ دیتاسنتر صرفا دولتی در نظر گرفته ایم که با مبلغ ۲۰۰میلیون تومان محصول خود را عرضه </a:t>
            </a:r>
            <a:r>
              <a:rPr lang="fa-IR" sz="2400" dirty="0" smtClean="0"/>
              <a:t>کنیم.</a:t>
            </a:r>
          </a:p>
          <a:p>
            <a:pPr marL="27434" indent="0" algn="r">
              <a:buNone/>
              <a:defRPr sz="3600">
                <a:solidFill>
                  <a:srgbClr val="353537"/>
                </a:solidFill>
              </a:defRPr>
            </a:pPr>
            <a:endParaRPr lang="fa-IR" dirty="0" smtClean="0"/>
          </a:p>
        </p:txBody>
      </p:sp>
      <p:pic>
        <p:nvPicPr>
          <p:cNvPr id="176"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1200">
        <p14:ripple/>
      </p:transition>
    </mc:Choice>
    <mc:Fallback xmlns="" xmlns:m="http://schemas.openxmlformats.org/officeDocument/2006/math" xmlns:a14="http://schemas.microsoft.com/office/drawing/2010/main">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174" name="Title 1"/>
          <p:cNvSpPr txBox="1">
            <a:spLocks noGrp="1"/>
          </p:cNvSpPr>
          <p:nvPr>
            <p:ph type="title"/>
          </p:nvPr>
        </p:nvSpPr>
        <p:spPr>
          <a:xfrm>
            <a:off x="2452914" y="609600"/>
            <a:ext cx="8565606" cy="1356361"/>
          </a:xfrm>
          <a:prstGeom prst="rect">
            <a:avLst/>
          </a:prstGeom>
        </p:spPr>
        <p:txBody>
          <a:bodyPr/>
          <a:lstStyle>
            <a:lvl1pPr algn="r">
              <a:lnSpc>
                <a:spcPct val="100000"/>
              </a:lnSpc>
              <a:defRPr>
                <a:solidFill>
                  <a:srgbClr val="000000"/>
                </a:solidFill>
              </a:defRPr>
            </a:lvl1pPr>
          </a:lstStyle>
          <a:p>
            <a:pPr rtl="0">
              <a:defRPr/>
            </a:pPr>
            <a:r>
              <a:rPr dirty="0"/>
              <a:t>اندازه بازار و بازار هدف</a:t>
            </a:r>
          </a:p>
        </p:txBody>
      </p:sp>
      <p:sp>
        <p:nvSpPr>
          <p:cNvPr id="175" name="Content Placeholder 5"/>
          <p:cNvSpPr txBox="1">
            <a:spLocks noGrp="1"/>
          </p:cNvSpPr>
          <p:nvPr>
            <p:ph type="body" idx="1"/>
          </p:nvPr>
        </p:nvSpPr>
        <p:spPr>
          <a:xfrm>
            <a:off x="1400174" y="2057400"/>
            <a:ext cx="9615697" cy="4038600"/>
          </a:xfrm>
          <a:prstGeom prst="rect">
            <a:avLst/>
          </a:prstGeom>
        </p:spPr>
        <p:txBody>
          <a:bodyPr>
            <a:normAutofit/>
          </a:bodyPr>
          <a:lstStyle/>
          <a:p>
            <a:pPr marL="27434" indent="0" algn="r">
              <a:buNone/>
              <a:defRPr sz="3600">
                <a:solidFill>
                  <a:srgbClr val="353537"/>
                </a:solidFill>
              </a:defRPr>
            </a:pPr>
            <a:r>
              <a:rPr lang="fa-IR" sz="1800" dirty="0" smtClean="0"/>
              <a:t> </a:t>
            </a:r>
            <a:r>
              <a:rPr lang="fa-IR" sz="1600" dirty="0" smtClean="0"/>
              <a:t>با توجه به تعداد مراکز داده در سطح کشور اندازه بازار به شرح زیر می باشد که تمرکز اصلی ما در بازار هدف </a:t>
            </a:r>
            <a:r>
              <a:rPr lang="en-US" sz="1600" dirty="0" smtClean="0"/>
              <a:t>B2G</a:t>
            </a:r>
            <a:r>
              <a:rPr lang="fa-IR" sz="1600" dirty="0" smtClean="0"/>
              <a:t>است</a:t>
            </a:r>
          </a:p>
        </p:txBody>
      </p:sp>
      <p:pic>
        <p:nvPicPr>
          <p:cNvPr id="176"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sp>
        <p:nvSpPr>
          <p:cNvPr id="5" name="Google Shape;140;p19"/>
          <p:cNvSpPr txBox="1">
            <a:spLocks/>
          </p:cNvSpPr>
          <p:nvPr/>
        </p:nvSpPr>
        <p:spPr>
          <a:xfrm>
            <a:off x="1697813" y="2890563"/>
            <a:ext cx="8520600" cy="3416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marR="0" lvl="0" indent="0" algn="just" defTabSz="914400" rtl="0" eaLnBrk="1" fontAlgn="auto" latinLnBrk="0" hangingPunct="1">
              <a:lnSpc>
                <a:spcPct val="115000"/>
              </a:lnSpc>
              <a:spcBef>
                <a:spcPts val="0"/>
              </a:spcBef>
              <a:spcAft>
                <a:spcPts val="0"/>
              </a:spcAft>
              <a:buClr>
                <a:srgbClr val="000000"/>
              </a:buClr>
              <a:buSzPts val="1100"/>
              <a:buFont typeface="Arial"/>
              <a:buNone/>
              <a:tabLst/>
              <a:defRPr/>
            </a:pPr>
            <a:r>
              <a:rPr kumimoji="0" lang="en" sz="1800" b="0" i="0" u="none" strike="noStrike" kern="0" cap="none" spc="0" normalizeH="0" baseline="0" noProof="0" smtClean="0">
                <a:ln>
                  <a:noFill/>
                </a:ln>
                <a:solidFill>
                  <a:srgbClr val="595959"/>
                </a:solidFill>
                <a:effectLst/>
                <a:uLnTx/>
                <a:uFillTx/>
                <a:latin typeface="Arial"/>
                <a:cs typeface="Arial"/>
                <a:sym typeface="Arial"/>
              </a:rPr>
              <a:t>    </a:t>
            </a:r>
            <a:endParaRPr kumimoji="0" lang="en" sz="1100" b="0" i="0" u="none" strike="noStrike" kern="0" cap="none" spc="0" normalizeH="0" baseline="0" noProof="0" smtClean="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15000"/>
              </a:lnSpc>
              <a:spcBef>
                <a:spcPts val="800"/>
              </a:spcBef>
              <a:spcAft>
                <a:spcPts val="0"/>
              </a:spcAft>
              <a:buClr>
                <a:srgbClr val="595959"/>
              </a:buClr>
              <a:buSzPts val="1800"/>
              <a:buFont typeface="Arial"/>
              <a:buNone/>
              <a:tabLst/>
              <a:defRPr/>
            </a:pPr>
            <a:endParaRPr kumimoji="0" lang="en" sz="1800" b="0" i="0" u="none" strike="noStrike" kern="0" cap="none" spc="0" normalizeH="0" baseline="0" noProof="0" smtClean="0">
              <a:ln>
                <a:noFill/>
              </a:ln>
              <a:solidFill>
                <a:srgbClr val="595959"/>
              </a:solidFill>
              <a:effectLst/>
              <a:uLnTx/>
              <a:uFillTx/>
              <a:latin typeface="Arial"/>
              <a:cs typeface="Arial"/>
              <a:sym typeface="Arial"/>
            </a:endParaRPr>
          </a:p>
          <a:p>
            <a:pPr marL="0" marR="0" lvl="0" indent="0" algn="l" defTabSz="914400" rtl="0" eaLnBrk="1" fontAlgn="auto" latinLnBrk="0" hangingPunct="1">
              <a:lnSpc>
                <a:spcPct val="115000"/>
              </a:lnSpc>
              <a:spcBef>
                <a:spcPts val="1600"/>
              </a:spcBef>
              <a:spcAft>
                <a:spcPts val="0"/>
              </a:spcAft>
              <a:buClr>
                <a:srgbClr val="595959"/>
              </a:buClr>
              <a:buSzPts val="1800"/>
              <a:buFont typeface="Arial"/>
              <a:buNone/>
              <a:tabLst/>
              <a:defRPr/>
            </a:pPr>
            <a:endParaRPr kumimoji="0" lang="en" sz="1800" b="0" i="0" u="none" strike="noStrike" kern="0" cap="none" spc="0" normalizeH="0" baseline="0" noProof="0" smtClean="0">
              <a:ln>
                <a:noFill/>
              </a:ln>
              <a:solidFill>
                <a:srgbClr val="595959"/>
              </a:solidFill>
              <a:effectLst/>
              <a:uLnTx/>
              <a:uFillTx/>
              <a:latin typeface="Arial"/>
              <a:cs typeface="Arial"/>
              <a:sym typeface="Arial"/>
            </a:endParaRPr>
          </a:p>
          <a:p>
            <a:pPr marL="0" marR="0" lvl="0" indent="0" algn="l" defTabSz="914400" rtl="0" eaLnBrk="1" fontAlgn="auto" latinLnBrk="0" hangingPunct="1">
              <a:lnSpc>
                <a:spcPct val="115000"/>
              </a:lnSpc>
              <a:spcBef>
                <a:spcPts val="1600"/>
              </a:spcBef>
              <a:spcAft>
                <a:spcPts val="0"/>
              </a:spcAft>
              <a:buClr>
                <a:srgbClr val="595959"/>
              </a:buClr>
              <a:buSzPts val="1800"/>
              <a:buFont typeface="Arial"/>
              <a:buNone/>
              <a:tabLst/>
              <a:defRPr/>
            </a:pPr>
            <a:endParaRPr kumimoji="0" lang="en" sz="1800" b="0" i="0" u="none" strike="noStrike" kern="0" cap="none" spc="0" normalizeH="0" baseline="0" noProof="0" smtClean="0">
              <a:ln>
                <a:noFill/>
              </a:ln>
              <a:solidFill>
                <a:srgbClr val="595959"/>
              </a:solidFill>
              <a:effectLst/>
              <a:uLnTx/>
              <a:uFillTx/>
              <a:latin typeface="Arial"/>
              <a:cs typeface="Arial"/>
              <a:sym typeface="Arial"/>
            </a:endParaRPr>
          </a:p>
          <a:p>
            <a:pPr marL="0" marR="0" lvl="0" indent="0" algn="l" defTabSz="914400" rtl="0" eaLnBrk="1" fontAlgn="auto" latinLnBrk="0" hangingPunct="1">
              <a:lnSpc>
                <a:spcPct val="115000"/>
              </a:lnSpc>
              <a:spcBef>
                <a:spcPts val="1600"/>
              </a:spcBef>
              <a:spcAft>
                <a:spcPts val="0"/>
              </a:spcAft>
              <a:buClr>
                <a:srgbClr val="595959"/>
              </a:buClr>
              <a:buSzPts val="1800"/>
              <a:buFont typeface="Arial"/>
              <a:buNone/>
              <a:tabLst/>
              <a:defRPr/>
            </a:pPr>
            <a:r>
              <a:rPr kumimoji="0" lang="en" sz="1800" b="0" i="0" u="none" strike="noStrike" kern="0" cap="none" spc="0" normalizeH="0" baseline="0" noProof="0" smtClean="0">
                <a:ln>
                  <a:noFill/>
                </a:ln>
                <a:solidFill>
                  <a:srgbClr val="595959"/>
                </a:solidFill>
                <a:effectLst/>
                <a:uLnTx/>
                <a:uFillTx/>
                <a:latin typeface="Arial"/>
                <a:cs typeface="Arial"/>
                <a:sym typeface="Arial"/>
              </a:rPr>
              <a:t>     ………………………………………………………………………………………..   </a:t>
            </a:r>
          </a:p>
          <a:p>
            <a:pPr marL="0" marR="0" lvl="0" indent="0" algn="l" defTabSz="914400" rtl="0" eaLnBrk="1" fontAlgn="auto" latinLnBrk="0" hangingPunct="1">
              <a:lnSpc>
                <a:spcPct val="115000"/>
              </a:lnSpc>
              <a:spcBef>
                <a:spcPts val="1600"/>
              </a:spcBef>
              <a:spcAft>
                <a:spcPts val="1600"/>
              </a:spcAft>
              <a:buClr>
                <a:srgbClr val="595959"/>
              </a:buClr>
              <a:buSzPts val="1800"/>
              <a:buFont typeface="Arial"/>
              <a:buNone/>
              <a:tabLst/>
              <a:defRPr/>
            </a:pPr>
            <a:endParaRPr kumimoji="0" lang="en" sz="1800" b="0" i="0" u="none" strike="noStrike" kern="0" cap="none" spc="0" normalizeH="0" baseline="0" noProof="0">
              <a:ln>
                <a:noFill/>
              </a:ln>
              <a:solidFill>
                <a:srgbClr val="595959"/>
              </a:solidFill>
              <a:effectLst/>
              <a:uLnTx/>
              <a:uFillTx/>
              <a:latin typeface="Arial"/>
              <a:cs typeface="Arial"/>
              <a:sym typeface="Arial"/>
            </a:endParaRPr>
          </a:p>
        </p:txBody>
      </p:sp>
      <p:graphicFrame>
        <p:nvGraphicFramePr>
          <p:cNvPr id="6" name="Google Shape;141;p19"/>
          <p:cNvGraphicFramePr/>
          <p:nvPr>
            <p:extLst>
              <p:ext uri="{D42A27DB-BD31-4B8C-83A1-F6EECF244321}">
                <p14:modId xmlns:p14="http://schemas.microsoft.com/office/powerpoint/2010/main" val="2516792961"/>
              </p:ext>
            </p:extLst>
          </p:nvPr>
        </p:nvGraphicFramePr>
        <p:xfrm>
          <a:off x="2272463" y="3543879"/>
          <a:ext cx="7371300" cy="1190500"/>
        </p:xfrm>
        <a:graphic>
          <a:graphicData uri="http://schemas.openxmlformats.org/drawingml/2006/table">
            <a:tbl>
              <a:tblPr>
                <a:noFill/>
              </a:tblPr>
              <a:tblGrid>
                <a:gridCol w="1842825"/>
                <a:gridCol w="1842825"/>
                <a:gridCol w="2041175"/>
                <a:gridCol w="1644475"/>
              </a:tblGrid>
              <a:tr h="392150">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dirty="0"/>
                        <a:t>Ministries </a:t>
                      </a:r>
                      <a:endParaRPr dirty="0"/>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B6D7A8"/>
                    </a:solidFill>
                  </a:tcPr>
                </a:tc>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dirty="0" smtClean="0"/>
                        <a:t>18*2</a:t>
                      </a:r>
                      <a:endParaRPr dirty="0"/>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B6D7A8"/>
                    </a:solidFill>
                  </a:tcPr>
                </a:tc>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a:t>Hospitals</a:t>
                      </a:r>
                      <a:endParaRPr/>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B6D7A8"/>
                    </a:solidFill>
                  </a:tcPr>
                </a:tc>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a:t>954</a:t>
                      </a:r>
                      <a:endParaRPr/>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B6D7A8"/>
                    </a:solidFill>
                  </a:tcPr>
                </a:tc>
              </a:tr>
              <a:tr h="399175">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a:t>Organizations</a:t>
                      </a:r>
                      <a:endParaRPr/>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B6D7A8"/>
                    </a:solidFill>
                  </a:tcPr>
                </a:tc>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a:t>100</a:t>
                      </a:r>
                      <a:endParaRPr/>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B6D7A8"/>
                    </a:solidFill>
                  </a:tcPr>
                </a:tc>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a:t>Travel Agencies</a:t>
                      </a:r>
                      <a:endParaRPr/>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B6D7A8"/>
                    </a:solidFill>
                  </a:tcPr>
                </a:tc>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a:t>50</a:t>
                      </a:r>
                      <a:endParaRPr/>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B6D7A8"/>
                    </a:solidFill>
                  </a:tcPr>
                </a:tc>
              </a:tr>
              <a:tr h="399175">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a:t>Universities</a:t>
                      </a:r>
                      <a:endParaRPr/>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B6D7A8"/>
                    </a:solidFill>
                  </a:tcPr>
                </a:tc>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a:t>728</a:t>
                      </a:r>
                      <a:endParaRPr/>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B6D7A8"/>
                    </a:solidFill>
                  </a:tcPr>
                </a:tc>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a:t>Enterprise Companies</a:t>
                      </a:r>
                      <a:endParaRPr/>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B6D7A8"/>
                    </a:solidFill>
                  </a:tcPr>
                </a:tc>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a:t>100</a:t>
                      </a:r>
                      <a:endParaRPr/>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B6D7A8"/>
                    </a:solidFill>
                  </a:tcPr>
                </a:tc>
              </a:tr>
            </a:tbl>
          </a:graphicData>
        </a:graphic>
      </p:graphicFrame>
      <p:graphicFrame>
        <p:nvGraphicFramePr>
          <p:cNvPr id="7" name="Google Shape;143;p19"/>
          <p:cNvGraphicFramePr/>
          <p:nvPr>
            <p:extLst>
              <p:ext uri="{D42A27DB-BD31-4B8C-83A1-F6EECF244321}">
                <p14:modId xmlns:p14="http://schemas.microsoft.com/office/powerpoint/2010/main" val="3263584911"/>
              </p:ext>
            </p:extLst>
          </p:nvPr>
        </p:nvGraphicFramePr>
        <p:xfrm>
          <a:off x="2272463" y="3147669"/>
          <a:ext cx="7371300" cy="396200"/>
        </p:xfrm>
        <a:graphic>
          <a:graphicData uri="http://schemas.openxmlformats.org/drawingml/2006/table">
            <a:tbl>
              <a:tblPr>
                <a:noFill/>
              </a:tblPr>
              <a:tblGrid>
                <a:gridCol w="3685650"/>
                <a:gridCol w="3685650"/>
              </a:tblGrid>
              <a:tr h="396200">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dirty="0"/>
                        <a:t>B2G</a:t>
                      </a:r>
                      <a:endParaRPr dirty="0"/>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D9D9D9"/>
                    </a:solidFill>
                  </a:tcPr>
                </a:tc>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l" rtl="0">
                        <a:spcBef>
                          <a:spcPts val="0"/>
                        </a:spcBef>
                        <a:spcAft>
                          <a:spcPts val="0"/>
                        </a:spcAft>
                        <a:buNone/>
                      </a:pPr>
                      <a:r>
                        <a:rPr lang="en" dirty="0"/>
                        <a:t>B2B</a:t>
                      </a:r>
                      <a:endParaRPr dirty="0"/>
                    </a:p>
                  </a:txBody>
                  <a:tcPr marL="91425" marR="91425" marT="91425" marB="91425">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D9D9D9"/>
                    </a:solidFill>
                  </a:tcPr>
                </a:tc>
              </a:tr>
            </a:tbl>
          </a:graphicData>
        </a:graphic>
      </p:graphicFrame>
      <p:graphicFrame>
        <p:nvGraphicFramePr>
          <p:cNvPr id="8" name="Google Shape;144;p19"/>
          <p:cNvGraphicFramePr/>
          <p:nvPr>
            <p:extLst>
              <p:ext uri="{D42A27DB-BD31-4B8C-83A1-F6EECF244321}">
                <p14:modId xmlns:p14="http://schemas.microsoft.com/office/powerpoint/2010/main" val="3999784185"/>
              </p:ext>
            </p:extLst>
          </p:nvPr>
        </p:nvGraphicFramePr>
        <p:xfrm>
          <a:off x="2272463" y="5566219"/>
          <a:ext cx="7371300" cy="525300"/>
        </p:xfrm>
        <a:graphic>
          <a:graphicData uri="http://schemas.openxmlformats.org/drawingml/2006/table">
            <a:tbl>
              <a:tblPr>
                <a:noFill/>
              </a:tblPr>
              <a:tblGrid>
                <a:gridCol w="7371300"/>
              </a:tblGrid>
              <a:tr h="525300">
                <a:tc>
                  <a:txBody>
                    <a:bodyPr/>
                    <a:lst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Arial"/>
                          <a:sym typeface="Corbel"/>
                        </a:defRPr>
                      </a:lvl9pPr>
                    </a:lstStyle>
                    <a:p>
                      <a:pPr marL="0" lvl="0" indent="0" algn="ctr" rtl="0">
                        <a:lnSpc>
                          <a:spcPct val="100000"/>
                        </a:lnSpc>
                        <a:spcBef>
                          <a:spcPts val="0"/>
                        </a:spcBef>
                        <a:spcAft>
                          <a:spcPts val="1600"/>
                        </a:spcAft>
                        <a:buClr>
                          <a:schemeClr val="dk1"/>
                        </a:buClr>
                        <a:buSzPts val="1100"/>
                        <a:buFont typeface="Arial"/>
                        <a:buNone/>
                      </a:pPr>
                      <a:r>
                        <a:rPr lang="en" sz="1800" dirty="0">
                          <a:solidFill>
                            <a:schemeClr val="dk2"/>
                          </a:solidFill>
                        </a:rPr>
                        <a:t>Market Sum: </a:t>
                      </a:r>
                      <a:r>
                        <a:rPr lang="en" sz="1800" dirty="0" smtClean="0">
                          <a:solidFill>
                            <a:schemeClr val="dk2"/>
                          </a:solidFill>
                        </a:rPr>
                        <a:t>1968* </a:t>
                      </a:r>
                      <a:r>
                        <a:rPr lang="en" sz="1800" dirty="0">
                          <a:solidFill>
                            <a:schemeClr val="dk2"/>
                          </a:solidFill>
                        </a:rPr>
                        <a:t>2,200 MIRR = </a:t>
                      </a:r>
                      <a:r>
                        <a:rPr lang="en" sz="1800" dirty="0" smtClean="0">
                          <a:solidFill>
                            <a:schemeClr val="dk2"/>
                          </a:solidFill>
                        </a:rPr>
                        <a:t>4,329,600 </a:t>
                      </a:r>
                      <a:r>
                        <a:rPr lang="en" sz="1800" dirty="0">
                          <a:solidFill>
                            <a:schemeClr val="dk2"/>
                          </a:solidFill>
                        </a:rPr>
                        <a:t>MIRR</a:t>
                      </a:r>
                      <a:endParaRPr dirty="0"/>
                    </a:p>
                  </a:txBody>
                  <a:tcPr marL="91425" marR="91425" marT="91425" marB="91425">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lnTlToBr w="12700" cmpd="sng">
                      <a:noFill/>
                      <a:prstDash val="solid"/>
                    </a:lnTlToBr>
                    <a:lnBlToTr w="12700" cmpd="sng">
                      <a:noFill/>
                      <a:prstDash val="solid"/>
                    </a:lnBlToTr>
                    <a:solidFill>
                      <a:srgbClr val="CCCCCC"/>
                    </a:solidFill>
                  </a:tcPr>
                </a:tc>
              </a:tr>
            </a:tbl>
          </a:graphicData>
        </a:graphic>
      </p:graphicFrame>
    </p:spTree>
    <p:extLst>
      <p:ext uri="{BB962C8B-B14F-4D97-AF65-F5344CB8AC3E}">
        <p14:creationId xmlns:p14="http://schemas.microsoft.com/office/powerpoint/2010/main" val="1548555677"/>
      </p:ext>
    </p:extLst>
  </p:cSld>
  <p:clrMapOvr>
    <a:masterClrMapping/>
  </p:clrMapOvr>
  <mc:AlternateContent xmlns:mc="http://schemas.openxmlformats.org/markup-compatibility/2006" xmlns:p14="http://schemas.microsoft.com/office/powerpoint/2010/main">
    <mc:Choice Requires="p14">
      <p:transition spd="slow" p14:dur="1200">
        <p14:ripple/>
      </p:transition>
    </mc:Choice>
    <mc:Fallback xmlns="" xmlns:m="http://schemas.openxmlformats.org/officeDocument/2006/math" xmlns:a14="http://schemas.microsoft.com/office/drawing/2010/main">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174" name="Title 1"/>
          <p:cNvSpPr txBox="1">
            <a:spLocks noGrp="1"/>
          </p:cNvSpPr>
          <p:nvPr>
            <p:ph type="title"/>
          </p:nvPr>
        </p:nvSpPr>
        <p:spPr>
          <a:xfrm>
            <a:off x="2452914" y="609600"/>
            <a:ext cx="8565606" cy="1356361"/>
          </a:xfrm>
          <a:prstGeom prst="rect">
            <a:avLst/>
          </a:prstGeom>
        </p:spPr>
        <p:txBody>
          <a:bodyPr/>
          <a:lstStyle>
            <a:lvl1pPr algn="r">
              <a:lnSpc>
                <a:spcPct val="100000"/>
              </a:lnSpc>
              <a:defRPr>
                <a:solidFill>
                  <a:srgbClr val="000000"/>
                </a:solidFill>
              </a:defRPr>
            </a:lvl1pPr>
          </a:lstStyle>
          <a:p>
            <a:pPr rtl="0">
              <a:defRPr/>
            </a:pPr>
            <a:r>
              <a:rPr dirty="0"/>
              <a:t>اندازه بازار و بازار هدف</a:t>
            </a:r>
          </a:p>
        </p:txBody>
      </p:sp>
      <p:sp>
        <p:nvSpPr>
          <p:cNvPr id="175" name="Content Placeholder 5"/>
          <p:cNvSpPr txBox="1">
            <a:spLocks noGrp="1"/>
          </p:cNvSpPr>
          <p:nvPr>
            <p:ph type="body" idx="1"/>
          </p:nvPr>
        </p:nvSpPr>
        <p:spPr>
          <a:xfrm>
            <a:off x="1400174" y="2057400"/>
            <a:ext cx="9615697" cy="4038600"/>
          </a:xfrm>
          <a:prstGeom prst="rect">
            <a:avLst/>
          </a:prstGeom>
        </p:spPr>
        <p:txBody>
          <a:bodyPr>
            <a:normAutofit/>
          </a:bodyPr>
          <a:lstStyle/>
          <a:p>
            <a:pPr marL="27434" indent="0" algn="r">
              <a:buNone/>
              <a:defRPr sz="3600">
                <a:solidFill>
                  <a:srgbClr val="353537"/>
                </a:solidFill>
              </a:defRPr>
            </a:pPr>
            <a:r>
              <a:rPr lang="fa-IR" sz="1800" dirty="0" smtClean="0"/>
              <a:t> </a:t>
            </a:r>
            <a:r>
              <a:rPr lang="fa-IR" sz="1600" dirty="0" smtClean="0"/>
              <a:t>با توجه به تعداد مراکز داده در منطقه خاور میانه و جنوب شرق آسیا اندازه بازار به شرح زیر می باشد.</a:t>
            </a:r>
          </a:p>
        </p:txBody>
      </p:sp>
      <p:pic>
        <p:nvPicPr>
          <p:cNvPr id="176" name="Picture 7" descr="Picture 7"/>
          <p:cNvPicPr>
            <a:picLocks noChangeAspect="1"/>
          </p:cNvPicPr>
          <p:nvPr/>
        </p:nvPicPr>
        <p:blipFill>
          <a:blip r:embed="rId2">
            <a:extLst/>
          </a:blip>
          <a:stretch>
            <a:fillRect/>
          </a:stretch>
        </p:blipFill>
        <p:spPr>
          <a:xfrm>
            <a:off x="812082" y="201023"/>
            <a:ext cx="1771462" cy="2115456"/>
          </a:xfrm>
          <a:prstGeom prst="rect">
            <a:avLst/>
          </a:prstGeom>
          <a:ln w="12700">
            <a:miter lim="400000"/>
          </a:ln>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3561" y="2720975"/>
            <a:ext cx="8523287" cy="3414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5771036"/>
      </p:ext>
    </p:extLst>
  </p:cSld>
  <p:clrMapOvr>
    <a:masterClrMapping/>
  </p:clrMapOvr>
  <mc:AlternateContent xmlns:mc="http://schemas.openxmlformats.org/markup-compatibility/2006" xmlns:p14="http://schemas.microsoft.com/office/powerpoint/2010/main">
    <mc:Choice Requires="p14">
      <p:transition spd="slow" p14:dur="1200">
        <p14:ripple/>
      </p:transition>
    </mc:Choice>
    <mc:Fallback xmlns="" xmlns:m="http://schemas.openxmlformats.org/officeDocument/2006/math" xmlns:a14="http://schemas.microsoft.com/office/drawing/2010/main">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53F55"/>
        </a:solidFill>
        <a:effectLst/>
      </p:bgPr>
    </p:bg>
    <p:spTree>
      <p:nvGrpSpPr>
        <p:cNvPr id="1" name=""/>
        <p:cNvGrpSpPr/>
        <p:nvPr/>
      </p:nvGrpSpPr>
      <p:grpSpPr>
        <a:xfrm>
          <a:off x="0" y="0"/>
          <a:ext cx="0" cy="0"/>
          <a:chOff x="0" y="0"/>
          <a:chExt cx="0" cy="0"/>
        </a:xfrm>
      </p:grpSpPr>
      <p:sp>
        <p:nvSpPr>
          <p:cNvPr id="182" name="Title 1"/>
          <p:cNvSpPr txBox="1">
            <a:spLocks noGrp="1"/>
          </p:cNvSpPr>
          <p:nvPr>
            <p:ph type="title"/>
          </p:nvPr>
        </p:nvSpPr>
        <p:spPr>
          <a:xfrm>
            <a:off x="2452914" y="609600"/>
            <a:ext cx="8565606" cy="1356361"/>
          </a:xfrm>
          <a:prstGeom prst="rect">
            <a:avLst/>
          </a:prstGeom>
        </p:spPr>
        <p:txBody>
          <a:bodyPr/>
          <a:lstStyle>
            <a:lvl1pPr algn="r">
              <a:lnSpc>
                <a:spcPct val="100000"/>
              </a:lnSpc>
              <a:defRPr>
                <a:solidFill>
                  <a:srgbClr val="000000"/>
                </a:solidFill>
              </a:defRPr>
            </a:lvl1pPr>
          </a:lstStyle>
          <a:p>
            <a:pPr rtl="0">
              <a:defRPr/>
            </a:pPr>
            <a:r>
              <a:rPr dirty="0"/>
              <a:t>رقبا</a:t>
            </a:r>
          </a:p>
        </p:txBody>
      </p:sp>
      <p:sp>
        <p:nvSpPr>
          <p:cNvPr id="183" name="Content Placeholder 5"/>
          <p:cNvSpPr txBox="1">
            <a:spLocks noGrp="1"/>
          </p:cNvSpPr>
          <p:nvPr>
            <p:ph type="body" idx="1"/>
          </p:nvPr>
        </p:nvSpPr>
        <p:spPr>
          <a:prstGeom prst="rect">
            <a:avLst/>
          </a:prstGeom>
        </p:spPr>
        <p:txBody>
          <a:bodyPr/>
          <a:lstStyle/>
          <a:p>
            <a:pPr marL="457200" lvl="1" indent="-182879" algn="r">
              <a:defRPr sz="3600">
                <a:solidFill>
                  <a:srgbClr val="353537"/>
                </a:solidFill>
              </a:defRPr>
            </a:pPr>
            <a:r>
              <a:rPr dirty="0" err="1" smtClean="0"/>
              <a:t>رقبا</a:t>
            </a:r>
            <a:r>
              <a:rPr lang="en-US" dirty="0"/>
              <a:t> </a:t>
            </a:r>
            <a:r>
              <a:rPr dirty="0" err="1" smtClean="0"/>
              <a:t>چه</a:t>
            </a:r>
            <a:r>
              <a:rPr dirty="0" smtClean="0"/>
              <a:t> </a:t>
            </a:r>
            <a:r>
              <a:rPr dirty="0"/>
              <a:t>کسانی هستند؟ </a:t>
            </a:r>
            <a:endParaRPr lang="en-US" dirty="0" smtClean="0"/>
          </a:p>
          <a:p>
            <a:pPr marL="457200" lvl="1" indent="-182879" algn="r">
              <a:defRPr sz="3600">
                <a:solidFill>
                  <a:srgbClr val="353537"/>
                </a:solidFill>
              </a:defRPr>
            </a:pPr>
            <a:r>
              <a:rPr lang="fa-IR" dirty="0"/>
              <a:t> </a:t>
            </a:r>
            <a:r>
              <a:rPr lang="fa-IR" sz="2400" dirty="0" smtClean="0"/>
              <a:t>در بازار داخل کشور چون هیچ مجموعه ای چنین نرم افزاری تولید نکرده فعلا هیچ رقیبی وجود ندارد. ولی تازه واردان به بازار تولید نرم افزار تخصصی مراکز داده احتمالا رقبای ما در سال های آینده خواهند بود.</a:t>
            </a:r>
            <a:endParaRPr sz="2400" dirty="0"/>
          </a:p>
        </p:txBody>
      </p:sp>
      <p:pic>
        <p:nvPicPr>
          <p:cNvPr id="184" name="Picture 7" descr="Picture 7"/>
          <p:cNvPicPr>
            <a:picLocks noChangeAspect="1"/>
          </p:cNvPicPr>
          <p:nvPr/>
        </p:nvPicPr>
        <p:blipFill>
          <a:blip r:embed="rId3">
            <a:extLst/>
          </a:blip>
          <a:stretch>
            <a:fillRect/>
          </a:stretch>
        </p:blipFill>
        <p:spPr>
          <a:xfrm>
            <a:off x="812082" y="201023"/>
            <a:ext cx="1771462" cy="2115456"/>
          </a:xfrm>
          <a:prstGeom prst="rect">
            <a:avLst/>
          </a:prstGeom>
          <a:ln w="12700">
            <a:miter lim="400000"/>
          </a:ln>
        </p:spPr>
      </p:pic>
    </p:spTree>
    <p:extLst>
      <p:ext uri="{BB962C8B-B14F-4D97-AF65-F5344CB8AC3E}">
        <p14:creationId xmlns:p14="http://schemas.microsoft.com/office/powerpoint/2010/main" val="124571245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ripp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asis">
  <a:themeElements>
    <a:clrScheme name="Basis">
      <a:dk1>
        <a:srgbClr val="000000"/>
      </a:dk1>
      <a:lt1>
        <a:srgbClr val="1CADE4"/>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fontScheme name="Basis">
      <a:majorFont>
        <a:latin typeface="Calibri"/>
        <a:ea typeface="Calibri"/>
        <a:cs typeface="Calibri"/>
      </a:majorFont>
      <a:minorFont>
        <a:latin typeface="Helvetica"/>
        <a:ea typeface="Helvetica"/>
        <a:cs typeface="Helvetica"/>
      </a:minorFont>
    </a:fontScheme>
    <a:fmtScheme name="Bas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flat">
          <a:solidFill>
            <a:schemeClr val="accent1"/>
          </a:solidFill>
          <a:prstDash val="solid"/>
          <a:round/>
        </a:ln>
        <a:effectLst>
          <a:outerShdw blurRad="38100" dist="25400" dir="5400000" rotWithShape="0">
            <a:srgbClr val="000000">
              <a:alpha val="4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905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asis">
  <a:themeElements>
    <a:clrScheme name="Basis">
      <a:dk1>
        <a:srgbClr val="000000"/>
      </a:dk1>
      <a:lt1>
        <a:srgbClr val="FFFFFF"/>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fontScheme name="Basis">
      <a:majorFont>
        <a:latin typeface="Calibri"/>
        <a:ea typeface="Calibri"/>
        <a:cs typeface="Calibri"/>
      </a:majorFont>
      <a:minorFont>
        <a:latin typeface="Helvetica"/>
        <a:ea typeface="Helvetica"/>
        <a:cs typeface="Helvetica"/>
      </a:minorFont>
    </a:fontScheme>
    <a:fmtScheme name="Bas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flat">
          <a:solidFill>
            <a:schemeClr val="accent1"/>
          </a:solidFill>
          <a:prstDash val="solid"/>
          <a:round/>
        </a:ln>
        <a:effectLst>
          <a:outerShdw blurRad="38100" dist="25400" dir="5400000" rotWithShape="0">
            <a:srgbClr val="000000">
              <a:alpha val="4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905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Override1.xml><?xml version="1.0" encoding="utf-8"?>
<a:themeOverride xmlns:a="http://schemas.openxmlformats.org/drawingml/2006/main">
  <a:clrScheme name="Basis">
    <a:dk1>
      <a:srgbClr val="000000"/>
    </a:dk1>
    <a:lt1>
      <a:srgbClr val="1CADE4"/>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themeOverride>
</file>

<file path=ppt/theme/themeOverride2.xml><?xml version="1.0" encoding="utf-8"?>
<a:themeOverride xmlns:a="http://schemas.openxmlformats.org/drawingml/2006/main">
  <a:clrScheme name="Basis">
    <a:dk1>
      <a:srgbClr val="000000"/>
    </a:dk1>
    <a:lt1>
      <a:srgbClr val="1CADE4"/>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themeOverride>
</file>

<file path=ppt/theme/themeOverride3.xml><?xml version="1.0" encoding="utf-8"?>
<a:themeOverride xmlns:a="http://schemas.openxmlformats.org/drawingml/2006/main">
  <a:clrScheme name="Basis">
    <a:dk1>
      <a:srgbClr val="000000"/>
    </a:dk1>
    <a:lt1>
      <a:srgbClr val="1CADE4"/>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themeOverride>
</file>

<file path=ppt/theme/themeOverride4.xml><?xml version="1.0" encoding="utf-8"?>
<a:themeOverride xmlns:a="http://schemas.openxmlformats.org/drawingml/2006/main">
  <a:clrScheme name="Basis">
    <a:dk1>
      <a:srgbClr val="000000"/>
    </a:dk1>
    <a:lt1>
      <a:srgbClr val="1CADE4"/>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themeOverride>
</file>

<file path=ppt/theme/themeOverride5.xml><?xml version="1.0" encoding="utf-8"?>
<a:themeOverride xmlns:a="http://schemas.openxmlformats.org/drawingml/2006/main">
  <a:clrScheme name="Basis">
    <a:dk1>
      <a:srgbClr val="000000"/>
    </a:dk1>
    <a:lt1>
      <a:srgbClr val="1CADE4"/>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themeOverride>
</file>

<file path=ppt/theme/themeOverride6.xml><?xml version="1.0" encoding="utf-8"?>
<a:themeOverride xmlns:a="http://schemas.openxmlformats.org/drawingml/2006/main">
  <a:clrScheme name="Basis">
    <a:dk1>
      <a:srgbClr val="000000"/>
    </a:dk1>
    <a:lt1>
      <a:srgbClr val="1CADE4"/>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themeOverride>
</file>

<file path=ppt/theme/themeOverride7.xml><?xml version="1.0" encoding="utf-8"?>
<a:themeOverride xmlns:a="http://schemas.openxmlformats.org/drawingml/2006/main">
  <a:clrScheme name="Basis">
    <a:dk1>
      <a:srgbClr val="000000"/>
    </a:dk1>
    <a:lt1>
      <a:srgbClr val="1CADE4"/>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themeOverride>
</file>

<file path=docProps/app.xml><?xml version="1.0" encoding="utf-8"?>
<Properties xmlns="http://schemas.openxmlformats.org/officeDocument/2006/extended-properties" xmlns:vt="http://schemas.openxmlformats.org/officeDocument/2006/docPropsVTypes">
  <Template/>
  <TotalTime>1533</TotalTime>
  <Words>1325</Words>
  <Application>Microsoft Office PowerPoint</Application>
  <PresentationFormat>Custom</PresentationFormat>
  <Paragraphs>231</Paragraphs>
  <Slides>22</Slides>
  <Notes>0</Notes>
  <HiddenSlides>1</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Basis</vt:lpstr>
      <vt:lpstr>PowerPoint Presentation</vt:lpstr>
      <vt:lpstr>مشکل</vt:lpstr>
      <vt:lpstr>مشکل</vt:lpstr>
      <vt:lpstr>رسالت، اهداف و ماموریت</vt:lpstr>
      <vt:lpstr>محصول</vt:lpstr>
      <vt:lpstr>اندازه بازار و بازار هدف</vt:lpstr>
      <vt:lpstr>اندازه بازار و بازار هدف</vt:lpstr>
      <vt:lpstr>اندازه بازار و بازار هدف</vt:lpstr>
      <vt:lpstr>رقبا</vt:lpstr>
      <vt:lpstr>تحلیل وضعیت و جایگاه خود در بین بازیگران صنعت خود </vt:lpstr>
      <vt:lpstr>تحلیل وضعیت و جایگاه خود در بین بازیگران صنعت خود </vt:lpstr>
      <vt:lpstr>7Pآمیخته بازاریابی </vt:lpstr>
      <vt:lpstr>نحوه ورود به بازار هدف</vt:lpstr>
      <vt:lpstr>کانال فروش</vt:lpstr>
      <vt:lpstr>برنامه تبلیغاتی</vt:lpstr>
      <vt:lpstr>نحوه درآمدزایی </vt:lpstr>
      <vt:lpstr>چشم انداز 2ساله استارتاپ </vt:lpstr>
      <vt:lpstr>برنامه مالی </vt:lpstr>
      <vt:lpstr>جذب سرمایه</vt:lpstr>
      <vt:lpstr>معرفی تیم</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Amirreza</dc:creator>
  <cp:lastModifiedBy>MRT Pack 30 DVDs</cp:lastModifiedBy>
  <cp:revision>101</cp:revision>
  <dcterms:modified xsi:type="dcterms:W3CDTF">2019-08-14T17:51:50Z</dcterms:modified>
</cp:coreProperties>
</file>