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handoutMasterIdLst>
    <p:handoutMasterId r:id="rId42"/>
  </p:handoutMasterIdLst>
  <p:sldIdLst>
    <p:sldId id="257" r:id="rId3"/>
    <p:sldId id="258" r:id="rId4"/>
    <p:sldId id="300" r:id="rId5"/>
    <p:sldId id="338" r:id="rId6"/>
    <p:sldId id="275" r:id="rId7"/>
    <p:sldId id="346" r:id="rId8"/>
    <p:sldId id="277" r:id="rId9"/>
    <p:sldId id="347" r:id="rId10"/>
    <p:sldId id="348" r:id="rId11"/>
    <p:sldId id="349" r:id="rId12"/>
    <p:sldId id="350" r:id="rId13"/>
    <p:sldId id="351" r:id="rId14"/>
    <p:sldId id="380" r:id="rId15"/>
    <p:sldId id="381" r:id="rId16"/>
    <p:sldId id="382" r:id="rId17"/>
    <p:sldId id="383" r:id="rId18"/>
    <p:sldId id="384" r:id="rId19"/>
    <p:sldId id="367" r:id="rId20"/>
    <p:sldId id="358" r:id="rId21"/>
    <p:sldId id="359" r:id="rId22"/>
    <p:sldId id="360" r:id="rId23"/>
    <p:sldId id="361" r:id="rId24"/>
    <p:sldId id="362" r:id="rId25"/>
    <p:sldId id="368" r:id="rId26"/>
    <p:sldId id="369" r:id="rId27"/>
    <p:sldId id="365" r:id="rId28"/>
    <p:sldId id="385" r:id="rId29"/>
    <p:sldId id="370" r:id="rId30"/>
    <p:sldId id="371" r:id="rId31"/>
    <p:sldId id="372" r:id="rId32"/>
    <p:sldId id="373" r:id="rId33"/>
    <p:sldId id="374" r:id="rId34"/>
    <p:sldId id="376" r:id="rId35"/>
    <p:sldId id="386" r:id="rId36"/>
    <p:sldId id="377" r:id="rId37"/>
    <p:sldId id="378" r:id="rId38"/>
    <p:sldId id="387" r:id="rId39"/>
    <p:sldId id="38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8AD1A8-258A-4163-A468-03BD76D6D949}">
          <p14:sldIdLst>
            <p14:sldId id="257"/>
            <p14:sldId id="258"/>
            <p14:sldId id="300"/>
            <p14:sldId id="338"/>
            <p14:sldId id="275"/>
            <p14:sldId id="346"/>
            <p14:sldId id="277"/>
            <p14:sldId id="347"/>
            <p14:sldId id="348"/>
            <p14:sldId id="349"/>
            <p14:sldId id="350"/>
            <p14:sldId id="351"/>
            <p14:sldId id="380"/>
            <p14:sldId id="381"/>
            <p14:sldId id="382"/>
            <p14:sldId id="383"/>
            <p14:sldId id="384"/>
            <p14:sldId id="367"/>
            <p14:sldId id="358"/>
            <p14:sldId id="359"/>
            <p14:sldId id="360"/>
            <p14:sldId id="361"/>
            <p14:sldId id="362"/>
            <p14:sldId id="368"/>
            <p14:sldId id="369"/>
            <p14:sldId id="365"/>
            <p14:sldId id="385"/>
            <p14:sldId id="370"/>
            <p14:sldId id="371"/>
            <p14:sldId id="372"/>
            <p14:sldId id="373"/>
            <p14:sldId id="374"/>
            <p14:sldId id="376"/>
            <p14:sldId id="386"/>
            <p14:sldId id="377"/>
            <p14:sldId id="378"/>
            <p14:sldId id="387"/>
            <p14:sldId id="3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ED9"/>
    <a:srgbClr val="8E7027"/>
    <a:srgbClr val="FEDE00"/>
    <a:srgbClr val="2698B2"/>
    <a:srgbClr val="FD3939"/>
    <a:srgbClr val="EAA8E2"/>
    <a:srgbClr val="93E5A8"/>
    <a:srgbClr val="5DD5FF"/>
    <a:srgbClr val="E99359"/>
    <a:srgbClr val="76D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660"/>
  </p:normalViewPr>
  <p:slideViewPr>
    <p:cSldViewPr snapToGrid="0" showGuides="1">
      <p:cViewPr varScale="1">
        <p:scale>
          <a:sx n="55" d="100"/>
          <a:sy n="55" d="100"/>
        </p:scale>
        <p:origin x="156" y="1260"/>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196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FBF8CB-BFC0-4604-A7F7-6B984FB18F98}" type="datetimeFigureOut">
              <a:rPr lang="en-US" smtClean="0"/>
              <a:t>7/14/2020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C078D7-7FD3-4510-B358-A5EAF509424F}" type="slidenum">
              <a:rPr lang="en-US" smtClean="0"/>
              <a:t>‹#›</a:t>
            </a:fld>
            <a:endParaRPr lang="en-US"/>
          </a:p>
        </p:txBody>
      </p:sp>
    </p:spTree>
    <p:extLst>
      <p:ext uri="{BB962C8B-B14F-4D97-AF65-F5344CB8AC3E}">
        <p14:creationId xmlns:p14="http://schemas.microsoft.com/office/powerpoint/2010/main" val="1126420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D4912-92D4-4E63-8C98-724FB95C1A9D}"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978BC-529B-4EE8-B59E-04A74FA1B78B}" type="slidenum">
              <a:rPr lang="en-US" smtClean="0"/>
              <a:t>‹#›</a:t>
            </a:fld>
            <a:endParaRPr lang="en-US"/>
          </a:p>
        </p:txBody>
      </p:sp>
    </p:spTree>
    <p:extLst>
      <p:ext uri="{BB962C8B-B14F-4D97-AF65-F5344CB8AC3E}">
        <p14:creationId xmlns:p14="http://schemas.microsoft.com/office/powerpoint/2010/main" val="244076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A5504B90-27FD-422C-8CC6-2AADAD122D08}" type="slidenum">
              <a:rPr lang="ko-KR" altLang="en-US" smtClean="0">
                <a:solidFill>
                  <a:prstClr val="black"/>
                </a:solidFill>
              </a:rPr>
              <a:pPr/>
              <a:t>38</a:t>
            </a:fld>
            <a:endParaRPr lang="ko-KR" altLang="en-US" dirty="0">
              <a:solidFill>
                <a:prstClr val="black"/>
              </a:solidFill>
            </a:endParaRPr>
          </a:p>
        </p:txBody>
      </p:sp>
    </p:spTree>
    <p:extLst>
      <p:ext uri="{BB962C8B-B14F-4D97-AF65-F5344CB8AC3E}">
        <p14:creationId xmlns:p14="http://schemas.microsoft.com/office/powerpoint/2010/main" val="418465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t>14-07-2020</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t>‹#›</a:t>
            </a:fld>
            <a:endParaRPr lang="en-IN"/>
          </a:p>
        </p:txBody>
      </p:sp>
    </p:spTree>
    <p:extLst>
      <p:ext uri="{BB962C8B-B14F-4D97-AF65-F5344CB8AC3E}">
        <p14:creationId xmlns:p14="http://schemas.microsoft.com/office/powerpoint/2010/main" val="35531295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t>14-07-2020</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t>‹#›</a:t>
            </a:fld>
            <a:endParaRPr lang="en-IN"/>
          </a:p>
        </p:txBody>
      </p:sp>
    </p:spTree>
    <p:extLst>
      <p:ext uri="{BB962C8B-B14F-4D97-AF65-F5344CB8AC3E}">
        <p14:creationId xmlns:p14="http://schemas.microsoft.com/office/powerpoint/2010/main" val="38361154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t>14-07-2020</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t>‹#›</a:t>
            </a:fld>
            <a:endParaRPr lang="en-IN"/>
          </a:p>
        </p:txBody>
      </p:sp>
    </p:spTree>
    <p:extLst>
      <p:ext uri="{BB962C8B-B14F-4D97-AF65-F5344CB8AC3E}">
        <p14:creationId xmlns:p14="http://schemas.microsoft.com/office/powerpoint/2010/main" val="39877707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solidFill>
                  <a:prstClr val="black"/>
                </a:solidFill>
              </a:rPr>
              <a:pPr/>
              <a:t>14-07-2020</a:t>
            </a:fld>
            <a:endParaRPr lang="en-IN">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36800808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solidFill>
                  <a:prstClr val="black"/>
                </a:solidFill>
              </a:rPr>
              <a:pPr/>
              <a:t>14-07-2020</a:t>
            </a:fld>
            <a:endParaRPr lang="en-IN">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solidFill>
                  <a:prstClr val="black"/>
                </a:solidFill>
              </a:rPr>
              <a:pPr/>
              <a:t>‹#›</a:t>
            </a:fld>
            <a:endParaRPr lang="en-IN">
              <a:solidFill>
                <a:prstClr val="black"/>
              </a:solidFill>
            </a:endParaRPr>
          </a:p>
        </p:txBody>
      </p:sp>
      <p:sp>
        <p:nvSpPr>
          <p:cNvPr id="10" name="Rectangle 4">
            <a:extLst>
              <a:ext uri="{FF2B5EF4-FFF2-40B4-BE49-F238E27FC236}">
                <a16:creationId xmlns="" xmlns:a16="http://schemas.microsoft.com/office/drawing/2014/main" id="{49703635-219A-424F-B083-CFEA774DF695}"/>
              </a:ext>
            </a:extLst>
          </p:cNvPr>
          <p:cNvSpPr/>
          <p:nvPr userDrawn="1"/>
        </p:nvSpPr>
        <p:spPr>
          <a:xfrm>
            <a:off x="-2150054" y="6260025"/>
            <a:ext cx="10721030" cy="655859"/>
          </a:xfrm>
          <a:custGeom>
            <a:avLst/>
            <a:gdLst>
              <a:gd name="connsiteX0" fmla="*/ 0 w 9954391"/>
              <a:gd name="connsiteY0" fmla="*/ 0 h 305093"/>
              <a:gd name="connsiteX1" fmla="*/ 9954391 w 9954391"/>
              <a:gd name="connsiteY1" fmla="*/ 0 h 305093"/>
              <a:gd name="connsiteX2" fmla="*/ 9954391 w 9954391"/>
              <a:gd name="connsiteY2" fmla="*/ 305093 h 305093"/>
              <a:gd name="connsiteX3" fmla="*/ 0 w 9954391"/>
              <a:gd name="connsiteY3" fmla="*/ 305093 h 305093"/>
              <a:gd name="connsiteX4" fmla="*/ 0 w 9954391"/>
              <a:gd name="connsiteY4" fmla="*/ 0 h 305093"/>
              <a:gd name="connsiteX0" fmla="*/ 0 w 9954391"/>
              <a:gd name="connsiteY0" fmla="*/ 0 h 305093"/>
              <a:gd name="connsiteX1" fmla="*/ 9954391 w 9954391"/>
              <a:gd name="connsiteY1" fmla="*/ 0 h 305093"/>
              <a:gd name="connsiteX2" fmla="*/ 9800155 w 9954391"/>
              <a:gd name="connsiteY2" fmla="*/ 305093 h 305093"/>
              <a:gd name="connsiteX3" fmla="*/ 0 w 9954391"/>
              <a:gd name="connsiteY3" fmla="*/ 305093 h 305093"/>
              <a:gd name="connsiteX4" fmla="*/ 0 w 9954391"/>
              <a:gd name="connsiteY4" fmla="*/ 0 h 3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4391" h="305093">
                <a:moveTo>
                  <a:pt x="0" y="0"/>
                </a:moveTo>
                <a:lnTo>
                  <a:pt x="9954391" y="0"/>
                </a:lnTo>
                <a:lnTo>
                  <a:pt x="9800155" y="305093"/>
                </a:lnTo>
                <a:lnTo>
                  <a:pt x="0" y="305093"/>
                </a:lnTo>
                <a:lnTo>
                  <a:pt x="0" y="0"/>
                </a:lnTo>
                <a:close/>
              </a:path>
            </a:pathLst>
          </a:custGeom>
          <a:solidFill>
            <a:srgbClr val="FFC000"/>
          </a:solidFill>
          <a:ln w="19050" cap="flat" cmpd="sng" algn="ctr">
            <a:solidFill>
              <a:sysClr val="window" lastClr="FFFFFF"/>
            </a:solidFill>
            <a:prstDash val="solid"/>
            <a:miter lim="800000"/>
          </a:ln>
          <a:effectLst/>
        </p:spPr>
        <p:txBody>
          <a:bodyPr rtlCol="1" anchor="ctr"/>
          <a:lstStyle/>
          <a:p>
            <a:pPr algn="ctr">
              <a:defRPr/>
            </a:pPr>
            <a:endParaRPr lang="fa-IR" sz="1200" kern="0" dirty="0">
              <a:solidFill>
                <a:prstClr val="white"/>
              </a:solidFill>
            </a:endParaRPr>
          </a:p>
        </p:txBody>
      </p:sp>
      <p:sp>
        <p:nvSpPr>
          <p:cNvPr id="11" name="TextBox 10">
            <a:extLst>
              <a:ext uri="{FF2B5EF4-FFF2-40B4-BE49-F238E27FC236}">
                <a16:creationId xmlns="" xmlns:a16="http://schemas.microsoft.com/office/drawing/2014/main" id="{32AE9948-B2EF-4F45-85EA-1B5C40D7578C}"/>
              </a:ext>
            </a:extLst>
          </p:cNvPr>
          <p:cNvSpPr txBox="1"/>
          <p:nvPr userDrawn="1"/>
        </p:nvSpPr>
        <p:spPr>
          <a:xfrm>
            <a:off x="2" y="6326344"/>
            <a:ext cx="8570975" cy="523220"/>
          </a:xfrm>
          <a:prstGeom prst="rect">
            <a:avLst/>
          </a:prstGeom>
          <a:noFill/>
        </p:spPr>
        <p:txBody>
          <a:bodyPr wrap="square" rtlCol="1">
            <a:spAutoFit/>
          </a:bodyPr>
          <a:lstStyle>
            <a:defPPr>
              <a:defRPr lang="en-US"/>
            </a:defPPr>
            <a:lvl1pPr>
              <a:defRPr sz="1400">
                <a:latin typeface="Times New Roman" panose="02020603050405020304" pitchFamily="18" charset="0"/>
                <a:cs typeface="Times New Roman" panose="02020603050405020304" pitchFamily="18" charset="0"/>
              </a:defRPr>
            </a:lvl1pPr>
          </a:lstStyle>
          <a:p>
            <a:pPr algn="ctr" rtl="1">
              <a:defRPr/>
            </a:pPr>
            <a:r>
              <a:rPr lang="fa-IR" b="1" kern="0" dirty="0" smtClean="0">
                <a:solidFill>
                  <a:prstClr val="black"/>
                </a:solidFill>
                <a:latin typeface="Calibri" panose="020F0502020204030204" pitchFamily="34" charset="0"/>
                <a:cs typeface="B Nazanin" panose="00000400000000000000" pitchFamily="2" charset="-78"/>
              </a:rPr>
              <a:t>چنانچه مایل به حضور در جلسه مجازی</a:t>
            </a:r>
            <a:r>
              <a:rPr lang="en-US" b="1" kern="0" dirty="0" smtClean="0">
                <a:solidFill>
                  <a:prstClr val="black"/>
                </a:solidFill>
                <a:latin typeface="Calibri" panose="020F0502020204030204" pitchFamily="34" charset="0"/>
                <a:cs typeface="B Nazanin" panose="00000400000000000000" pitchFamily="2" charset="-78"/>
              </a:rPr>
              <a:t> </a:t>
            </a:r>
            <a:r>
              <a:rPr lang="fa-IR" b="1" kern="0" dirty="0" smtClean="0">
                <a:solidFill>
                  <a:prstClr val="black"/>
                </a:solidFill>
                <a:latin typeface="Calibri" panose="020F0502020204030204" pitchFamily="34" charset="0"/>
                <a:cs typeface="B Nazanin" panose="00000400000000000000" pitchFamily="2" charset="-78"/>
              </a:rPr>
              <a:t>مذاکره (</a:t>
            </a:r>
            <a:r>
              <a:rPr lang="en-US" b="1" kern="0" dirty="0" smtClean="0">
                <a:solidFill>
                  <a:prstClr val="black"/>
                </a:solidFill>
                <a:latin typeface="Calibri" panose="020F0502020204030204" pitchFamily="34" charset="0"/>
                <a:cs typeface="B Nazanin" panose="00000400000000000000" pitchFamily="2" charset="-78"/>
              </a:rPr>
              <a:t>B2B</a:t>
            </a:r>
            <a:r>
              <a:rPr lang="fa-IR" b="1" kern="0" dirty="0" smtClean="0">
                <a:solidFill>
                  <a:prstClr val="black"/>
                </a:solidFill>
                <a:latin typeface="Calibri" panose="020F0502020204030204" pitchFamily="34" charset="0"/>
                <a:cs typeface="B Nazanin" panose="00000400000000000000" pitchFamily="2" charset="-78"/>
              </a:rPr>
              <a:t>) با ارائه کننده محترم این نیاز هستید، با اعلام شماره نیاز، نام و نام خانوادگی و شماره موبایل، درخواست خود را در قسمت چت اعلام نمایید. (مثال: نیازشماره 05- رضا حسین پور 09125897431)</a:t>
            </a:r>
            <a:endParaRPr lang="fa-IR" b="1" kern="0" dirty="0">
              <a:solidFill>
                <a:prstClr val="black"/>
              </a:solidFill>
              <a:latin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7396561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solidFill>
                  <a:prstClr val="black"/>
                </a:solidFill>
              </a:rPr>
              <a:pPr/>
              <a:t>14-07-2020</a:t>
            </a:fld>
            <a:endParaRPr lang="en-IN">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39124090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solidFill>
                  <a:prstClr val="black"/>
                </a:solidFill>
              </a:rPr>
              <a:pPr/>
              <a:t>14-07-2020</a:t>
            </a:fld>
            <a:endParaRPr lang="en-IN">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30210271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solidFill>
                  <a:prstClr val="black"/>
                </a:solidFill>
              </a:rPr>
              <a:pPr/>
              <a:t>14-07-2020</a:t>
            </a:fld>
            <a:endParaRPr lang="en-IN">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17490192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solidFill>
                  <a:prstClr val="black"/>
                </a:solidFill>
              </a:rPr>
              <a:pPr/>
              <a:t>14-07-2020</a:t>
            </a:fld>
            <a:endParaRPr lang="en-IN">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30711891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solidFill>
                  <a:prstClr val="black"/>
                </a:solidFill>
              </a:rPr>
              <a:pPr/>
              <a:t>14-07-2020</a:t>
            </a:fld>
            <a:endParaRPr lang="en-IN">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solidFill>
                  <a:prstClr val="black"/>
                </a:solidFill>
              </a:rPr>
              <a:pPr/>
              <a:t>‹#›</a:t>
            </a:fld>
            <a:endParaRPr lang="en-IN">
              <a:solidFill>
                <a:prstClr val="black"/>
              </a:solidFill>
            </a:endParaRPr>
          </a:p>
        </p:txBody>
      </p:sp>
      <p:grpSp>
        <p:nvGrpSpPr>
          <p:cNvPr id="5" name="Group 4">
            <a:extLst>
              <a:ext uri="{FF2B5EF4-FFF2-40B4-BE49-F238E27FC236}">
                <a16:creationId xmlns:a16="http://schemas.microsoft.com/office/drawing/2014/main" xmlns="" id="{CD8DCB5D-738C-4ADD-8F45-E88E187BF5D3}"/>
              </a:ext>
            </a:extLst>
          </p:cNvPr>
          <p:cNvGrpSpPr/>
          <p:nvPr userDrawn="1"/>
        </p:nvGrpSpPr>
        <p:grpSpPr>
          <a:xfrm>
            <a:off x="-2030413" y="6221795"/>
            <a:ext cx="10183813" cy="655859"/>
            <a:chOff x="-898525" y="6006936"/>
            <a:chExt cx="10183813" cy="655859"/>
          </a:xfrm>
        </p:grpSpPr>
        <p:sp>
          <p:nvSpPr>
            <p:cNvPr id="6" name="Rectangle 4">
              <a:extLst>
                <a:ext uri="{FF2B5EF4-FFF2-40B4-BE49-F238E27FC236}">
                  <a16:creationId xmlns:a16="http://schemas.microsoft.com/office/drawing/2014/main" xmlns="" id="{49703635-219A-424F-B083-CFEA774DF695}"/>
                </a:ext>
              </a:extLst>
            </p:cNvPr>
            <p:cNvSpPr/>
            <p:nvPr userDrawn="1"/>
          </p:nvSpPr>
          <p:spPr>
            <a:xfrm>
              <a:off x="-898525" y="6006936"/>
              <a:ext cx="10183813" cy="655859"/>
            </a:xfrm>
            <a:custGeom>
              <a:avLst/>
              <a:gdLst>
                <a:gd name="connsiteX0" fmla="*/ 0 w 9954391"/>
                <a:gd name="connsiteY0" fmla="*/ 0 h 305093"/>
                <a:gd name="connsiteX1" fmla="*/ 9954391 w 9954391"/>
                <a:gd name="connsiteY1" fmla="*/ 0 h 305093"/>
                <a:gd name="connsiteX2" fmla="*/ 9954391 w 9954391"/>
                <a:gd name="connsiteY2" fmla="*/ 305093 h 305093"/>
                <a:gd name="connsiteX3" fmla="*/ 0 w 9954391"/>
                <a:gd name="connsiteY3" fmla="*/ 305093 h 305093"/>
                <a:gd name="connsiteX4" fmla="*/ 0 w 9954391"/>
                <a:gd name="connsiteY4" fmla="*/ 0 h 305093"/>
                <a:gd name="connsiteX0" fmla="*/ 0 w 9954391"/>
                <a:gd name="connsiteY0" fmla="*/ 0 h 305093"/>
                <a:gd name="connsiteX1" fmla="*/ 9954391 w 9954391"/>
                <a:gd name="connsiteY1" fmla="*/ 0 h 305093"/>
                <a:gd name="connsiteX2" fmla="*/ 9800155 w 9954391"/>
                <a:gd name="connsiteY2" fmla="*/ 305093 h 305093"/>
                <a:gd name="connsiteX3" fmla="*/ 0 w 9954391"/>
                <a:gd name="connsiteY3" fmla="*/ 305093 h 305093"/>
                <a:gd name="connsiteX4" fmla="*/ 0 w 9954391"/>
                <a:gd name="connsiteY4" fmla="*/ 0 h 3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4391" h="305093">
                  <a:moveTo>
                    <a:pt x="0" y="0"/>
                  </a:moveTo>
                  <a:lnTo>
                    <a:pt x="9954391" y="0"/>
                  </a:lnTo>
                  <a:lnTo>
                    <a:pt x="9800155" y="305093"/>
                  </a:lnTo>
                  <a:lnTo>
                    <a:pt x="0" y="305093"/>
                  </a:lnTo>
                  <a:lnTo>
                    <a:pt x="0" y="0"/>
                  </a:lnTo>
                  <a:close/>
                </a:path>
              </a:pathLst>
            </a:custGeom>
            <a:solidFill>
              <a:srgbClr val="FFC000"/>
            </a:solidFill>
            <a:ln w="19050" cap="flat" cmpd="sng" algn="ctr">
              <a:solidFill>
                <a:sysClr val="window" lastClr="FFFFFF"/>
              </a:solidFill>
              <a:prstDash val="solid"/>
              <a:miter lim="800000"/>
            </a:ln>
            <a:effectLst/>
          </p:spPr>
          <p:txBody>
            <a:bodyPr rtlCol="1" anchor="ctr"/>
            <a:lstStyle/>
            <a:p>
              <a:pPr algn="ctr">
                <a:defRPr/>
              </a:pPr>
              <a:endParaRPr lang="fa-IR" sz="1200" kern="0" dirty="0">
                <a:solidFill>
                  <a:prstClr val="white"/>
                </a:solidFill>
              </a:endParaRPr>
            </a:p>
          </p:txBody>
        </p:sp>
        <p:sp>
          <p:nvSpPr>
            <p:cNvPr id="7" name="TextBox 6">
              <a:extLst>
                <a:ext uri="{FF2B5EF4-FFF2-40B4-BE49-F238E27FC236}">
                  <a16:creationId xmlns:a16="http://schemas.microsoft.com/office/drawing/2014/main" xmlns="" id="{32AE9948-B2EF-4F45-85EA-1B5C40D7578C}"/>
                </a:ext>
              </a:extLst>
            </p:cNvPr>
            <p:cNvSpPr txBox="1"/>
            <p:nvPr userDrawn="1"/>
          </p:nvSpPr>
          <p:spPr>
            <a:xfrm>
              <a:off x="1448880" y="6073255"/>
              <a:ext cx="6968744" cy="523220"/>
            </a:xfrm>
            <a:prstGeom prst="rect">
              <a:avLst/>
            </a:prstGeom>
            <a:noFill/>
          </p:spPr>
          <p:txBody>
            <a:bodyPr wrap="square" rtlCol="1">
              <a:spAutoFit/>
            </a:bodyPr>
            <a:lstStyle>
              <a:defPPr>
                <a:defRPr lang="en-US"/>
              </a:defPPr>
              <a:lvl1pPr>
                <a:defRPr sz="1400">
                  <a:latin typeface="Times New Roman" panose="02020603050405020304" pitchFamily="18" charset="0"/>
                  <a:cs typeface="Times New Roman" panose="02020603050405020304" pitchFamily="18" charset="0"/>
                </a:defRPr>
              </a:lvl1pPr>
            </a:lstStyle>
            <a:p>
              <a:pPr algn="ctr" rtl="1">
                <a:defRPr/>
              </a:pPr>
              <a:r>
                <a:rPr lang="fa-IR" b="1" kern="0" dirty="0" smtClean="0">
                  <a:solidFill>
                    <a:prstClr val="black"/>
                  </a:solidFill>
                  <a:latin typeface="Calibri" panose="020F0502020204030204" pitchFamily="34" charset="0"/>
                  <a:cs typeface="B Nazanin" panose="00000400000000000000" pitchFamily="2" charset="-78"/>
                </a:rPr>
                <a:t>چنانچه مایل به حضور در جلسه مجازی</a:t>
              </a:r>
              <a:r>
                <a:rPr lang="en-US" b="1" kern="0" dirty="0" smtClean="0">
                  <a:solidFill>
                    <a:prstClr val="black"/>
                  </a:solidFill>
                  <a:latin typeface="Calibri" panose="020F0502020204030204" pitchFamily="34" charset="0"/>
                  <a:cs typeface="B Nazanin" panose="00000400000000000000" pitchFamily="2" charset="-78"/>
                </a:rPr>
                <a:t> </a:t>
              </a:r>
              <a:r>
                <a:rPr lang="fa-IR" b="1" kern="0" dirty="0" smtClean="0">
                  <a:solidFill>
                    <a:prstClr val="black"/>
                  </a:solidFill>
                  <a:latin typeface="Calibri" panose="020F0502020204030204" pitchFamily="34" charset="0"/>
                  <a:cs typeface="B Nazanin" panose="00000400000000000000" pitchFamily="2" charset="-78"/>
                </a:rPr>
                <a:t>مذاکره (</a:t>
              </a:r>
              <a:r>
                <a:rPr lang="en-US" b="1" kern="0" dirty="0" smtClean="0">
                  <a:solidFill>
                    <a:prstClr val="black"/>
                  </a:solidFill>
                  <a:latin typeface="Calibri" panose="020F0502020204030204" pitchFamily="34" charset="0"/>
                  <a:cs typeface="B Nazanin" panose="00000400000000000000" pitchFamily="2" charset="-78"/>
                </a:rPr>
                <a:t>B2B</a:t>
              </a:r>
              <a:r>
                <a:rPr lang="fa-IR" b="1" kern="0" dirty="0" smtClean="0">
                  <a:solidFill>
                    <a:prstClr val="black"/>
                  </a:solidFill>
                  <a:latin typeface="Calibri" panose="020F0502020204030204" pitchFamily="34" charset="0"/>
                  <a:cs typeface="B Nazanin" panose="00000400000000000000" pitchFamily="2" charset="-78"/>
                </a:rPr>
                <a:t>) با ارائه کننده محترم این نیاز هستید، با اعلام نام و نام خانوادگی و شماره نیاز مربوطه، درخواست خود را در قسمت چت اعلام نمایید. (مثال: رضا احمدی-نیاز شماره 05)</a:t>
              </a:r>
              <a:endParaRPr lang="fa-IR" b="1" kern="0" dirty="0">
                <a:solidFill>
                  <a:prstClr val="black"/>
                </a:solidFill>
                <a:latin typeface="Calibri" panose="020F0502020204030204" pitchFamily="34" charset="0"/>
                <a:cs typeface="B Nazanin" panose="00000400000000000000" pitchFamily="2" charset="-78"/>
              </a:endParaRPr>
            </a:p>
          </p:txBody>
        </p:sp>
      </p:grpSp>
    </p:spTree>
    <p:extLst>
      <p:ext uri="{BB962C8B-B14F-4D97-AF65-F5344CB8AC3E}">
        <p14:creationId xmlns:p14="http://schemas.microsoft.com/office/powerpoint/2010/main" val="37216366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solidFill>
                  <a:prstClr val="black"/>
                </a:solidFill>
              </a:rPr>
              <a:pPr/>
              <a:t>14-07-2020</a:t>
            </a:fld>
            <a:endParaRPr lang="en-IN">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7488339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t>14-07-2020</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t>‹#›</a:t>
            </a:fld>
            <a:endParaRPr lang="en-IN"/>
          </a:p>
        </p:txBody>
      </p:sp>
    </p:spTree>
    <p:extLst>
      <p:ext uri="{BB962C8B-B14F-4D97-AF65-F5344CB8AC3E}">
        <p14:creationId xmlns:p14="http://schemas.microsoft.com/office/powerpoint/2010/main" val="6537204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solidFill>
                  <a:prstClr val="black"/>
                </a:solidFill>
              </a:rPr>
              <a:pPr/>
              <a:t>14-07-2020</a:t>
            </a:fld>
            <a:endParaRPr lang="en-IN">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3724349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solidFill>
                  <a:prstClr val="black"/>
                </a:solidFill>
              </a:rPr>
              <a:pPr/>
              <a:t>14-07-2020</a:t>
            </a:fld>
            <a:endParaRPr lang="en-IN">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20919347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solidFill>
                  <a:prstClr val="black"/>
                </a:solidFill>
              </a:rPr>
              <a:pPr/>
              <a:t>14-07-2020</a:t>
            </a:fld>
            <a:endParaRPr lang="en-IN">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32224513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 y="0"/>
            <a:ext cx="12378267" cy="8191500"/>
          </a:xfrm>
          <a:prstGeom prst="rect">
            <a:avLst/>
          </a:prstGeom>
          <a:noFill/>
          <a:extLst>
            <a:ext uri="{909E8E84-426E-40DD-AFC4-6F175D3DCCD1}">
              <a14:hiddenFill xmlns:a14="http://schemas.microsoft.com/office/drawing/2010/main">
                <a:solidFill>
                  <a:srgbClr val="FFFFFF"/>
                </a:solidFill>
              </a14:hiddenFill>
            </a:ext>
          </a:extLst>
        </p:spPr>
      </p:pic>
      <p:sp>
        <p:nvSpPr>
          <p:cNvPr id="4" name="날짜 개체 틀 3"/>
          <p:cNvSpPr>
            <a:spLocks noGrp="1"/>
          </p:cNvSpPr>
          <p:nvPr>
            <p:ph type="dt" sz="half" idx="10"/>
          </p:nvPr>
        </p:nvSpPr>
        <p:spPr>
          <a:xfrm>
            <a:off x="609600" y="6429397"/>
            <a:ext cx="2844800" cy="292079"/>
          </a:xfrm>
          <a:prstGeom prst="rect">
            <a:avLst/>
          </a:prstGeom>
        </p:spPr>
        <p:txBody>
          <a:bodyPr/>
          <a:lstStyle/>
          <a:p>
            <a:fld id="{ED3D6733-6F27-4404-AB51-585418F146E5}" type="datetimeFigureOut">
              <a:rPr lang="ko-KR" altLang="en-US" smtClean="0">
                <a:solidFill>
                  <a:prstClr val="black"/>
                </a:solidFill>
              </a:rPr>
              <a:pPr/>
              <a:t>2020-07-14</a:t>
            </a:fld>
            <a:endParaRPr lang="ko-KR" altLang="en-US" dirty="0">
              <a:solidFill>
                <a:prstClr val="black"/>
              </a:solidFill>
            </a:endParaRPr>
          </a:p>
        </p:txBody>
      </p:sp>
      <p:sp>
        <p:nvSpPr>
          <p:cNvPr id="5" name="바닥글 개체 틀 4"/>
          <p:cNvSpPr>
            <a:spLocks noGrp="1"/>
          </p:cNvSpPr>
          <p:nvPr>
            <p:ph type="ftr" sz="quarter" idx="11"/>
          </p:nvPr>
        </p:nvSpPr>
        <p:spPr>
          <a:xfrm>
            <a:off x="4165600" y="6429397"/>
            <a:ext cx="3860800" cy="292079"/>
          </a:xfrm>
          <a:prstGeom prst="rect">
            <a:avLst/>
          </a:prstGeom>
        </p:spPr>
        <p:txBody>
          <a:bodyPr/>
          <a:lstStyle/>
          <a:p>
            <a:endParaRPr lang="ko-KR" altLang="en-US">
              <a:solidFill>
                <a:prstClr val="black"/>
              </a:solidFill>
            </a:endParaRPr>
          </a:p>
        </p:txBody>
      </p:sp>
      <p:sp>
        <p:nvSpPr>
          <p:cNvPr id="6" name="슬라이드 번호 개체 틀 5"/>
          <p:cNvSpPr>
            <a:spLocks noGrp="1"/>
          </p:cNvSpPr>
          <p:nvPr>
            <p:ph type="sldNum" sz="quarter" idx="12"/>
          </p:nvPr>
        </p:nvSpPr>
        <p:spPr>
          <a:xfrm>
            <a:off x="8737600" y="6429397"/>
            <a:ext cx="2844800" cy="292079"/>
          </a:xfrm>
          <a:prstGeom prst="rect">
            <a:avLst/>
          </a:prstGeom>
        </p:spPr>
        <p:txBody>
          <a:bodyPr/>
          <a:lstStyle/>
          <a:p>
            <a:fld id="{EE6BC638-39B7-4287-91A7-2A3DDA573295}" type="slidenum">
              <a:rPr lang="ko-KR" altLang="en-US" smtClean="0">
                <a:solidFill>
                  <a:prstClr val="black"/>
                </a:solidFill>
              </a:rPr>
              <a:pPr/>
              <a:t>‹#›</a:t>
            </a:fld>
            <a:endParaRPr lang="ko-KR" altLang="en-US">
              <a:solidFill>
                <a:prstClr val="black"/>
              </a:solidFill>
            </a:endParaRPr>
          </a:p>
        </p:txBody>
      </p:sp>
    </p:spTree>
    <p:extLst>
      <p:ext uri="{BB962C8B-B14F-4D97-AF65-F5344CB8AC3E}">
        <p14:creationId xmlns:p14="http://schemas.microsoft.com/office/powerpoint/2010/main" val="17975645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t>14-07-2020</a:t>
            </a:fld>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t>‹#›</a:t>
            </a:fld>
            <a:endParaRPr lang="en-IN"/>
          </a:p>
        </p:txBody>
      </p:sp>
    </p:spTree>
    <p:extLst>
      <p:ext uri="{BB962C8B-B14F-4D97-AF65-F5344CB8AC3E}">
        <p14:creationId xmlns:p14="http://schemas.microsoft.com/office/powerpoint/2010/main" val="1377704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t>14-07-2020</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t>‹#›</a:t>
            </a:fld>
            <a:endParaRPr lang="en-IN"/>
          </a:p>
        </p:txBody>
      </p:sp>
    </p:spTree>
    <p:extLst>
      <p:ext uri="{BB962C8B-B14F-4D97-AF65-F5344CB8AC3E}">
        <p14:creationId xmlns:p14="http://schemas.microsoft.com/office/powerpoint/2010/main" val="20252531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t>14-07-2020</a:t>
            </a:fld>
            <a:endParaRPr lang="en-I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t>‹#›</a:t>
            </a:fld>
            <a:endParaRPr lang="en-IN"/>
          </a:p>
        </p:txBody>
      </p:sp>
    </p:spTree>
    <p:extLst>
      <p:ext uri="{BB962C8B-B14F-4D97-AF65-F5344CB8AC3E}">
        <p14:creationId xmlns:p14="http://schemas.microsoft.com/office/powerpoint/2010/main" val="24205515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t>14-07-2020</a:t>
            </a:fld>
            <a:endParaRPr lang="en-I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t>‹#›</a:t>
            </a:fld>
            <a:endParaRPr lang="en-IN"/>
          </a:p>
        </p:txBody>
      </p:sp>
    </p:spTree>
    <p:extLst>
      <p:ext uri="{BB962C8B-B14F-4D97-AF65-F5344CB8AC3E}">
        <p14:creationId xmlns:p14="http://schemas.microsoft.com/office/powerpoint/2010/main" val="9894171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t>14-07-2020</a:t>
            </a:fld>
            <a:endParaRPr lang="en-I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t>‹#›</a:t>
            </a:fld>
            <a:endParaRPr lang="en-IN"/>
          </a:p>
        </p:txBody>
      </p:sp>
    </p:spTree>
    <p:extLst>
      <p:ext uri="{BB962C8B-B14F-4D97-AF65-F5344CB8AC3E}">
        <p14:creationId xmlns:p14="http://schemas.microsoft.com/office/powerpoint/2010/main" val="36680553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t>14-07-2020</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t>‹#›</a:t>
            </a:fld>
            <a:endParaRPr lang="en-IN"/>
          </a:p>
        </p:txBody>
      </p:sp>
    </p:spTree>
    <p:extLst>
      <p:ext uri="{BB962C8B-B14F-4D97-AF65-F5344CB8AC3E}">
        <p14:creationId xmlns:p14="http://schemas.microsoft.com/office/powerpoint/2010/main" val="14925315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9F40E2E-5C18-451A-87A2-7C7F445E407E}" type="datetimeFigureOut">
              <a:rPr lang="en-IN" smtClean="0"/>
              <a:t>14-07-2020</a:t>
            </a:fld>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49AC16-4DC9-40AA-94BF-C6DE551C447C}" type="slidenum">
              <a:rPr lang="en-IN" smtClean="0"/>
              <a:t>‹#›</a:t>
            </a:fld>
            <a:endParaRPr lang="en-IN"/>
          </a:p>
        </p:txBody>
      </p:sp>
    </p:spTree>
    <p:extLst>
      <p:ext uri="{BB962C8B-B14F-4D97-AF65-F5344CB8AC3E}">
        <p14:creationId xmlns:p14="http://schemas.microsoft.com/office/powerpoint/2010/main" val="21840271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Rectangle 6"/>
          <p:cNvSpPr/>
          <p:nvPr userDrawn="1"/>
        </p:nvSpPr>
        <p:spPr>
          <a:xfrm>
            <a:off x="0" y="6315075"/>
            <a:ext cx="12192000" cy="54292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6"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658600" y="6324599"/>
            <a:ext cx="41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02846" y="6381748"/>
            <a:ext cx="8334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a:extLst>
              <a:ext uri="{FF2B5EF4-FFF2-40B4-BE49-F238E27FC236}">
                <a16:creationId xmlns="" xmlns:a16="http://schemas.microsoft.com/office/drawing/2014/main" id="{2EC68878-5C24-43E6-AB62-179E202822B7}"/>
              </a:ext>
            </a:extLst>
          </p:cNvPr>
          <p:cNvGrpSpPr/>
          <p:nvPr userDrawn="1"/>
        </p:nvGrpSpPr>
        <p:grpSpPr>
          <a:xfrm>
            <a:off x="199426" y="0"/>
            <a:ext cx="184887" cy="238539"/>
            <a:chOff x="510927" y="649647"/>
            <a:chExt cx="327273" cy="296946"/>
          </a:xfrm>
          <a:solidFill>
            <a:srgbClr val="19A695"/>
          </a:solidFill>
        </p:grpSpPr>
        <p:sp>
          <p:nvSpPr>
            <p:cNvPr id="23" name="Flowchart: Off-page Connector 22">
              <a:extLst>
                <a:ext uri="{FF2B5EF4-FFF2-40B4-BE49-F238E27FC236}">
                  <a16:creationId xmlns="" xmlns:a16="http://schemas.microsoft.com/office/drawing/2014/main" id="{3620F17A-4C9C-4EDB-A86A-976E304252A6}"/>
                </a:ext>
              </a:extLst>
            </p:cNvPr>
            <p:cNvSpPr/>
            <p:nvPr/>
          </p:nvSpPr>
          <p:spPr>
            <a:xfrm>
              <a:off x="510927" y="702940"/>
              <a:ext cx="327273" cy="243653"/>
            </a:xfrm>
            <a:prstGeom prst="flowChartOffpageConnector">
              <a:avLst/>
            </a:prstGeom>
            <a:solidFill>
              <a:schemeClr val="accent1">
                <a:lumMod val="40000"/>
                <a:lumOff val="60000"/>
              </a:scheme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ea typeface="Arial Unicode MS"/>
              </a:endParaRPr>
            </a:p>
          </p:txBody>
        </p:sp>
        <p:sp>
          <p:nvSpPr>
            <p:cNvPr id="24" name="Rectangle 23">
              <a:extLst>
                <a:ext uri="{FF2B5EF4-FFF2-40B4-BE49-F238E27FC236}">
                  <a16:creationId xmlns="" xmlns:a16="http://schemas.microsoft.com/office/drawing/2014/main" id="{A5592595-B03F-43C0-B12B-D6D4A8DF3309}"/>
                </a:ext>
              </a:extLst>
            </p:cNvPr>
            <p:cNvSpPr/>
            <p:nvPr/>
          </p:nvSpPr>
          <p:spPr>
            <a:xfrm>
              <a:off x="510927" y="649647"/>
              <a:ext cx="327273" cy="83105"/>
            </a:xfrm>
            <a:prstGeom prst="rect">
              <a:avLst/>
            </a:prstGeom>
            <a:solidFill>
              <a:schemeClr val="accent1">
                <a:lumMod val="60000"/>
                <a:lumOff val="4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a typeface="Arial Unicode MS"/>
              </a:endParaRPr>
            </a:p>
          </p:txBody>
        </p:sp>
      </p:grpSp>
      <p:sp>
        <p:nvSpPr>
          <p:cNvPr id="25" name="Slide Number Placeholder 5">
            <a:extLst>
              <a:ext uri="{FF2B5EF4-FFF2-40B4-BE49-F238E27FC236}">
                <a16:creationId xmlns="" xmlns:a16="http://schemas.microsoft.com/office/drawing/2014/main" id="{A0843836-7593-4340-8CA8-BC263E196597}"/>
              </a:ext>
            </a:extLst>
          </p:cNvPr>
          <p:cNvSpPr txBox="1">
            <a:spLocks/>
          </p:cNvSpPr>
          <p:nvPr userDrawn="1"/>
        </p:nvSpPr>
        <p:spPr>
          <a:xfrm>
            <a:off x="-26988" y="-52388"/>
            <a:ext cx="636588" cy="365126"/>
          </a:xfrm>
          <a:prstGeom prst="rect">
            <a:avLst/>
          </a:prstGeom>
        </p:spPr>
        <p:txBody>
          <a:bodyPr anchor="ctr"/>
          <a:lstStyle>
            <a:defPPr>
              <a:defRPr lang="en-US"/>
            </a:defPPr>
            <a:lvl1pPr marL="0" algn="ctr" defTabSz="914400" rtl="0" eaLnBrk="1" latinLnBrk="0" hangingPunct="1">
              <a:defRPr sz="16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73C2B80-4CBD-44F7-BD4A-B9BB7772D498}" type="slidenum">
              <a:rPr lang="en-US" sz="1050" smtClean="0">
                <a:solidFill>
                  <a:srgbClr val="FFFFFF"/>
                </a:solidFill>
                <a:latin typeface="Source Sans Pro"/>
              </a:rPr>
              <a:pPr fontAlgn="auto">
                <a:spcBef>
                  <a:spcPts val="0"/>
                </a:spcBef>
                <a:spcAft>
                  <a:spcPts val="0"/>
                </a:spcAft>
                <a:defRPr/>
              </a:pPr>
              <a:t>‹#›</a:t>
            </a:fld>
            <a:endParaRPr lang="en-US" dirty="0">
              <a:solidFill>
                <a:srgbClr val="FFFFFF"/>
              </a:solidFill>
              <a:latin typeface="Source Sans Pro"/>
            </a:endParaRPr>
          </a:p>
        </p:txBody>
      </p:sp>
      <p:pic>
        <p:nvPicPr>
          <p:cNvPr id="26" name="Picture 25"/>
          <p:cNvPicPr>
            <a:picLocks noChangeAspect="1"/>
          </p:cNvPicPr>
          <p:nvPr userDrawn="1"/>
        </p:nvPicPr>
        <p:blipFill>
          <a:blip r:embed="rId1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 y="5454315"/>
            <a:ext cx="2857319" cy="1580785"/>
          </a:xfrm>
          <a:prstGeom prst="rect">
            <a:avLst/>
          </a:prstGeom>
        </p:spPr>
      </p:pic>
      <p:pic>
        <p:nvPicPr>
          <p:cNvPr id="4" name="Picture 3"/>
          <p:cNvPicPr>
            <a:picLocks noChangeAspect="1"/>
          </p:cNvPicPr>
          <p:nvPr userDrawn="1"/>
        </p:nvPicPr>
        <p:blipFill>
          <a:blip r:embed="rId16"/>
          <a:stretch>
            <a:fillRect/>
          </a:stretch>
        </p:blipFill>
        <p:spPr>
          <a:xfrm>
            <a:off x="10897226" y="6516490"/>
            <a:ext cx="647074" cy="274833"/>
          </a:xfrm>
          <a:prstGeom prst="rect">
            <a:avLst/>
          </a:prstGeom>
        </p:spPr>
      </p:pic>
      <p:grpSp>
        <p:nvGrpSpPr>
          <p:cNvPr id="13" name="Group 12">
            <a:extLst>
              <a:ext uri="{FF2B5EF4-FFF2-40B4-BE49-F238E27FC236}">
                <a16:creationId xmlns:a16="http://schemas.microsoft.com/office/drawing/2014/main" xmlns="" id="{CD8DCB5D-738C-4ADD-8F45-E88E187BF5D3}"/>
              </a:ext>
            </a:extLst>
          </p:cNvPr>
          <p:cNvGrpSpPr/>
          <p:nvPr userDrawn="1"/>
        </p:nvGrpSpPr>
        <p:grpSpPr>
          <a:xfrm>
            <a:off x="-1900604" y="6260025"/>
            <a:ext cx="10471581" cy="655859"/>
            <a:chOff x="-661575" y="6006936"/>
            <a:chExt cx="9946864" cy="655859"/>
          </a:xfrm>
        </p:grpSpPr>
        <p:sp>
          <p:nvSpPr>
            <p:cNvPr id="14" name="Rectangle 4">
              <a:extLst>
                <a:ext uri="{FF2B5EF4-FFF2-40B4-BE49-F238E27FC236}">
                  <a16:creationId xmlns:a16="http://schemas.microsoft.com/office/drawing/2014/main" xmlns="" id="{49703635-219A-424F-B083-CFEA774DF695}"/>
                </a:ext>
              </a:extLst>
            </p:cNvPr>
            <p:cNvSpPr/>
            <p:nvPr userDrawn="1"/>
          </p:nvSpPr>
          <p:spPr>
            <a:xfrm>
              <a:off x="-661575" y="6006936"/>
              <a:ext cx="9946863" cy="655859"/>
            </a:xfrm>
            <a:custGeom>
              <a:avLst/>
              <a:gdLst>
                <a:gd name="connsiteX0" fmla="*/ 0 w 9954391"/>
                <a:gd name="connsiteY0" fmla="*/ 0 h 305093"/>
                <a:gd name="connsiteX1" fmla="*/ 9954391 w 9954391"/>
                <a:gd name="connsiteY1" fmla="*/ 0 h 305093"/>
                <a:gd name="connsiteX2" fmla="*/ 9954391 w 9954391"/>
                <a:gd name="connsiteY2" fmla="*/ 305093 h 305093"/>
                <a:gd name="connsiteX3" fmla="*/ 0 w 9954391"/>
                <a:gd name="connsiteY3" fmla="*/ 305093 h 305093"/>
                <a:gd name="connsiteX4" fmla="*/ 0 w 9954391"/>
                <a:gd name="connsiteY4" fmla="*/ 0 h 305093"/>
                <a:gd name="connsiteX0" fmla="*/ 0 w 9954391"/>
                <a:gd name="connsiteY0" fmla="*/ 0 h 305093"/>
                <a:gd name="connsiteX1" fmla="*/ 9954391 w 9954391"/>
                <a:gd name="connsiteY1" fmla="*/ 0 h 305093"/>
                <a:gd name="connsiteX2" fmla="*/ 9800155 w 9954391"/>
                <a:gd name="connsiteY2" fmla="*/ 305093 h 305093"/>
                <a:gd name="connsiteX3" fmla="*/ 0 w 9954391"/>
                <a:gd name="connsiteY3" fmla="*/ 305093 h 305093"/>
                <a:gd name="connsiteX4" fmla="*/ 0 w 9954391"/>
                <a:gd name="connsiteY4" fmla="*/ 0 h 305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4391" h="305093">
                  <a:moveTo>
                    <a:pt x="0" y="0"/>
                  </a:moveTo>
                  <a:lnTo>
                    <a:pt x="9954391" y="0"/>
                  </a:lnTo>
                  <a:lnTo>
                    <a:pt x="9800155" y="305093"/>
                  </a:lnTo>
                  <a:lnTo>
                    <a:pt x="0" y="305093"/>
                  </a:lnTo>
                  <a:lnTo>
                    <a:pt x="0" y="0"/>
                  </a:lnTo>
                  <a:close/>
                </a:path>
              </a:pathLst>
            </a:custGeom>
            <a:solidFill>
              <a:srgbClr val="FFC000"/>
            </a:solidFill>
            <a:ln w="19050" cap="flat" cmpd="sng" algn="ctr">
              <a:solidFill>
                <a:sysClr val="window" lastClr="FFFFFF"/>
              </a:solidFill>
              <a:prstDash val="solid"/>
              <a:miter lim="800000"/>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a-IR" sz="1200" b="0" i="0" u="none" strike="noStrike" kern="0" cap="none" spc="0" normalizeH="0" baseline="0" noProof="0" dirty="0">
                <a:ln>
                  <a:noFill/>
                </a:ln>
                <a:solidFill>
                  <a:prstClr val="white"/>
                </a:solidFill>
                <a:effectLst/>
                <a:uLnTx/>
                <a:uFillTx/>
                <a:latin typeface="Calibri"/>
                <a:cs typeface="Arial" panose="020B0604020202020204" pitchFamily="34" charset="0"/>
              </a:endParaRPr>
            </a:p>
          </p:txBody>
        </p:sp>
        <p:sp>
          <p:nvSpPr>
            <p:cNvPr id="15" name="TextBox 14">
              <a:extLst>
                <a:ext uri="{FF2B5EF4-FFF2-40B4-BE49-F238E27FC236}">
                  <a16:creationId xmlns:a16="http://schemas.microsoft.com/office/drawing/2014/main" xmlns="" id="{32AE9948-B2EF-4F45-85EA-1B5C40D7578C}"/>
                </a:ext>
              </a:extLst>
            </p:cNvPr>
            <p:cNvSpPr txBox="1"/>
            <p:nvPr userDrawn="1"/>
          </p:nvSpPr>
          <p:spPr>
            <a:xfrm>
              <a:off x="1333225" y="6073255"/>
              <a:ext cx="7952064" cy="523220"/>
            </a:xfrm>
            <a:prstGeom prst="rect">
              <a:avLst/>
            </a:prstGeom>
            <a:noFill/>
          </p:spPr>
          <p:txBody>
            <a:bodyPr wrap="square" rtlCol="1">
              <a:spAutoFit/>
            </a:bodyPr>
            <a:lstStyle>
              <a:defPPr>
                <a:defRPr lang="en-US"/>
              </a:defPPr>
              <a:lvl1pPr>
                <a:defRPr sz="1400">
                  <a:latin typeface="Times New Roman" panose="02020603050405020304" pitchFamily="18" charset="0"/>
                  <a:cs typeface="Times New Roman" panose="02020603050405020304" pitchFamily="18" charset="0"/>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0" cap="none" spc="0" normalizeH="0" baseline="0" noProof="0" dirty="0" smtClean="0">
                  <a:ln>
                    <a:noFill/>
                  </a:ln>
                  <a:solidFill>
                    <a:prstClr val="black"/>
                  </a:solidFill>
                  <a:effectLst/>
                  <a:uLnTx/>
                  <a:uFillTx/>
                  <a:latin typeface="Calibri" panose="020F0502020204030204" pitchFamily="34" charset="0"/>
                  <a:cs typeface="B Nazanin" panose="00000400000000000000" pitchFamily="2" charset="-78"/>
                </a:rPr>
                <a:t>چنانچه مایل به حضور در جلسه مجازی</a:t>
              </a:r>
              <a:r>
                <a:rPr kumimoji="0" lang="en-US" sz="1400" b="1" i="0" u="none" strike="noStrike" kern="0" cap="none" spc="0" normalizeH="0" baseline="0" noProof="0" dirty="0" smtClean="0">
                  <a:ln>
                    <a:noFill/>
                  </a:ln>
                  <a:solidFill>
                    <a:prstClr val="black"/>
                  </a:solidFill>
                  <a:effectLst/>
                  <a:uLnTx/>
                  <a:uFillTx/>
                  <a:latin typeface="Calibri" panose="020F0502020204030204" pitchFamily="34" charset="0"/>
                  <a:cs typeface="B Nazanin" panose="00000400000000000000" pitchFamily="2" charset="-78"/>
                </a:rPr>
                <a:t> </a:t>
              </a:r>
              <a:r>
                <a:rPr kumimoji="0" lang="fa-IR" sz="1400" b="1" i="0" u="none" strike="noStrike" kern="0" cap="none" spc="0" normalizeH="0" baseline="0" noProof="0" dirty="0" smtClean="0">
                  <a:ln>
                    <a:noFill/>
                  </a:ln>
                  <a:solidFill>
                    <a:prstClr val="black"/>
                  </a:solidFill>
                  <a:effectLst/>
                  <a:uLnTx/>
                  <a:uFillTx/>
                  <a:latin typeface="Calibri" panose="020F0502020204030204" pitchFamily="34" charset="0"/>
                  <a:cs typeface="B Nazanin" panose="00000400000000000000" pitchFamily="2" charset="-78"/>
                </a:rPr>
                <a:t>مذاکره (</a:t>
              </a:r>
              <a:r>
                <a:rPr kumimoji="0" lang="en-US" sz="1400" b="1" i="0" u="none" strike="noStrike" kern="0" cap="none" spc="0" normalizeH="0" baseline="0" noProof="0" dirty="0" smtClean="0">
                  <a:ln>
                    <a:noFill/>
                  </a:ln>
                  <a:solidFill>
                    <a:prstClr val="black"/>
                  </a:solidFill>
                  <a:effectLst/>
                  <a:uLnTx/>
                  <a:uFillTx/>
                  <a:latin typeface="Calibri" panose="020F0502020204030204" pitchFamily="34" charset="0"/>
                  <a:cs typeface="B Nazanin" panose="00000400000000000000" pitchFamily="2" charset="-78"/>
                </a:rPr>
                <a:t>B2B</a:t>
              </a:r>
              <a:r>
                <a:rPr kumimoji="0" lang="fa-IR" sz="1400" b="1" i="0" u="none" strike="noStrike" kern="0" cap="none" spc="0" normalizeH="0" baseline="0" noProof="0" dirty="0" smtClean="0">
                  <a:ln>
                    <a:noFill/>
                  </a:ln>
                  <a:solidFill>
                    <a:prstClr val="black"/>
                  </a:solidFill>
                  <a:effectLst/>
                  <a:uLnTx/>
                  <a:uFillTx/>
                  <a:latin typeface="Calibri" panose="020F0502020204030204" pitchFamily="34" charset="0"/>
                  <a:cs typeface="B Nazanin" panose="00000400000000000000" pitchFamily="2" charset="-78"/>
                </a:rPr>
                <a:t>) با ارائه کننده محترم این نیاز هستید، با اعلام شماره نیاز، نام و نام خانوادگی و شماره موبایل، درخواست خود را در قسمت چت اعلام نمایید. (مثال: نیازشماره 05- رضا حسین پور 09125897431)</a:t>
              </a:r>
              <a:endParaRPr kumimoji="0" lang="fa-IR" sz="1400" b="1" i="0" u="none" strike="noStrike" kern="0" cap="none" spc="0" normalizeH="0" baseline="0" noProof="0" dirty="0">
                <a:ln>
                  <a:noFill/>
                </a:ln>
                <a:solidFill>
                  <a:prstClr val="black"/>
                </a:solidFill>
                <a:effectLst/>
                <a:uLnTx/>
                <a:uFillTx/>
                <a:latin typeface="Calibri" panose="020F0502020204030204" pitchFamily="34" charset="0"/>
                <a:cs typeface="B Nazanin" panose="00000400000000000000" pitchFamily="2" charset="-78"/>
              </a:endParaRPr>
            </a:p>
          </p:txBody>
        </p:sp>
      </p:grpSp>
    </p:spTree>
    <p:extLst>
      <p:ext uri="{BB962C8B-B14F-4D97-AF65-F5344CB8AC3E}">
        <p14:creationId xmlns:p14="http://schemas.microsoft.com/office/powerpoint/2010/main" val="3593570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Rectangle 6"/>
          <p:cNvSpPr/>
          <p:nvPr userDrawn="1"/>
        </p:nvSpPr>
        <p:spPr>
          <a:xfrm>
            <a:off x="0" y="6315075"/>
            <a:ext cx="12192000" cy="54292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6" name="Picture 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58600" y="6324599"/>
            <a:ext cx="41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902846" y="6381748"/>
            <a:ext cx="8334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a:extLst>
              <a:ext uri="{FF2B5EF4-FFF2-40B4-BE49-F238E27FC236}">
                <a16:creationId xmlns:a16="http://schemas.microsoft.com/office/drawing/2014/main" xmlns="" id="{2EC68878-5C24-43E6-AB62-179E202822B7}"/>
              </a:ext>
            </a:extLst>
          </p:cNvPr>
          <p:cNvGrpSpPr/>
          <p:nvPr userDrawn="1"/>
        </p:nvGrpSpPr>
        <p:grpSpPr>
          <a:xfrm>
            <a:off x="199426" y="0"/>
            <a:ext cx="184887" cy="238539"/>
            <a:chOff x="510927" y="649647"/>
            <a:chExt cx="327273" cy="296946"/>
          </a:xfrm>
          <a:solidFill>
            <a:srgbClr val="19A695"/>
          </a:solidFill>
        </p:grpSpPr>
        <p:sp>
          <p:nvSpPr>
            <p:cNvPr id="23" name="Flowchart: Off-page Connector 22">
              <a:extLst>
                <a:ext uri="{FF2B5EF4-FFF2-40B4-BE49-F238E27FC236}">
                  <a16:creationId xmlns:a16="http://schemas.microsoft.com/office/drawing/2014/main" xmlns="" id="{3620F17A-4C9C-4EDB-A86A-976E304252A6}"/>
                </a:ext>
              </a:extLst>
            </p:cNvPr>
            <p:cNvSpPr/>
            <p:nvPr/>
          </p:nvSpPr>
          <p:spPr>
            <a:xfrm>
              <a:off x="510927" y="702940"/>
              <a:ext cx="327273" cy="243653"/>
            </a:xfrm>
            <a:prstGeom prst="flowChartOffpageConnector">
              <a:avLst/>
            </a:prstGeom>
            <a:solidFill>
              <a:schemeClr val="accent1">
                <a:lumMod val="40000"/>
                <a:lumOff val="60000"/>
              </a:schemeClr>
            </a:solidFill>
            <a:ln w="6350" cap="flat" cmpd="sng" algn="ctr">
              <a:noFill/>
              <a:prstDash val="solid"/>
              <a:miter lim="800000"/>
            </a:ln>
            <a:effectLst/>
          </p:spPr>
          <p:txBody>
            <a:bodyPr anchor="ctr"/>
            <a:lstStyle/>
            <a:p>
              <a:pPr algn="ctr">
                <a:defRPr/>
              </a:pPr>
              <a:endParaRPr lang="en-US" sz="1100" b="1" kern="0" dirty="0">
                <a:solidFill>
                  <a:srgbClr val="000000"/>
                </a:solidFill>
                <a:ea typeface="Arial Unicode MS"/>
              </a:endParaRPr>
            </a:p>
          </p:txBody>
        </p:sp>
        <p:sp>
          <p:nvSpPr>
            <p:cNvPr id="24" name="Rectangle 23">
              <a:extLst>
                <a:ext uri="{FF2B5EF4-FFF2-40B4-BE49-F238E27FC236}">
                  <a16:creationId xmlns:a16="http://schemas.microsoft.com/office/drawing/2014/main" xmlns="" id="{A5592595-B03F-43C0-B12B-D6D4A8DF3309}"/>
                </a:ext>
              </a:extLst>
            </p:cNvPr>
            <p:cNvSpPr/>
            <p:nvPr/>
          </p:nvSpPr>
          <p:spPr>
            <a:xfrm>
              <a:off x="510927" y="649647"/>
              <a:ext cx="327273" cy="83105"/>
            </a:xfrm>
            <a:prstGeom prst="rect">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en-US" kern="0">
                <a:solidFill>
                  <a:srgbClr val="000000"/>
                </a:solidFill>
                <a:ea typeface="Arial Unicode MS"/>
              </a:endParaRPr>
            </a:p>
          </p:txBody>
        </p:sp>
      </p:grpSp>
      <p:sp>
        <p:nvSpPr>
          <p:cNvPr id="25" name="Slide Number Placeholder 5">
            <a:extLst>
              <a:ext uri="{FF2B5EF4-FFF2-40B4-BE49-F238E27FC236}">
                <a16:creationId xmlns:a16="http://schemas.microsoft.com/office/drawing/2014/main" xmlns="" id="{A0843836-7593-4340-8CA8-BC263E196597}"/>
              </a:ext>
            </a:extLst>
          </p:cNvPr>
          <p:cNvSpPr txBox="1">
            <a:spLocks/>
          </p:cNvSpPr>
          <p:nvPr userDrawn="1"/>
        </p:nvSpPr>
        <p:spPr>
          <a:xfrm>
            <a:off x="-26988" y="-52388"/>
            <a:ext cx="636588" cy="365126"/>
          </a:xfrm>
          <a:prstGeom prst="rect">
            <a:avLst/>
          </a:prstGeom>
        </p:spPr>
        <p:txBody>
          <a:bodyPr anchor="ctr"/>
          <a:lstStyle>
            <a:defPPr>
              <a:defRPr lang="en-US"/>
            </a:defPPr>
            <a:lvl1pPr marL="0" algn="ctr" defTabSz="914400" rtl="0" eaLnBrk="1" latinLnBrk="0" hangingPunct="1">
              <a:defRPr sz="16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73C2B80-4CBD-44F7-BD4A-B9BB7772D498}" type="slidenum">
              <a:rPr lang="en-US" sz="1050" smtClean="0">
                <a:solidFill>
                  <a:srgbClr val="FFFFFF"/>
                </a:solidFill>
                <a:latin typeface="Source Sans Pro"/>
              </a:rPr>
              <a:pPr>
                <a:defRPr/>
              </a:pPr>
              <a:t>‹#›</a:t>
            </a:fld>
            <a:endParaRPr lang="en-US" dirty="0">
              <a:solidFill>
                <a:srgbClr val="FFFFFF"/>
              </a:solidFill>
              <a:latin typeface="Source Sans Pro"/>
            </a:endParaRPr>
          </a:p>
        </p:txBody>
      </p:sp>
      <p:pic>
        <p:nvPicPr>
          <p:cNvPr id="26" name="Picture 25"/>
          <p:cNvPicPr>
            <a:picLocks noChangeAspect="1"/>
          </p:cNvPicPr>
          <p:nvPr userDrawn="1"/>
        </p:nvPicPr>
        <p:blipFill>
          <a:blip r:embed="rId1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 y="5454315"/>
            <a:ext cx="2857319" cy="1580785"/>
          </a:xfrm>
          <a:prstGeom prst="rect">
            <a:avLst/>
          </a:prstGeom>
        </p:spPr>
      </p:pic>
      <p:pic>
        <p:nvPicPr>
          <p:cNvPr id="12" name="Picture 11"/>
          <p:cNvPicPr>
            <a:picLocks noChangeAspect="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73654" y="6332980"/>
            <a:ext cx="802698" cy="534544"/>
          </a:xfrm>
          <a:prstGeom prst="rect">
            <a:avLst/>
          </a:prstGeom>
        </p:spPr>
      </p:pic>
    </p:spTree>
    <p:extLst>
      <p:ext uri="{BB962C8B-B14F-4D97-AF65-F5344CB8AC3E}">
        <p14:creationId xmlns:p14="http://schemas.microsoft.com/office/powerpoint/2010/main" val="972920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png"/><Relationship Id="rId3" Type="http://schemas.microsoft.com/office/2007/relationships/hdphoto" Target="../media/hdphoto1.wdp"/><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30.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5.wdp"/></Relationships>
</file>

<file path=ppt/slides/_rels/slide3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7.wdp"/><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34.png"/><Relationship Id="rId5" Type="http://schemas.microsoft.com/office/2007/relationships/hdphoto" Target="../media/hdphoto6.wdp"/><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4.wdp"/><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2204" t="-207" b="422"/>
          <a:stretch/>
        </p:blipFill>
        <p:spPr>
          <a:xfrm flipH="1">
            <a:off x="-144379" y="-26126"/>
            <a:ext cx="12336379" cy="6949102"/>
          </a:xfrm>
          <a:prstGeom prst="rect">
            <a:avLst/>
          </a:prstGeom>
        </p:spPr>
      </p:pic>
      <p:sp>
        <p:nvSpPr>
          <p:cNvPr id="15" name="TextBox 14">
            <a:extLst/>
          </p:cNvPr>
          <p:cNvSpPr txBox="1"/>
          <p:nvPr/>
        </p:nvSpPr>
        <p:spPr>
          <a:xfrm>
            <a:off x="4181703" y="-68772"/>
            <a:ext cx="7756414" cy="2039020"/>
          </a:xfrm>
          <a:prstGeom prst="rect">
            <a:avLst/>
          </a:prstGeom>
          <a:noFill/>
          <a:ln>
            <a:noFill/>
          </a:ln>
        </p:spPr>
        <p:txBody>
          <a:bodyPr anchor="ctr">
            <a:spAutoFit/>
          </a:bodyPr>
          <a:lstStyle/>
          <a:p>
            <a:pPr algn="ctr" rtl="1">
              <a:lnSpc>
                <a:spcPct val="150000"/>
              </a:lnSpc>
              <a:defRPr/>
            </a:pPr>
            <a:r>
              <a:rPr lang="fa-IR"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a:ea typeface="Arial Unicode MS"/>
                <a:cs typeface="B Titr" panose="00000700000000000000" pitchFamily="2" charset="-78"/>
              </a:rPr>
              <a:t>ارائه نیازهای </a:t>
            </a:r>
            <a:r>
              <a:rPr lang="fa-IR"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a:ea typeface="Arial Unicode MS"/>
                <a:cs typeface="B Titr" panose="00000700000000000000" pitchFamily="2" charset="-78"/>
              </a:rPr>
              <a:t>فناورانه </a:t>
            </a:r>
            <a:r>
              <a:rPr lang="fa-IR"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a:ea typeface="Arial Unicode MS"/>
                <a:cs typeface="B Titr" panose="00000700000000000000" pitchFamily="2" charset="-78"/>
              </a:rPr>
              <a:t>صنعت </a:t>
            </a:r>
            <a:r>
              <a:rPr lang="fa-IR"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a:ea typeface="Arial Unicode MS"/>
                <a:cs typeface="B Titr" panose="00000700000000000000" pitchFamily="2" charset="-78"/>
              </a:rPr>
              <a:t>برق (شرکت فراب)</a:t>
            </a:r>
            <a:endParaRPr lang="ko-KR"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a:ea typeface="Arial Unicode MS"/>
              <a:cs typeface="B Titr" panose="00000700000000000000" pitchFamily="2" charset="-78"/>
            </a:endParaRP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6000" l="10000" r="90000">
                        <a14:foregroundMark x1="32625" y1="63833" x2="32625" y2="80833"/>
                        <a14:foregroundMark x1="32500" y1="82167" x2="47000" y2="82333"/>
                        <a14:foregroundMark x1="34000" y1="83500" x2="31500" y2="83000"/>
                        <a14:foregroundMark x1="44750" y1="33833" x2="53625" y2="33833"/>
                        <a14:foregroundMark x1="54000" y1="57500" x2="44000" y2="57167"/>
                        <a14:foregroundMark x1="46750" y1="58667" x2="43875" y2="59000"/>
                        <a14:foregroundMark x1="81500" y1="96000" x2="81500" y2="96000"/>
                      </a14:backgroundRemoval>
                    </a14:imgEffect>
                  </a14:imgLayer>
                </a14:imgProps>
              </a:ext>
              <a:ext uri="{28A0092B-C50C-407E-A947-70E740481C1C}">
                <a14:useLocalDpi xmlns:a14="http://schemas.microsoft.com/office/drawing/2010/main" val="0"/>
              </a:ext>
            </a:extLst>
          </a:blip>
          <a:srcRect l="29762" t="16381" r="33095" b="15048"/>
          <a:stretch/>
        </p:blipFill>
        <p:spPr>
          <a:xfrm>
            <a:off x="6165669" y="2592664"/>
            <a:ext cx="1567541" cy="2170441"/>
          </a:xfrm>
          <a:prstGeom prst="rect">
            <a:avLst/>
          </a:prstGeom>
        </p:spPr>
      </p:pic>
      <p:pic>
        <p:nvPicPr>
          <p:cNvPr id="3" name="Picture 2"/>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49762" r="37524"/>
          <a:stretch/>
        </p:blipFill>
        <p:spPr>
          <a:xfrm>
            <a:off x="7026925" y="2076839"/>
            <a:ext cx="536469" cy="3164559"/>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43836" r="41021"/>
          <a:stretch/>
        </p:blipFill>
        <p:spPr>
          <a:xfrm>
            <a:off x="6764007" y="2082555"/>
            <a:ext cx="631404" cy="3127234"/>
          </a:xfrm>
          <a:prstGeom prst="rect">
            <a:avLst/>
          </a:prstGeom>
        </p:spPr>
      </p:pic>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41910" t="18672" r="43233" b="10851"/>
          <a:stretch/>
        </p:blipFill>
        <p:spPr>
          <a:xfrm>
            <a:off x="6613371" y="2451826"/>
            <a:ext cx="698261" cy="2484200"/>
          </a:xfrm>
          <a:prstGeom prst="rect">
            <a:avLst/>
          </a:prstGeom>
        </p:spPr>
      </p:pic>
      <p:pic>
        <p:nvPicPr>
          <p:cNvPr id="20" name="Picture 19"/>
          <p:cNvPicPr>
            <a:picLocks noChangeAspect="1"/>
          </p:cNvPicPr>
          <p:nvPr/>
        </p:nvPicPr>
        <p:blipFill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33200" b="44200" l="25800" r="85000">
                        <a14:foregroundMark x1="27600" y1="36400" x2="27800" y2="41600"/>
                        <a14:foregroundMark x1="27600" y1="43200" x2="30600" y2="42800"/>
                        <a14:foregroundMark x1="39400" y1="34800" x2="37000" y2="35000"/>
                        <a14:foregroundMark x1="45600" y1="37200" x2="45600" y2="37200"/>
                        <a14:foregroundMark x1="55400" y1="37000" x2="55400" y2="37000"/>
                        <a14:foregroundMark x1="78800" y1="40000" x2="78800" y2="40000"/>
                      </a14:backgroundRemoval>
                    </a14:imgEffect>
                  </a14:imgLayer>
                </a14:imgProps>
              </a:ext>
              <a:ext uri="{28A0092B-C50C-407E-A947-70E740481C1C}">
                <a14:useLocalDpi xmlns:a14="http://schemas.microsoft.com/office/drawing/2010/main" val="0"/>
              </a:ext>
            </a:extLst>
          </a:blip>
          <a:srcRect l="23470" t="31871" r="12606" b="54367"/>
          <a:stretch/>
        </p:blipFill>
        <p:spPr>
          <a:xfrm>
            <a:off x="7669042" y="4257435"/>
            <a:ext cx="2057171" cy="442902"/>
          </a:xfrm>
          <a:prstGeom prst="rect">
            <a:avLst/>
          </a:prstGeom>
        </p:spPr>
      </p:pic>
      <p:pic>
        <p:nvPicPr>
          <p:cNvPr id="9" name="Picture 8"/>
          <p:cNvPicPr>
            <a:picLocks noChangeAspect="1"/>
          </p:cNvPicPr>
          <p:nvPr/>
        </p:nvPicPr>
        <p:blipFill rotWithShape="1">
          <a:blip r:embed="rId11">
            <a:duotone>
              <a:schemeClr val="accent1">
                <a:shade val="45000"/>
                <a:satMod val="135000"/>
              </a:schemeClr>
              <a:prstClr val="white"/>
            </a:duotone>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l="47993" t="54781" r="47864" b="35156"/>
          <a:stretch/>
        </p:blipFill>
        <p:spPr>
          <a:xfrm>
            <a:off x="9139238" y="4352925"/>
            <a:ext cx="141657" cy="344023"/>
          </a:xfrm>
          <a:prstGeom prst="ellipse">
            <a:avLst/>
          </a:prstGeom>
        </p:spPr>
      </p:pic>
      <p:sp>
        <p:nvSpPr>
          <p:cNvPr id="4" name="Oval 3"/>
          <p:cNvSpPr/>
          <p:nvPr/>
        </p:nvSpPr>
        <p:spPr>
          <a:xfrm>
            <a:off x="9197366" y="43038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xmlns:lc="http://schemas.openxmlformats.org/drawingml/2006/lockedCanvas" id="{E26228A2-6B85-4346-BD95-8D8F674DC6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18737" y="3105136"/>
            <a:ext cx="956971" cy="1198681"/>
          </a:xfrm>
          <a:prstGeom prst="rect">
            <a:avLst/>
          </a:prstGeom>
        </p:spPr>
      </p:pic>
      <p:pic>
        <p:nvPicPr>
          <p:cNvPr id="12" name="Picture 11">
            <a:extLst>
              <a:ext uri="{FF2B5EF4-FFF2-40B4-BE49-F238E27FC236}">
                <a16:creationId xmlns="" xmlns:a16="http://schemas.microsoft.com/office/drawing/2014/main" xmlns:lc="http://schemas.openxmlformats.org/drawingml/2006/lockedCanvas" id="{4B36B82F-83AD-4615-AC31-2339E7643D5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05027" y="5638867"/>
            <a:ext cx="1170681" cy="575356"/>
          </a:xfrm>
          <a:prstGeom prst="rect">
            <a:avLst/>
          </a:prstGeom>
        </p:spPr>
      </p:pic>
      <p:pic>
        <p:nvPicPr>
          <p:cNvPr id="5" name="Picture 4"/>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36304" y="4733084"/>
            <a:ext cx="1131724" cy="476515"/>
          </a:xfrm>
          <a:prstGeom prst="rect">
            <a:avLst/>
          </a:prstGeom>
        </p:spPr>
      </p:pic>
    </p:spTree>
    <p:extLst>
      <p:ext uri="{BB962C8B-B14F-4D97-AF65-F5344CB8AC3E}">
        <p14:creationId xmlns:p14="http://schemas.microsoft.com/office/powerpoint/2010/main" val="29660580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9" presetClass="emph" presetSubtype="0" nodeType="withEffect">
                                  <p:stCondLst>
                                    <p:cond delay="0"/>
                                  </p:stCondLst>
                                  <p:childTnLst>
                                    <p:set>
                                      <p:cBhvr rctx="PPT">
                                        <p:cTn id="12" dur="indefinite"/>
                                        <p:tgtEl>
                                          <p:spTgt spid="3"/>
                                        </p:tgtEl>
                                        <p:attrNameLst>
                                          <p:attrName>style.opacity</p:attrName>
                                        </p:attrNameLst>
                                      </p:cBhvr>
                                      <p:to>
                                        <p:strVal val="0.5"/>
                                      </p:to>
                                    </p:set>
                                    <p:animEffect filter="image" prLst="opacity: 0.5">
                                      <p:cBhvr rctx="IE">
                                        <p:cTn id="13" dur="indefinite"/>
                                        <p:tgtEl>
                                          <p:spTgt spid="3"/>
                                        </p:tgtEl>
                                      </p:cBhvr>
                                    </p:animEffect>
                                  </p:childTnLst>
                                </p:cTn>
                              </p:par>
                              <p:par>
                                <p:cTn id="14" presetID="35" presetClass="emph" presetSubtype="0" repeatCount="indefinite" fill="hold" nodeType="withEffect">
                                  <p:stCondLst>
                                    <p:cond delay="0"/>
                                  </p:stCondLst>
                                  <p:childTnLst>
                                    <p:anim calcmode="discrete" valueType="str">
                                      <p:cBhvr>
                                        <p:cTn id="15"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8" name="Group 517"/>
          <p:cNvGrpSpPr/>
          <p:nvPr/>
        </p:nvGrpSpPr>
        <p:grpSpPr>
          <a:xfrm rot="16200000">
            <a:off x="10008158" y="2748198"/>
            <a:ext cx="2487060" cy="876858"/>
            <a:chOff x="5322887" y="3060700"/>
            <a:chExt cx="5006975" cy="1765300"/>
          </a:xfrm>
        </p:grpSpPr>
        <p:grpSp>
          <p:nvGrpSpPr>
            <p:cNvPr id="510" name="Group 509"/>
            <p:cNvGrpSpPr/>
            <p:nvPr/>
          </p:nvGrpSpPr>
          <p:grpSpPr>
            <a:xfrm>
              <a:off x="5322887" y="3060700"/>
              <a:ext cx="5006975" cy="1765300"/>
              <a:chOff x="5108575" y="2632075"/>
              <a:chExt cx="5006975" cy="1765300"/>
            </a:xfrm>
          </p:grpSpPr>
          <p:sp>
            <p:nvSpPr>
              <p:cNvPr id="497" name="Freeform 448"/>
              <p:cNvSpPr>
                <a:spLocks/>
              </p:cNvSpPr>
              <p:nvPr/>
            </p:nvSpPr>
            <p:spPr bwMode="auto">
              <a:xfrm>
                <a:off x="5108575" y="3067050"/>
                <a:ext cx="1549400" cy="1330325"/>
              </a:xfrm>
              <a:custGeom>
                <a:avLst/>
                <a:gdLst>
                  <a:gd name="T0" fmla="*/ 2105 w 2466"/>
                  <a:gd name="T1" fmla="*/ 13 h 2118"/>
                  <a:gd name="T2" fmla="*/ 1760 w 2466"/>
                  <a:gd name="T3" fmla="*/ 358 h 2118"/>
                  <a:gd name="T4" fmla="*/ 1978 w 2466"/>
                  <a:gd name="T5" fmla="*/ 882 h 2118"/>
                  <a:gd name="T6" fmla="*/ 1238 w 2466"/>
                  <a:gd name="T7" fmla="*/ 1622 h 2118"/>
                  <a:gd name="T8" fmla="*/ 497 w 2466"/>
                  <a:gd name="T9" fmla="*/ 882 h 2118"/>
                  <a:gd name="T10" fmla="*/ 720 w 2466"/>
                  <a:gd name="T11" fmla="*/ 353 h 2118"/>
                  <a:gd name="T12" fmla="*/ 374 w 2466"/>
                  <a:gd name="T13" fmla="*/ 0 h 2118"/>
                  <a:gd name="T14" fmla="*/ 0 w 2466"/>
                  <a:gd name="T15" fmla="*/ 884 h 2118"/>
                  <a:gd name="T16" fmla="*/ 1233 w 2466"/>
                  <a:gd name="T17" fmla="*/ 2118 h 2118"/>
                  <a:gd name="T18" fmla="*/ 2466 w 2466"/>
                  <a:gd name="T19" fmla="*/ 884 h 2118"/>
                  <a:gd name="T20" fmla="*/ 2105 w 2466"/>
                  <a:gd name="T21" fmla="*/ 13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8">
                    <a:moveTo>
                      <a:pt x="2105" y="13"/>
                    </a:moveTo>
                    <a:lnTo>
                      <a:pt x="1760" y="358"/>
                    </a:lnTo>
                    <a:cubicBezTo>
                      <a:pt x="1895" y="492"/>
                      <a:pt x="1978" y="677"/>
                      <a:pt x="1978" y="882"/>
                    </a:cubicBezTo>
                    <a:cubicBezTo>
                      <a:pt x="1978" y="1291"/>
                      <a:pt x="1647" y="1622"/>
                      <a:pt x="1238" y="1622"/>
                    </a:cubicBezTo>
                    <a:cubicBezTo>
                      <a:pt x="829" y="1622"/>
                      <a:pt x="497" y="1291"/>
                      <a:pt x="497" y="882"/>
                    </a:cubicBezTo>
                    <a:cubicBezTo>
                      <a:pt x="497" y="675"/>
                      <a:pt x="583" y="487"/>
                      <a:pt x="720" y="353"/>
                    </a:cubicBezTo>
                    <a:lnTo>
                      <a:pt x="374" y="0"/>
                    </a:lnTo>
                    <a:cubicBezTo>
                      <a:pt x="143" y="224"/>
                      <a:pt x="0" y="537"/>
                      <a:pt x="0" y="884"/>
                    </a:cubicBezTo>
                    <a:cubicBezTo>
                      <a:pt x="0" y="1565"/>
                      <a:pt x="552" y="2118"/>
                      <a:pt x="1233" y="2118"/>
                    </a:cubicBezTo>
                    <a:cubicBezTo>
                      <a:pt x="1914" y="2118"/>
                      <a:pt x="2466" y="1565"/>
                      <a:pt x="2466" y="884"/>
                    </a:cubicBezTo>
                    <a:cubicBezTo>
                      <a:pt x="2466" y="544"/>
                      <a:pt x="2328" y="236"/>
                      <a:pt x="2105" y="1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498" name="Freeform 449"/>
              <p:cNvSpPr>
                <a:spLocks/>
              </p:cNvSpPr>
              <p:nvPr/>
            </p:nvSpPr>
            <p:spPr bwMode="auto">
              <a:xfrm>
                <a:off x="6846888" y="3068638"/>
                <a:ext cx="1549400" cy="1327150"/>
              </a:xfrm>
              <a:custGeom>
                <a:avLst/>
                <a:gdLst>
                  <a:gd name="T0" fmla="*/ 2103 w 2466"/>
                  <a:gd name="T1" fmla="*/ 5 h 2112"/>
                  <a:gd name="T2" fmla="*/ 1755 w 2466"/>
                  <a:gd name="T3" fmla="*/ 352 h 2112"/>
                  <a:gd name="T4" fmla="*/ 1975 w 2466"/>
                  <a:gd name="T5" fmla="*/ 879 h 2112"/>
                  <a:gd name="T6" fmla="*/ 1235 w 2466"/>
                  <a:gd name="T7" fmla="*/ 1619 h 2112"/>
                  <a:gd name="T8" fmla="*/ 494 w 2466"/>
                  <a:gd name="T9" fmla="*/ 879 h 2112"/>
                  <a:gd name="T10" fmla="*/ 715 w 2466"/>
                  <a:gd name="T11" fmla="*/ 352 h 2112"/>
                  <a:gd name="T12" fmla="*/ 369 w 2466"/>
                  <a:gd name="T13" fmla="*/ 0 h 2112"/>
                  <a:gd name="T14" fmla="*/ 0 w 2466"/>
                  <a:gd name="T15" fmla="*/ 879 h 2112"/>
                  <a:gd name="T16" fmla="*/ 1233 w 2466"/>
                  <a:gd name="T17" fmla="*/ 2112 h 2112"/>
                  <a:gd name="T18" fmla="*/ 2466 w 2466"/>
                  <a:gd name="T19" fmla="*/ 879 h 2112"/>
                  <a:gd name="T20" fmla="*/ 2103 w 2466"/>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2">
                    <a:moveTo>
                      <a:pt x="2103" y="5"/>
                    </a:moveTo>
                    <a:lnTo>
                      <a:pt x="1755" y="352"/>
                    </a:lnTo>
                    <a:cubicBezTo>
                      <a:pt x="1891" y="487"/>
                      <a:pt x="1975" y="673"/>
                      <a:pt x="1975" y="879"/>
                    </a:cubicBezTo>
                    <a:cubicBezTo>
                      <a:pt x="1975" y="1288"/>
                      <a:pt x="1644" y="1619"/>
                      <a:pt x="1235" y="1619"/>
                    </a:cubicBezTo>
                    <a:cubicBezTo>
                      <a:pt x="826" y="1619"/>
                      <a:pt x="494" y="1288"/>
                      <a:pt x="494" y="879"/>
                    </a:cubicBezTo>
                    <a:cubicBezTo>
                      <a:pt x="494" y="673"/>
                      <a:pt x="579" y="487"/>
                      <a:pt x="715" y="352"/>
                    </a:cubicBezTo>
                    <a:lnTo>
                      <a:pt x="369" y="0"/>
                    </a:lnTo>
                    <a:cubicBezTo>
                      <a:pt x="141" y="224"/>
                      <a:pt x="0" y="535"/>
                      <a:pt x="0" y="879"/>
                    </a:cubicBezTo>
                    <a:cubicBezTo>
                      <a:pt x="0" y="1560"/>
                      <a:pt x="552" y="2112"/>
                      <a:pt x="1233" y="2112"/>
                    </a:cubicBezTo>
                    <a:cubicBezTo>
                      <a:pt x="1914" y="2112"/>
                      <a:pt x="2466" y="1560"/>
                      <a:pt x="2466" y="879"/>
                    </a:cubicBezTo>
                    <a:cubicBezTo>
                      <a:pt x="2466" y="537"/>
                      <a:pt x="2327"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2" name="Freeform 481"/>
              <p:cNvSpPr>
                <a:spLocks/>
              </p:cNvSpPr>
              <p:nvPr/>
            </p:nvSpPr>
            <p:spPr bwMode="auto">
              <a:xfrm>
                <a:off x="8566150" y="3068638"/>
                <a:ext cx="1549400" cy="1327150"/>
              </a:xfrm>
              <a:custGeom>
                <a:avLst/>
                <a:gdLst>
                  <a:gd name="T0" fmla="*/ 2103 w 2467"/>
                  <a:gd name="T1" fmla="*/ 5 h 2112"/>
                  <a:gd name="T2" fmla="*/ 1755 w 2467"/>
                  <a:gd name="T3" fmla="*/ 352 h 2112"/>
                  <a:gd name="T4" fmla="*/ 1976 w 2467"/>
                  <a:gd name="T5" fmla="*/ 879 h 2112"/>
                  <a:gd name="T6" fmla="*/ 1235 w 2467"/>
                  <a:gd name="T7" fmla="*/ 1619 h 2112"/>
                  <a:gd name="T8" fmla="*/ 495 w 2467"/>
                  <a:gd name="T9" fmla="*/ 879 h 2112"/>
                  <a:gd name="T10" fmla="*/ 715 w 2467"/>
                  <a:gd name="T11" fmla="*/ 352 h 2112"/>
                  <a:gd name="T12" fmla="*/ 369 w 2467"/>
                  <a:gd name="T13" fmla="*/ 0 h 2112"/>
                  <a:gd name="T14" fmla="*/ 0 w 2467"/>
                  <a:gd name="T15" fmla="*/ 879 h 2112"/>
                  <a:gd name="T16" fmla="*/ 1234 w 2467"/>
                  <a:gd name="T17" fmla="*/ 2112 h 2112"/>
                  <a:gd name="T18" fmla="*/ 2467 w 2467"/>
                  <a:gd name="T19" fmla="*/ 879 h 2112"/>
                  <a:gd name="T20" fmla="*/ 2103 w 2467"/>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7" h="2112">
                    <a:moveTo>
                      <a:pt x="2103" y="5"/>
                    </a:moveTo>
                    <a:lnTo>
                      <a:pt x="1755" y="352"/>
                    </a:lnTo>
                    <a:cubicBezTo>
                      <a:pt x="1891" y="487"/>
                      <a:pt x="1976" y="673"/>
                      <a:pt x="1976" y="879"/>
                    </a:cubicBezTo>
                    <a:cubicBezTo>
                      <a:pt x="1976" y="1288"/>
                      <a:pt x="1644" y="1619"/>
                      <a:pt x="1235" y="1619"/>
                    </a:cubicBezTo>
                    <a:cubicBezTo>
                      <a:pt x="826" y="1619"/>
                      <a:pt x="495" y="1288"/>
                      <a:pt x="495" y="879"/>
                    </a:cubicBezTo>
                    <a:cubicBezTo>
                      <a:pt x="495" y="673"/>
                      <a:pt x="579" y="487"/>
                      <a:pt x="715" y="352"/>
                    </a:cubicBezTo>
                    <a:lnTo>
                      <a:pt x="369" y="0"/>
                    </a:lnTo>
                    <a:cubicBezTo>
                      <a:pt x="142" y="224"/>
                      <a:pt x="0" y="535"/>
                      <a:pt x="0" y="879"/>
                    </a:cubicBezTo>
                    <a:cubicBezTo>
                      <a:pt x="0" y="1560"/>
                      <a:pt x="553" y="2112"/>
                      <a:pt x="1234" y="2112"/>
                    </a:cubicBezTo>
                    <a:cubicBezTo>
                      <a:pt x="1915" y="2112"/>
                      <a:pt x="2467" y="1560"/>
                      <a:pt x="2467" y="879"/>
                    </a:cubicBezTo>
                    <a:cubicBezTo>
                      <a:pt x="2467" y="537"/>
                      <a:pt x="2328"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5" name="Freeform 486"/>
              <p:cNvSpPr>
                <a:spLocks noEditPoints="1"/>
              </p:cNvSpPr>
              <p:nvPr/>
            </p:nvSpPr>
            <p:spPr bwMode="auto">
              <a:xfrm>
                <a:off x="5241925" y="2632075"/>
                <a:ext cx="1273175" cy="328613"/>
              </a:xfrm>
              <a:custGeom>
                <a:avLst/>
                <a:gdLst>
                  <a:gd name="T0" fmla="*/ 1028 w 2028"/>
                  <a:gd name="T1" fmla="*/ 137 h 522"/>
                  <a:gd name="T2" fmla="*/ 980 w 2028"/>
                  <a:gd name="T3" fmla="*/ 88 h 522"/>
                  <a:gd name="T4" fmla="*/ 1028 w 2028"/>
                  <a:gd name="T5" fmla="*/ 40 h 522"/>
                  <a:gd name="T6" fmla="*/ 1077 w 2028"/>
                  <a:gd name="T7" fmla="*/ 88 h 522"/>
                  <a:gd name="T8" fmla="*/ 1028 w 2028"/>
                  <a:gd name="T9" fmla="*/ 137 h 522"/>
                  <a:gd name="T10" fmla="*/ 2018 w 2028"/>
                  <a:gd name="T11" fmla="*/ 478 h 522"/>
                  <a:gd name="T12" fmla="*/ 1115 w 2028"/>
                  <a:gd name="T13" fmla="*/ 68 h 522"/>
                  <a:gd name="T14" fmla="*/ 1028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7" y="62"/>
                      <a:pt x="1077" y="88"/>
                    </a:cubicBezTo>
                    <a:cubicBezTo>
                      <a:pt x="1077" y="115"/>
                      <a:pt x="1055" y="137"/>
                      <a:pt x="1028" y="137"/>
                    </a:cubicBezTo>
                    <a:close/>
                    <a:moveTo>
                      <a:pt x="2018" y="478"/>
                    </a:moveTo>
                    <a:cubicBezTo>
                      <a:pt x="1774" y="235"/>
                      <a:pt x="1456" y="91"/>
                      <a:pt x="1115" y="68"/>
                    </a:cubicBezTo>
                    <a:cubicBezTo>
                      <a:pt x="1105" y="29"/>
                      <a:pt x="1070" y="0"/>
                      <a:pt x="1028" y="0"/>
                    </a:cubicBezTo>
                    <a:cubicBezTo>
                      <a:pt x="987" y="0"/>
                      <a:pt x="953" y="28"/>
                      <a:pt x="943" y="66"/>
                    </a:cubicBezTo>
                    <a:cubicBezTo>
                      <a:pt x="590" y="84"/>
                      <a:pt x="261" y="229"/>
                      <a:pt x="10" y="481"/>
                    </a:cubicBezTo>
                    <a:cubicBezTo>
                      <a:pt x="0" y="490"/>
                      <a:pt x="0" y="505"/>
                      <a:pt x="10" y="515"/>
                    </a:cubicBezTo>
                    <a:cubicBezTo>
                      <a:pt x="14" y="520"/>
                      <a:pt x="21" y="522"/>
                      <a:pt x="27" y="522"/>
                    </a:cubicBezTo>
                    <a:cubicBezTo>
                      <a:pt x="33" y="522"/>
                      <a:pt x="39" y="520"/>
                      <a:pt x="44" y="515"/>
                    </a:cubicBezTo>
                    <a:cubicBezTo>
                      <a:pt x="286" y="272"/>
                      <a:pt x="604" y="132"/>
                      <a:pt x="944" y="115"/>
                    </a:cubicBezTo>
                    <a:cubicBezTo>
                      <a:pt x="955" y="151"/>
                      <a:pt x="989" y="177"/>
                      <a:pt x="1028" y="177"/>
                    </a:cubicBezTo>
                    <a:cubicBezTo>
                      <a:pt x="1067" y="177"/>
                      <a:pt x="1101" y="152"/>
                      <a:pt x="1112" y="116"/>
                    </a:cubicBezTo>
                    <a:cubicBezTo>
                      <a:pt x="1442" y="139"/>
                      <a:pt x="1748" y="278"/>
                      <a:pt x="1984" y="513"/>
                    </a:cubicBezTo>
                    <a:cubicBezTo>
                      <a:pt x="1994"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6" name="Freeform 487"/>
              <p:cNvSpPr>
                <a:spLocks noEditPoints="1"/>
              </p:cNvSpPr>
              <p:nvPr/>
            </p:nvSpPr>
            <p:spPr bwMode="auto">
              <a:xfrm>
                <a:off x="6962775" y="2632075"/>
                <a:ext cx="1274763" cy="328613"/>
              </a:xfrm>
              <a:custGeom>
                <a:avLst/>
                <a:gdLst>
                  <a:gd name="T0" fmla="*/ 1028 w 2028"/>
                  <a:gd name="T1" fmla="*/ 137 h 522"/>
                  <a:gd name="T2" fmla="*/ 980 w 2028"/>
                  <a:gd name="T3" fmla="*/ 88 h 522"/>
                  <a:gd name="T4" fmla="*/ 1028 w 2028"/>
                  <a:gd name="T5" fmla="*/ 40 h 522"/>
                  <a:gd name="T6" fmla="*/ 1076 w 2028"/>
                  <a:gd name="T7" fmla="*/ 88 h 522"/>
                  <a:gd name="T8" fmla="*/ 1028 w 2028"/>
                  <a:gd name="T9" fmla="*/ 137 h 522"/>
                  <a:gd name="T10" fmla="*/ 2018 w 2028"/>
                  <a:gd name="T11" fmla="*/ 478 h 522"/>
                  <a:gd name="T12" fmla="*/ 1114 w 2028"/>
                  <a:gd name="T13" fmla="*/ 68 h 522"/>
                  <a:gd name="T14" fmla="*/ 1028 w 2028"/>
                  <a:gd name="T15" fmla="*/ 0 h 522"/>
                  <a:gd name="T16" fmla="*/ 943 w 2028"/>
                  <a:gd name="T17" fmla="*/ 66 h 522"/>
                  <a:gd name="T18" fmla="*/ 9 w 2028"/>
                  <a:gd name="T19" fmla="*/ 481 h 522"/>
                  <a:gd name="T20" fmla="*/ 9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6" y="62"/>
                      <a:pt x="1076" y="88"/>
                    </a:cubicBezTo>
                    <a:cubicBezTo>
                      <a:pt x="1076" y="115"/>
                      <a:pt x="1055" y="137"/>
                      <a:pt x="1028" y="137"/>
                    </a:cubicBezTo>
                    <a:close/>
                    <a:moveTo>
                      <a:pt x="2018" y="478"/>
                    </a:moveTo>
                    <a:cubicBezTo>
                      <a:pt x="1774" y="235"/>
                      <a:pt x="1456" y="91"/>
                      <a:pt x="1114" y="68"/>
                    </a:cubicBezTo>
                    <a:cubicBezTo>
                      <a:pt x="1105" y="29"/>
                      <a:pt x="1070" y="0"/>
                      <a:pt x="1028" y="0"/>
                    </a:cubicBezTo>
                    <a:cubicBezTo>
                      <a:pt x="987" y="0"/>
                      <a:pt x="953" y="28"/>
                      <a:pt x="943" y="66"/>
                    </a:cubicBezTo>
                    <a:cubicBezTo>
                      <a:pt x="590" y="84"/>
                      <a:pt x="261" y="229"/>
                      <a:pt x="9" y="481"/>
                    </a:cubicBezTo>
                    <a:cubicBezTo>
                      <a:pt x="0" y="490"/>
                      <a:pt x="0" y="505"/>
                      <a:pt x="9" y="515"/>
                    </a:cubicBezTo>
                    <a:cubicBezTo>
                      <a:pt x="14" y="520"/>
                      <a:pt x="20" y="522"/>
                      <a:pt x="27" y="522"/>
                    </a:cubicBezTo>
                    <a:cubicBezTo>
                      <a:pt x="33" y="522"/>
                      <a:pt x="39" y="520"/>
                      <a:pt x="44" y="515"/>
                    </a:cubicBezTo>
                    <a:cubicBezTo>
                      <a:pt x="286" y="272"/>
                      <a:pt x="604" y="132"/>
                      <a:pt x="944" y="115"/>
                    </a:cubicBezTo>
                    <a:cubicBezTo>
                      <a:pt x="955" y="151"/>
                      <a:pt x="989" y="177"/>
                      <a:pt x="1028" y="177"/>
                    </a:cubicBezTo>
                    <a:cubicBezTo>
                      <a:pt x="1067" y="177"/>
                      <a:pt x="1100" y="152"/>
                      <a:pt x="1112" y="116"/>
                    </a:cubicBezTo>
                    <a:cubicBezTo>
                      <a:pt x="1441" y="139"/>
                      <a:pt x="1748" y="278"/>
                      <a:pt x="1984" y="513"/>
                    </a:cubicBezTo>
                    <a:cubicBezTo>
                      <a:pt x="1993"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8" name="Freeform 489"/>
              <p:cNvSpPr>
                <a:spLocks noEditPoints="1"/>
              </p:cNvSpPr>
              <p:nvPr/>
            </p:nvSpPr>
            <p:spPr bwMode="auto">
              <a:xfrm>
                <a:off x="8682038" y="2632075"/>
                <a:ext cx="1273175" cy="328613"/>
              </a:xfrm>
              <a:custGeom>
                <a:avLst/>
                <a:gdLst>
                  <a:gd name="T0" fmla="*/ 1029 w 2028"/>
                  <a:gd name="T1" fmla="*/ 137 h 522"/>
                  <a:gd name="T2" fmla="*/ 980 w 2028"/>
                  <a:gd name="T3" fmla="*/ 88 h 522"/>
                  <a:gd name="T4" fmla="*/ 1029 w 2028"/>
                  <a:gd name="T5" fmla="*/ 40 h 522"/>
                  <a:gd name="T6" fmla="*/ 1077 w 2028"/>
                  <a:gd name="T7" fmla="*/ 88 h 522"/>
                  <a:gd name="T8" fmla="*/ 1029 w 2028"/>
                  <a:gd name="T9" fmla="*/ 137 h 522"/>
                  <a:gd name="T10" fmla="*/ 2019 w 2028"/>
                  <a:gd name="T11" fmla="*/ 478 h 522"/>
                  <a:gd name="T12" fmla="*/ 1115 w 2028"/>
                  <a:gd name="T13" fmla="*/ 68 h 522"/>
                  <a:gd name="T14" fmla="*/ 1029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9 w 2028"/>
                  <a:gd name="T29" fmla="*/ 177 h 522"/>
                  <a:gd name="T30" fmla="*/ 1113 w 2028"/>
                  <a:gd name="T31" fmla="*/ 116 h 522"/>
                  <a:gd name="T32" fmla="*/ 1984 w 2028"/>
                  <a:gd name="T33" fmla="*/ 513 h 522"/>
                  <a:gd name="T34" fmla="*/ 2019 w 2028"/>
                  <a:gd name="T35" fmla="*/ 513 h 522"/>
                  <a:gd name="T36" fmla="*/ 2019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9" y="137"/>
                    </a:moveTo>
                    <a:cubicBezTo>
                      <a:pt x="1002" y="137"/>
                      <a:pt x="980" y="115"/>
                      <a:pt x="980" y="88"/>
                    </a:cubicBezTo>
                    <a:cubicBezTo>
                      <a:pt x="980" y="62"/>
                      <a:pt x="1002" y="40"/>
                      <a:pt x="1029" y="40"/>
                    </a:cubicBezTo>
                    <a:cubicBezTo>
                      <a:pt x="1055" y="40"/>
                      <a:pt x="1077" y="62"/>
                      <a:pt x="1077" y="88"/>
                    </a:cubicBezTo>
                    <a:cubicBezTo>
                      <a:pt x="1077" y="115"/>
                      <a:pt x="1055" y="137"/>
                      <a:pt x="1029" y="137"/>
                    </a:cubicBezTo>
                    <a:close/>
                    <a:moveTo>
                      <a:pt x="2019" y="478"/>
                    </a:moveTo>
                    <a:cubicBezTo>
                      <a:pt x="1774" y="235"/>
                      <a:pt x="1456" y="91"/>
                      <a:pt x="1115" y="68"/>
                    </a:cubicBezTo>
                    <a:cubicBezTo>
                      <a:pt x="1105" y="29"/>
                      <a:pt x="1070" y="0"/>
                      <a:pt x="1029" y="0"/>
                    </a:cubicBezTo>
                    <a:cubicBezTo>
                      <a:pt x="988" y="0"/>
                      <a:pt x="953" y="28"/>
                      <a:pt x="943" y="66"/>
                    </a:cubicBezTo>
                    <a:cubicBezTo>
                      <a:pt x="590" y="84"/>
                      <a:pt x="261" y="229"/>
                      <a:pt x="10" y="481"/>
                    </a:cubicBezTo>
                    <a:cubicBezTo>
                      <a:pt x="0" y="490"/>
                      <a:pt x="0" y="505"/>
                      <a:pt x="10" y="515"/>
                    </a:cubicBezTo>
                    <a:cubicBezTo>
                      <a:pt x="15" y="520"/>
                      <a:pt x="21" y="522"/>
                      <a:pt x="27" y="522"/>
                    </a:cubicBezTo>
                    <a:cubicBezTo>
                      <a:pt x="33" y="522"/>
                      <a:pt x="39" y="520"/>
                      <a:pt x="44" y="515"/>
                    </a:cubicBezTo>
                    <a:cubicBezTo>
                      <a:pt x="287" y="272"/>
                      <a:pt x="604" y="132"/>
                      <a:pt x="944" y="115"/>
                    </a:cubicBezTo>
                    <a:cubicBezTo>
                      <a:pt x="955" y="151"/>
                      <a:pt x="989" y="177"/>
                      <a:pt x="1029" y="177"/>
                    </a:cubicBezTo>
                    <a:cubicBezTo>
                      <a:pt x="1068" y="177"/>
                      <a:pt x="1101" y="152"/>
                      <a:pt x="1113" y="116"/>
                    </a:cubicBezTo>
                    <a:cubicBezTo>
                      <a:pt x="1442" y="139"/>
                      <a:pt x="1748" y="278"/>
                      <a:pt x="1984" y="513"/>
                    </a:cubicBezTo>
                    <a:cubicBezTo>
                      <a:pt x="1994" y="522"/>
                      <a:pt x="2009" y="522"/>
                      <a:pt x="2019" y="513"/>
                    </a:cubicBezTo>
                    <a:cubicBezTo>
                      <a:pt x="2028" y="503"/>
                      <a:pt x="2028" y="488"/>
                      <a:pt x="2019"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513" name="Oval 512"/>
            <p:cNvSpPr/>
            <p:nvPr/>
          </p:nvSpPr>
          <p:spPr>
            <a:xfrm>
              <a:off x="5739175"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4" name="Oval 513"/>
            <p:cNvSpPr/>
            <p:nvPr/>
          </p:nvSpPr>
          <p:spPr>
            <a:xfrm>
              <a:off x="7475900"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5" name="Oval 514"/>
            <p:cNvSpPr/>
            <p:nvPr/>
          </p:nvSpPr>
          <p:spPr>
            <a:xfrm>
              <a:off x="9195162"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524"/>
          <a:stretch/>
        </p:blipFill>
        <p:spPr>
          <a:xfrm>
            <a:off x="10620081" y="506431"/>
            <a:ext cx="1069247" cy="1044806"/>
          </a:xfrm>
          <a:prstGeom prst="rect">
            <a:avLst/>
          </a:prstGeom>
        </p:spPr>
      </p:pic>
      <p:sp>
        <p:nvSpPr>
          <p:cNvPr id="46" name="TextBox 14"/>
          <p:cNvSpPr txBox="1">
            <a:spLocks noChangeArrowheads="1"/>
          </p:cNvSpPr>
          <p:nvPr/>
        </p:nvSpPr>
        <p:spPr bwMode="auto">
          <a:xfrm>
            <a:off x="1470454" y="833085"/>
            <a:ext cx="9424417" cy="619272"/>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lvl="0" algn="ctr" rtl="1">
              <a:lnSpc>
                <a:spcPct val="107000"/>
              </a:lnSpc>
              <a:spcAft>
                <a:spcPts val="800"/>
              </a:spcAft>
            </a:pPr>
            <a:r>
              <a:rPr lang="fa-IR" sz="3200" dirty="0" smtClean="0">
                <a:solidFill>
                  <a:srgbClr val="954F72"/>
                </a:solidFill>
                <a:latin typeface="Raleway"/>
                <a:cs typeface="B Titr" panose="00000700000000000000" pitchFamily="2" charset="-78"/>
              </a:rPr>
              <a:t>موانع و محدودیت‌های موجود</a:t>
            </a:r>
            <a:endParaRPr lang="fa-IR" sz="3200" dirty="0">
              <a:solidFill>
                <a:srgbClr val="954F72"/>
              </a:solidFill>
              <a:latin typeface="Raleway"/>
              <a:cs typeface="B Titr" panose="00000700000000000000" pitchFamily="2" charset="-78"/>
            </a:endParaRPr>
          </a:p>
        </p:txBody>
      </p:sp>
      <p:sp>
        <p:nvSpPr>
          <p:cNvPr id="21" name="Rectangle 7"/>
          <p:cNvSpPr>
            <a:spLocks noChangeArrowheads="1"/>
          </p:cNvSpPr>
          <p:nvPr/>
        </p:nvSpPr>
        <p:spPr bwMode="auto">
          <a:xfrm>
            <a:off x="866899" y="1896305"/>
            <a:ext cx="9753182"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كمبود و تا حدي نبود آزمايشگاه‌هاي معتبر با هزينه معقول جهت تست محصول</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22" name="Rectangle 7"/>
          <p:cNvSpPr>
            <a:spLocks noChangeArrowheads="1"/>
          </p:cNvSpPr>
          <p:nvPr/>
        </p:nvSpPr>
        <p:spPr bwMode="auto">
          <a:xfrm>
            <a:off x="1653884" y="2887018"/>
            <a:ext cx="8963022"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عدم اطمينان صنعت به محصول ساخته شده و ترجيح فرهنگي خريد از خارج</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23" name="Rectangle 7"/>
          <p:cNvSpPr>
            <a:spLocks noChangeArrowheads="1"/>
          </p:cNvSpPr>
          <p:nvPr/>
        </p:nvSpPr>
        <p:spPr bwMode="auto">
          <a:xfrm>
            <a:off x="581891" y="3745742"/>
            <a:ext cx="10035015"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نياز به سرمايه‌گذاري اوليه و اطمينان بخشي به توليد كننده براي مصرف محصول در صنعت</a:t>
            </a:r>
          </a:p>
        </p:txBody>
      </p:sp>
      <p:sp>
        <p:nvSpPr>
          <p:cNvPr id="24" name="Rectangle 7"/>
          <p:cNvSpPr>
            <a:spLocks noChangeArrowheads="1"/>
          </p:cNvSpPr>
          <p:nvPr/>
        </p:nvSpPr>
        <p:spPr bwMode="auto">
          <a:xfrm>
            <a:off x="4584406" y="5595180"/>
            <a:ext cx="60325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endParaRPr lang="fa-IR" sz="2000" dirty="0" smtClean="0">
              <a:solidFill>
                <a:srgbClr val="000000"/>
              </a:solidFill>
              <a:latin typeface="Calibri" panose="020F0502020204030204" pitchFamily="34" charset="0"/>
              <a:cs typeface="B Nazanin" panose="00000400000000000000" pitchFamily="2" charset="-78"/>
            </a:endParaRPr>
          </a:p>
        </p:txBody>
      </p:sp>
      <p:sp>
        <p:nvSpPr>
          <p:cNvPr id="19" name="TextBox 18"/>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10</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5632734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wipe(down)">
                                      <p:cBhvr>
                                        <p:cTn id="7" dur="500"/>
                                        <p:tgtEl>
                                          <p:spTgt spid="51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grpId="0" nodeType="withEffect">
                                  <p:stCondLst>
                                    <p:cond delay="300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par>
                                <p:cTn id="23" presetID="5" presetClass="entr" presetSubtype="10" fill="hold" grpId="0" nodeType="withEffect" nodePh="1">
                                  <p:stCondLst>
                                    <p:cond delay="400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checkerboard(across)">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p:cNvSpPr>
            <a:spLocks noChangeArrowheads="1"/>
          </p:cNvSpPr>
          <p:nvPr/>
        </p:nvSpPr>
        <p:spPr bwMode="auto">
          <a:xfrm>
            <a:off x="3579961" y="377033"/>
            <a:ext cx="503207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a:lnSpc>
                <a:spcPct val="150000"/>
              </a:lnSpc>
            </a:pPr>
            <a:r>
              <a:rPr lang="fa-IR" dirty="0">
                <a:solidFill>
                  <a:prstClr val="black">
                    <a:lumMod val="95000"/>
                    <a:lumOff val="5000"/>
                  </a:prstClr>
                </a:solidFill>
                <a:latin typeface="Raleway" panose="020B0503030101060003" pitchFamily="34" charset="0"/>
                <a:cs typeface="B Titr" panose="00000700000000000000" pitchFamily="2" charset="-78"/>
              </a:rPr>
              <a:t>راه‌حل های نامطلوب</a:t>
            </a:r>
            <a:endParaRPr lang="en-US" dirty="0">
              <a:solidFill>
                <a:prstClr val="black">
                  <a:lumMod val="95000"/>
                  <a:lumOff val="5000"/>
                </a:prstClr>
              </a:solidFill>
              <a:latin typeface="Raleway" panose="020B0503030101060003" pitchFamily="34" charset="0"/>
              <a:cs typeface="B Titr" panose="00000700000000000000" pitchFamily="2" charset="-78"/>
            </a:endParaRPr>
          </a:p>
        </p:txBody>
      </p:sp>
      <p:grpSp>
        <p:nvGrpSpPr>
          <p:cNvPr id="28" name="Group 27">
            <a:extLst>
              <a:ext uri="{FF2B5EF4-FFF2-40B4-BE49-F238E27FC236}">
                <a16:creationId xmlns="" xmlns:a16="http://schemas.microsoft.com/office/drawing/2014/main" id="{35D681EF-333C-4FB0-BB78-3D7DAA3AB3F8}"/>
              </a:ext>
            </a:extLst>
          </p:cNvPr>
          <p:cNvGrpSpPr/>
          <p:nvPr/>
        </p:nvGrpSpPr>
        <p:grpSpPr>
          <a:xfrm>
            <a:off x="2616200" y="2265201"/>
            <a:ext cx="8222684" cy="731520"/>
            <a:chOff x="2616200" y="2265201"/>
            <a:chExt cx="8222684" cy="731520"/>
          </a:xfrm>
        </p:grpSpPr>
        <p:grpSp>
          <p:nvGrpSpPr>
            <p:cNvPr id="29" name="Group 28">
              <a:extLst>
                <a:ext uri="{FF2B5EF4-FFF2-40B4-BE49-F238E27FC236}">
                  <a16:creationId xmlns="" xmlns:a16="http://schemas.microsoft.com/office/drawing/2014/main" id="{E628A2C8-D092-4A27-830A-5AD734F760A3}"/>
                </a:ext>
              </a:extLst>
            </p:cNvPr>
            <p:cNvGrpSpPr/>
            <p:nvPr/>
          </p:nvGrpSpPr>
          <p:grpSpPr>
            <a:xfrm>
              <a:off x="2616200" y="2265201"/>
              <a:ext cx="8222684" cy="731520"/>
              <a:chOff x="2616200" y="2265201"/>
              <a:chExt cx="8222684" cy="731520"/>
            </a:xfrm>
          </p:grpSpPr>
          <p:sp>
            <p:nvSpPr>
              <p:cNvPr id="31" name="Oval 30"/>
              <p:cNvSpPr/>
              <p:nvPr/>
            </p:nvSpPr>
            <p:spPr>
              <a:xfrm>
                <a:off x="10107364" y="2265201"/>
                <a:ext cx="731520" cy="731520"/>
              </a:xfrm>
              <a:prstGeom prst="ellipse">
                <a:avLst/>
              </a:prstGeom>
              <a:solidFill>
                <a:srgbClr val="5B9BD5"/>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cs typeface="B Nazanin" panose="00000400000000000000" pitchFamily="2" charset="-78"/>
                </a:endParaRPr>
              </a:p>
            </p:txBody>
          </p:sp>
          <p:sp>
            <p:nvSpPr>
              <p:cNvPr id="32" name="Rectangle 7"/>
              <p:cNvSpPr>
                <a:spLocks noChangeArrowheads="1"/>
              </p:cNvSpPr>
              <p:nvPr/>
            </p:nvSpPr>
            <p:spPr bwMode="auto">
              <a:xfrm>
                <a:off x="2616200" y="2316700"/>
                <a:ext cx="7303027"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0" marR="0" lvl="0" indent="0" algn="r" defTabSz="914400" eaLnBrk="1" fontAlgn="auto" latinLnBrk="0" hangingPunct="1">
                  <a:lnSpc>
                    <a:spcPct val="150000"/>
                  </a:lnSpc>
                  <a:spcBef>
                    <a:spcPts val="0"/>
                  </a:spcBef>
                  <a:spcAft>
                    <a:spcPts val="0"/>
                  </a:spcAft>
                  <a:buClrTx/>
                  <a:buSzTx/>
                  <a:buFontTx/>
                  <a:buNone/>
                  <a:tabLst/>
                  <a:defRPr/>
                </a:pPr>
                <a:r>
                  <a:rPr lang="fa-IR" sz="2000" kern="0" dirty="0" smtClean="0">
                    <a:solidFill>
                      <a:prstClr val="black">
                        <a:lumMod val="95000"/>
                        <a:lumOff val="5000"/>
                      </a:prstClr>
                    </a:solidFill>
                    <a:latin typeface="Raleway" panose="020B0503030101060003" pitchFamily="34" charset="0"/>
                    <a:cs typeface="B Nazanin" panose="00000400000000000000" pitchFamily="2" charset="-78"/>
                  </a:rPr>
                  <a:t>تلاش در توليد سيم و كابل با روكش ميكا (محصول سنتي بازار)</a:t>
                </a:r>
                <a:endParaRPr kumimoji="0" lang="en-US" sz="2000" b="0" i="0" u="none" strike="noStrike" kern="0" cap="none" spc="0" normalizeH="0" baseline="0" noProof="0" dirty="0">
                  <a:ln>
                    <a:noFill/>
                  </a:ln>
                  <a:solidFill>
                    <a:prstClr val="black">
                      <a:lumMod val="95000"/>
                      <a:lumOff val="5000"/>
                    </a:prstClr>
                  </a:solidFill>
                  <a:effectLst/>
                  <a:uLnTx/>
                  <a:uFillTx/>
                  <a:latin typeface="Raleway" panose="020B0503030101060003" pitchFamily="34" charset="0"/>
                  <a:cs typeface="B Nazanin" panose="00000400000000000000" pitchFamily="2" charset="-78"/>
                </a:endParaRPr>
              </a:p>
            </p:txBody>
          </p:sp>
        </p:grpSp>
        <p:sp>
          <p:nvSpPr>
            <p:cNvPr id="30" name="AutoShape 32">
              <a:extLst>
                <a:ext uri="{FF2B5EF4-FFF2-40B4-BE49-F238E27FC236}">
                  <a16:creationId xmlns="" xmlns:a16="http://schemas.microsoft.com/office/drawing/2014/main" id="{41A206CD-F479-48A4-AAD7-EC565050BC19}"/>
                </a:ext>
              </a:extLst>
            </p:cNvPr>
            <p:cNvSpPr>
              <a:spLocks/>
            </p:cNvSpPr>
            <p:nvPr/>
          </p:nvSpPr>
          <p:spPr bwMode="auto">
            <a:xfrm>
              <a:off x="10279880" y="2451226"/>
              <a:ext cx="381000" cy="381000"/>
            </a:xfrm>
            <a:custGeom>
              <a:avLst/>
              <a:gdLst/>
              <a:ahLst/>
              <a:cxnLst/>
              <a:rect l="0" t="0" r="r" b="b"/>
              <a:pathLst>
                <a:path w="21600" h="2160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moveTo>
                    <a:pt x="13489" y="13078"/>
                  </a:moveTo>
                </a:path>
              </a:pathLst>
            </a:custGeom>
            <a:solidFill>
              <a:sysClr val="window" lastClr="FFFFFF"/>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black"/>
                </a:solidFill>
                <a:effectLst/>
                <a:uLnTx/>
                <a:uFillTx/>
              </a:endParaRPr>
            </a:p>
          </p:txBody>
        </p:sp>
      </p:grpSp>
      <p:grpSp>
        <p:nvGrpSpPr>
          <p:cNvPr id="38" name="Group 37">
            <a:extLst>
              <a:ext uri="{FF2B5EF4-FFF2-40B4-BE49-F238E27FC236}">
                <a16:creationId xmlns="" xmlns:a16="http://schemas.microsoft.com/office/drawing/2014/main" id="{65CAB954-6723-421D-9D37-2885E13A33F4}"/>
              </a:ext>
            </a:extLst>
          </p:cNvPr>
          <p:cNvGrpSpPr/>
          <p:nvPr/>
        </p:nvGrpSpPr>
        <p:grpSpPr>
          <a:xfrm>
            <a:off x="5614174" y="3171981"/>
            <a:ext cx="5224710" cy="731520"/>
            <a:chOff x="5614174" y="3171981"/>
            <a:chExt cx="5224710" cy="731520"/>
          </a:xfrm>
        </p:grpSpPr>
        <p:sp>
          <p:nvSpPr>
            <p:cNvPr id="39" name="Rectangle 7"/>
            <p:cNvSpPr>
              <a:spLocks noChangeArrowheads="1"/>
            </p:cNvSpPr>
            <p:nvPr/>
          </p:nvSpPr>
          <p:spPr bwMode="auto">
            <a:xfrm>
              <a:off x="5614174" y="3229764"/>
              <a:ext cx="4305053" cy="50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lumMod val="95000"/>
                    <a:lumOff val="5000"/>
                  </a:prstClr>
                </a:solidFill>
                <a:effectLst/>
                <a:uLnTx/>
                <a:uFillTx/>
                <a:latin typeface="Raleway" panose="020B0503030101060003" pitchFamily="34" charset="0"/>
                <a:cs typeface="B Nazanin" panose="00000400000000000000" pitchFamily="2" charset="-78"/>
              </a:endParaRPr>
            </a:p>
          </p:txBody>
        </p:sp>
        <p:sp>
          <p:nvSpPr>
            <p:cNvPr id="40" name="Oval 39"/>
            <p:cNvSpPr/>
            <p:nvPr/>
          </p:nvSpPr>
          <p:spPr>
            <a:xfrm>
              <a:off x="10107364" y="3171981"/>
              <a:ext cx="731520" cy="731520"/>
            </a:xfrm>
            <a:prstGeom prst="ellipse">
              <a:avLst/>
            </a:prstGeom>
            <a:solidFill>
              <a:srgbClr val="70AD47"/>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cs typeface="B Nazanin" panose="00000400000000000000" pitchFamily="2" charset="-78"/>
              </a:endParaRPr>
            </a:p>
          </p:txBody>
        </p:sp>
        <p:sp>
          <p:nvSpPr>
            <p:cNvPr id="41" name="AutoShape 88">
              <a:extLst>
                <a:ext uri="{FF2B5EF4-FFF2-40B4-BE49-F238E27FC236}">
                  <a16:creationId xmlns="" xmlns:a16="http://schemas.microsoft.com/office/drawing/2014/main" id="{F6EA4121-A353-4193-924D-307E68232960}"/>
                </a:ext>
              </a:extLst>
            </p:cNvPr>
            <p:cNvSpPr>
              <a:spLocks/>
            </p:cNvSpPr>
            <p:nvPr/>
          </p:nvSpPr>
          <p:spPr bwMode="auto">
            <a:xfrm>
              <a:off x="10280807" y="3347241"/>
              <a:ext cx="381000" cy="381000"/>
            </a:xfrm>
            <a:custGeom>
              <a:avLst/>
              <a:gdLst/>
              <a:ahLst/>
              <a:cxnLst/>
              <a:rect l="0" t="0" r="r" b="b"/>
              <a:pathLst>
                <a:path w="21483" h="2160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ysClr val="window" lastClr="FFFFFF"/>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black"/>
                </a:solidFill>
                <a:effectLst/>
                <a:uLnTx/>
                <a:uFillTx/>
              </a:endParaRPr>
            </a:p>
          </p:txBody>
        </p:sp>
      </p:grpSp>
      <p:pic>
        <p:nvPicPr>
          <p:cNvPr id="51" name="Picture 50">
            <a:extLst>
              <a:ext uri="{FF2B5EF4-FFF2-40B4-BE49-F238E27FC236}">
                <a16:creationId xmlns="" xmlns:a16="http://schemas.microsoft.com/office/drawing/2014/main" id="{71CEE198-14CF-4021-A4B7-6DC858E5C8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42" y="1724181"/>
            <a:ext cx="1855221" cy="4256337"/>
          </a:xfrm>
          <a:prstGeom prst="rect">
            <a:avLst/>
          </a:prstGeom>
        </p:spPr>
      </p:pic>
      <p:sp>
        <p:nvSpPr>
          <p:cNvPr id="26" name="Rectangle 7"/>
          <p:cNvSpPr>
            <a:spLocks noChangeArrowheads="1"/>
          </p:cNvSpPr>
          <p:nvPr/>
        </p:nvSpPr>
        <p:spPr bwMode="auto">
          <a:xfrm>
            <a:off x="2597900" y="3279978"/>
            <a:ext cx="7303027"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0" marR="0" lvl="0" indent="0" algn="r" defTabSz="914400" eaLnBrk="1" fontAlgn="auto" latinLnBrk="0" hangingPunct="1">
              <a:lnSpc>
                <a:spcPct val="150000"/>
              </a:lnSpc>
              <a:spcBef>
                <a:spcPts val="0"/>
              </a:spcBef>
              <a:spcAft>
                <a:spcPts val="0"/>
              </a:spcAft>
              <a:buClrTx/>
              <a:buSzTx/>
              <a:buFontTx/>
              <a:buNone/>
              <a:tabLst/>
              <a:defRPr/>
            </a:pPr>
            <a:r>
              <a:rPr lang="fa-IR" sz="2000" kern="0" dirty="0" smtClean="0">
                <a:solidFill>
                  <a:prstClr val="black">
                    <a:lumMod val="95000"/>
                    <a:lumOff val="5000"/>
                  </a:prstClr>
                </a:solidFill>
                <a:latin typeface="Raleway" panose="020B0503030101060003" pitchFamily="34" charset="0"/>
                <a:cs typeface="B Nazanin" panose="00000400000000000000" pitchFamily="2" charset="-78"/>
              </a:rPr>
              <a:t>عدم توجه توليد كننده به رعايت استانداردهاي بين المللي</a:t>
            </a:r>
            <a:endParaRPr kumimoji="0" lang="en-US" sz="2000" b="0" i="0" u="none" strike="noStrike" kern="0" cap="none" spc="0" normalizeH="0" baseline="0" noProof="0" dirty="0">
              <a:ln>
                <a:noFill/>
              </a:ln>
              <a:solidFill>
                <a:prstClr val="black">
                  <a:lumMod val="95000"/>
                  <a:lumOff val="5000"/>
                </a:prstClr>
              </a:solidFill>
              <a:effectLst/>
              <a:uLnTx/>
              <a:uFillTx/>
              <a:latin typeface="Raleway" panose="020B0503030101060003" pitchFamily="34" charset="0"/>
              <a:cs typeface="B Nazanin" panose="00000400000000000000" pitchFamily="2" charset="-78"/>
            </a:endParaRPr>
          </a:p>
        </p:txBody>
      </p:sp>
      <p:sp>
        <p:nvSpPr>
          <p:cNvPr id="14" name="TextBox 13"/>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10</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0516684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strVal val="#ppt_x"/>
                                          </p:val>
                                        </p:tav>
                                        <p:tav tm="100000">
                                          <p:val>
                                            <p:strVal val="#ppt_x"/>
                                          </p:val>
                                        </p:tav>
                                      </p:tavLst>
                                    </p:anim>
                                    <p:anim calcmode="lin" valueType="num">
                                      <p:cBhvr>
                                        <p:cTn id="15"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612" y="2681496"/>
            <a:ext cx="1846022" cy="1571755"/>
          </a:xfrm>
          <a:prstGeom prst="ellipse">
            <a:avLst/>
          </a:prstGeom>
          <a:ln>
            <a:noFill/>
          </a:ln>
          <a:effectLst>
            <a:softEdge rad="112500"/>
          </a:effectLst>
        </p:spPr>
      </p:pic>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621" b="82184" l="5488" r="90244">
                        <a14:foregroundMark x1="51423" y1="32950" x2="48171" y2="40038"/>
                        <a14:foregroundMark x1="73577" y1="35057" x2="66057" y2="38506"/>
                        <a14:foregroundMark x1="44715" y1="31418" x2="54878" y2="45211"/>
                        <a14:foregroundMark x1="39431" y1="30651" x2="39431" y2="52299"/>
                        <a14:foregroundMark x1="46138" y1="25096" x2="49797" y2="8812"/>
                        <a14:foregroundMark x1="67683" y1="12835" x2="67683" y2="12835"/>
                        <a14:foregroundMark x1="79472" y1="71264" x2="90447" y2="53065"/>
                        <a14:foregroundMark x1="10569" y1="42146" x2="10163" y2="37739"/>
                        <a14:foregroundMark x1="10976" y1="36590" x2="10976" y2="36590"/>
                        <a14:foregroundMark x1="13008" y1="30651" x2="13008" y2="30651"/>
                        <a14:foregroundMark x1="26829" y1="26628" x2="26829" y2="26628"/>
                        <a14:foregroundMark x1="33130" y1="50383" x2="33130" y2="50383"/>
                        <a14:foregroundMark x1="60772" y1="70881" x2="60772" y2="70881"/>
                      </a14:backgroundRemoval>
                    </a14:imgEffect>
                  </a14:imgLayer>
                </a14:imgProps>
              </a:ext>
              <a:ext uri="{28A0092B-C50C-407E-A947-70E740481C1C}">
                <a14:useLocalDpi xmlns:a14="http://schemas.microsoft.com/office/drawing/2010/main" val="0"/>
              </a:ext>
            </a:extLst>
          </a:blip>
          <a:srcRect t="1" b="8178"/>
          <a:stretch/>
        </p:blipFill>
        <p:spPr>
          <a:xfrm>
            <a:off x="10907868" y="857166"/>
            <a:ext cx="838075" cy="817623"/>
          </a:xfrm>
          <a:prstGeom prst="ellipse">
            <a:avLst/>
          </a:prstGeom>
        </p:spPr>
      </p:pic>
      <p:grpSp>
        <p:nvGrpSpPr>
          <p:cNvPr id="44" name="Group 43"/>
          <p:cNvGrpSpPr/>
          <p:nvPr/>
        </p:nvGrpSpPr>
        <p:grpSpPr>
          <a:xfrm>
            <a:off x="3817585" y="2627071"/>
            <a:ext cx="4571765" cy="2527906"/>
            <a:chOff x="3673476" y="5141913"/>
            <a:chExt cx="1200088" cy="663575"/>
          </a:xfrm>
        </p:grpSpPr>
        <p:sp>
          <p:nvSpPr>
            <p:cNvPr id="27" name="Freeform 203"/>
            <p:cNvSpPr>
              <a:spLocks/>
            </p:cNvSpPr>
            <p:nvPr/>
          </p:nvSpPr>
          <p:spPr bwMode="auto">
            <a:xfrm>
              <a:off x="4459288" y="5505451"/>
              <a:ext cx="268288" cy="147638"/>
            </a:xfrm>
            <a:custGeom>
              <a:avLst/>
              <a:gdLst>
                <a:gd name="T0" fmla="*/ 163 w 169"/>
                <a:gd name="T1" fmla="*/ 93 h 93"/>
                <a:gd name="T2" fmla="*/ 0 w 169"/>
                <a:gd name="T3" fmla="*/ 11 h 93"/>
                <a:gd name="T4" fmla="*/ 6 w 169"/>
                <a:gd name="T5" fmla="*/ 0 h 93"/>
                <a:gd name="T6" fmla="*/ 169 w 169"/>
                <a:gd name="T7" fmla="*/ 81 h 93"/>
                <a:gd name="T8" fmla="*/ 163 w 169"/>
                <a:gd name="T9" fmla="*/ 93 h 93"/>
              </a:gdLst>
              <a:ahLst/>
              <a:cxnLst>
                <a:cxn ang="0">
                  <a:pos x="T0" y="T1"/>
                </a:cxn>
                <a:cxn ang="0">
                  <a:pos x="T2" y="T3"/>
                </a:cxn>
                <a:cxn ang="0">
                  <a:pos x="T4" y="T5"/>
                </a:cxn>
                <a:cxn ang="0">
                  <a:pos x="T6" y="T7"/>
                </a:cxn>
                <a:cxn ang="0">
                  <a:pos x="T8" y="T9"/>
                </a:cxn>
              </a:cxnLst>
              <a:rect l="0" t="0" r="r" b="b"/>
              <a:pathLst>
                <a:path w="169" h="93">
                  <a:moveTo>
                    <a:pt x="163" y="93"/>
                  </a:moveTo>
                  <a:lnTo>
                    <a:pt x="0" y="11"/>
                  </a:lnTo>
                  <a:lnTo>
                    <a:pt x="6" y="0"/>
                  </a:lnTo>
                  <a:lnTo>
                    <a:pt x="169" y="81"/>
                  </a:lnTo>
                  <a:lnTo>
                    <a:pt x="163" y="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208"/>
            <p:cNvSpPr>
              <a:spLocks/>
            </p:cNvSpPr>
            <p:nvPr/>
          </p:nvSpPr>
          <p:spPr bwMode="auto">
            <a:xfrm>
              <a:off x="3808413" y="5505451"/>
              <a:ext cx="234950" cy="169863"/>
            </a:xfrm>
            <a:custGeom>
              <a:avLst/>
              <a:gdLst>
                <a:gd name="T0" fmla="*/ 7 w 148"/>
                <a:gd name="T1" fmla="*/ 107 h 107"/>
                <a:gd name="T2" fmla="*/ 0 w 148"/>
                <a:gd name="T3" fmla="*/ 96 h 107"/>
                <a:gd name="T4" fmla="*/ 141 w 148"/>
                <a:gd name="T5" fmla="*/ 0 h 107"/>
                <a:gd name="T6" fmla="*/ 148 w 148"/>
                <a:gd name="T7" fmla="*/ 11 h 107"/>
                <a:gd name="T8" fmla="*/ 7 w 148"/>
                <a:gd name="T9" fmla="*/ 107 h 107"/>
              </a:gdLst>
              <a:ahLst/>
              <a:cxnLst>
                <a:cxn ang="0">
                  <a:pos x="T0" y="T1"/>
                </a:cxn>
                <a:cxn ang="0">
                  <a:pos x="T2" y="T3"/>
                </a:cxn>
                <a:cxn ang="0">
                  <a:pos x="T4" y="T5"/>
                </a:cxn>
                <a:cxn ang="0">
                  <a:pos x="T6" y="T7"/>
                </a:cxn>
                <a:cxn ang="0">
                  <a:pos x="T8" y="T9"/>
                </a:cxn>
              </a:cxnLst>
              <a:rect l="0" t="0" r="r" b="b"/>
              <a:pathLst>
                <a:path w="148" h="107">
                  <a:moveTo>
                    <a:pt x="7" y="107"/>
                  </a:moveTo>
                  <a:lnTo>
                    <a:pt x="0" y="96"/>
                  </a:lnTo>
                  <a:lnTo>
                    <a:pt x="141" y="0"/>
                  </a:lnTo>
                  <a:lnTo>
                    <a:pt x="148" y="11"/>
                  </a:lnTo>
                  <a:lnTo>
                    <a:pt x="7"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209"/>
            <p:cNvSpPr>
              <a:spLocks noEditPoints="1"/>
            </p:cNvSpPr>
            <p:nvPr/>
          </p:nvSpPr>
          <p:spPr bwMode="auto">
            <a:xfrm>
              <a:off x="4033838" y="5141913"/>
              <a:ext cx="438150" cy="506413"/>
            </a:xfrm>
            <a:custGeom>
              <a:avLst/>
              <a:gdLst>
                <a:gd name="T0" fmla="*/ 30 w 575"/>
                <a:gd name="T1" fmla="*/ 183 h 664"/>
                <a:gd name="T2" fmla="*/ 288 w 575"/>
                <a:gd name="T3" fmla="*/ 34 h 664"/>
                <a:gd name="T4" fmla="*/ 546 w 575"/>
                <a:gd name="T5" fmla="*/ 183 h 664"/>
                <a:gd name="T6" fmla="*/ 546 w 575"/>
                <a:gd name="T7" fmla="*/ 481 h 664"/>
                <a:gd name="T8" fmla="*/ 288 w 575"/>
                <a:gd name="T9" fmla="*/ 630 h 664"/>
                <a:gd name="T10" fmla="*/ 30 w 575"/>
                <a:gd name="T11" fmla="*/ 481 h 664"/>
                <a:gd name="T12" fmla="*/ 30 w 575"/>
                <a:gd name="T13" fmla="*/ 183 h 664"/>
                <a:gd name="T14" fmla="*/ 288 w 575"/>
                <a:gd name="T15" fmla="*/ 0 h 664"/>
                <a:gd name="T16" fmla="*/ 0 w 575"/>
                <a:gd name="T17" fmla="*/ 166 h 664"/>
                <a:gd name="T18" fmla="*/ 0 w 575"/>
                <a:gd name="T19" fmla="*/ 498 h 664"/>
                <a:gd name="T20" fmla="*/ 288 w 575"/>
                <a:gd name="T21" fmla="*/ 664 h 664"/>
                <a:gd name="T22" fmla="*/ 575 w 575"/>
                <a:gd name="T23" fmla="*/ 498 h 664"/>
                <a:gd name="T24" fmla="*/ 575 w 575"/>
                <a:gd name="T25" fmla="*/ 166 h 664"/>
                <a:gd name="T26" fmla="*/ 288 w 575"/>
                <a:gd name="T2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 h="664">
                  <a:moveTo>
                    <a:pt x="30" y="183"/>
                  </a:moveTo>
                  <a:lnTo>
                    <a:pt x="288" y="34"/>
                  </a:lnTo>
                  <a:lnTo>
                    <a:pt x="546" y="183"/>
                  </a:lnTo>
                  <a:lnTo>
                    <a:pt x="546" y="481"/>
                  </a:lnTo>
                  <a:lnTo>
                    <a:pt x="288" y="630"/>
                  </a:lnTo>
                  <a:lnTo>
                    <a:pt x="30" y="481"/>
                  </a:lnTo>
                  <a:lnTo>
                    <a:pt x="30" y="183"/>
                  </a:lnTo>
                  <a:close/>
                  <a:moveTo>
                    <a:pt x="288" y="0"/>
                  </a:moveTo>
                  <a:lnTo>
                    <a:pt x="0" y="166"/>
                  </a:lnTo>
                  <a:lnTo>
                    <a:pt x="0" y="498"/>
                  </a:lnTo>
                  <a:lnTo>
                    <a:pt x="288" y="664"/>
                  </a:lnTo>
                  <a:lnTo>
                    <a:pt x="575" y="498"/>
                  </a:lnTo>
                  <a:lnTo>
                    <a:pt x="575" y="166"/>
                  </a:lnTo>
                  <a:lnTo>
                    <a:pt x="28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Oval 213"/>
            <p:cNvSpPr>
              <a:spLocks noChangeArrowheads="1"/>
            </p:cNvSpPr>
            <p:nvPr/>
          </p:nvSpPr>
          <p:spPr bwMode="auto">
            <a:xfrm>
              <a:off x="3673476" y="5526088"/>
              <a:ext cx="280988" cy="279400"/>
            </a:xfrm>
            <a:prstGeom prst="ellipse">
              <a:avLst/>
            </a:prstGeom>
            <a:solidFill>
              <a:srgbClr val="FD3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Oval 218"/>
            <p:cNvSpPr>
              <a:spLocks noChangeArrowheads="1"/>
            </p:cNvSpPr>
            <p:nvPr/>
          </p:nvSpPr>
          <p:spPr bwMode="auto">
            <a:xfrm>
              <a:off x="4002088" y="5480051"/>
              <a:ext cx="69850"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Oval 222"/>
            <p:cNvSpPr>
              <a:spLocks noChangeArrowheads="1"/>
            </p:cNvSpPr>
            <p:nvPr/>
          </p:nvSpPr>
          <p:spPr bwMode="auto">
            <a:xfrm>
              <a:off x="4429126" y="5480051"/>
              <a:ext cx="68263"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Oval 223"/>
            <p:cNvSpPr>
              <a:spLocks noChangeArrowheads="1"/>
            </p:cNvSpPr>
            <p:nvPr/>
          </p:nvSpPr>
          <p:spPr bwMode="auto">
            <a:xfrm>
              <a:off x="4578352" y="5492751"/>
              <a:ext cx="295212" cy="303213"/>
            </a:xfrm>
            <a:prstGeom prst="ellipse">
              <a:avLst/>
            </a:prstGeom>
            <a:solidFill>
              <a:srgbClr val="93E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3" name="TextBox 14"/>
          <p:cNvSpPr txBox="1">
            <a:spLocks noChangeArrowheads="1"/>
          </p:cNvSpPr>
          <p:nvPr/>
        </p:nvSpPr>
        <p:spPr bwMode="auto">
          <a:xfrm>
            <a:off x="6379245" y="791848"/>
            <a:ext cx="4497607" cy="769441"/>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a:lnSpc>
                <a:spcPct val="150000"/>
              </a:lnSpc>
            </a:pPr>
            <a:r>
              <a:rPr lang="fa-IR" sz="3200" dirty="0">
                <a:solidFill>
                  <a:srgbClr val="954F72"/>
                </a:solidFill>
                <a:latin typeface="Raleway"/>
                <a:cs typeface="B Titr" panose="00000700000000000000" pitchFamily="2" charset="-78"/>
              </a:rPr>
              <a:t>الزامات فنی</a:t>
            </a:r>
          </a:p>
        </p:txBody>
      </p:sp>
      <p:sp>
        <p:nvSpPr>
          <p:cNvPr id="45" name="Rectangle 7"/>
          <p:cNvSpPr>
            <a:spLocks noChangeArrowheads="1"/>
          </p:cNvSpPr>
          <p:nvPr/>
        </p:nvSpPr>
        <p:spPr bwMode="auto">
          <a:xfrm>
            <a:off x="1486233" y="479125"/>
            <a:ext cx="57785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پياده سازي كامل </a:t>
            </a:r>
            <a:r>
              <a:rPr lang="en-US" sz="2000" dirty="0" smtClean="0">
                <a:solidFill>
                  <a:srgbClr val="000000"/>
                </a:solidFill>
                <a:latin typeface="Calibri" panose="020F0502020204030204" pitchFamily="34" charset="0"/>
                <a:cs typeface="B Nazanin" panose="00000400000000000000" pitchFamily="2" charset="-78"/>
              </a:rPr>
              <a:t>IEC 60331</a:t>
            </a:r>
          </a:p>
        </p:txBody>
      </p:sp>
      <p:sp>
        <p:nvSpPr>
          <p:cNvPr id="47" name="Rectangle 7"/>
          <p:cNvSpPr>
            <a:spLocks noChangeArrowheads="1"/>
          </p:cNvSpPr>
          <p:nvPr/>
        </p:nvSpPr>
        <p:spPr bwMode="auto">
          <a:xfrm>
            <a:off x="205841" y="4516620"/>
            <a:ext cx="33305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قابل اجرا، سبك و منعطف بودن محصول</a:t>
            </a:r>
          </a:p>
        </p:txBody>
      </p:sp>
      <p:sp>
        <p:nvSpPr>
          <p:cNvPr id="49" name="Rectangle 7"/>
          <p:cNvSpPr>
            <a:spLocks noChangeArrowheads="1"/>
          </p:cNvSpPr>
          <p:nvPr/>
        </p:nvSpPr>
        <p:spPr bwMode="auto">
          <a:xfrm>
            <a:off x="5233305" y="4223933"/>
            <a:ext cx="578643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eaLnBrk="1" hangingPunct="1">
              <a:lnSpc>
                <a:spcPct val="150000"/>
              </a:lnSpc>
            </a:pPr>
            <a:r>
              <a:rPr lang="fa-IR" sz="2000" dirty="0" smtClean="0">
                <a:latin typeface="Calibri" panose="020F0502020204030204" pitchFamily="34" charset="0"/>
                <a:cs typeface="B Nazanin" panose="00000400000000000000" pitchFamily="2" charset="-78"/>
              </a:rPr>
              <a:t>اخذ گواهينامه از مراكز معتبر </a:t>
            </a:r>
            <a:endParaRPr lang="en-US" sz="2000" dirty="0">
              <a:latin typeface="Calibri" panose="020F0502020204030204" pitchFamily="34" charset="0"/>
              <a:cs typeface="B Nazanin" panose="00000400000000000000" pitchFamily="2" charset="-78"/>
            </a:endParaRPr>
          </a:p>
        </p:txBody>
      </p:sp>
      <p:sp>
        <p:nvSpPr>
          <p:cNvPr id="19" name="Rectangle 201"/>
          <p:cNvSpPr>
            <a:spLocks noChangeArrowheads="1"/>
          </p:cNvSpPr>
          <p:nvPr/>
        </p:nvSpPr>
        <p:spPr bwMode="auto">
          <a:xfrm>
            <a:off x="6013450" y="1773290"/>
            <a:ext cx="78621" cy="8708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Oval 210"/>
          <p:cNvSpPr>
            <a:spLocks noChangeArrowheads="1"/>
          </p:cNvSpPr>
          <p:nvPr/>
        </p:nvSpPr>
        <p:spPr bwMode="auto">
          <a:xfrm>
            <a:off x="5922734" y="2517150"/>
            <a:ext cx="260050" cy="2600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Oval 221"/>
          <p:cNvSpPr>
            <a:spLocks noChangeArrowheads="1"/>
          </p:cNvSpPr>
          <p:nvPr/>
        </p:nvSpPr>
        <p:spPr bwMode="auto">
          <a:xfrm>
            <a:off x="5481260" y="1204814"/>
            <a:ext cx="1143002" cy="1143002"/>
          </a:xfrm>
          <a:prstGeom prst="ellipse">
            <a:avLst/>
          </a:prstGeom>
          <a:solidFill>
            <a:srgbClr val="E99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TextBox 21"/>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10</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4116023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heckerboard(across)">
                                      <p:cBhvr>
                                        <p:cTn id="20" dur="500"/>
                                        <p:tgtEl>
                                          <p:spTgt spid="45"/>
                                        </p:tgtEl>
                                      </p:cBhvr>
                                    </p:animEffect>
                                  </p:childTnLst>
                                </p:cTn>
                              </p:par>
                            </p:childTnLst>
                          </p:cTn>
                        </p:par>
                        <p:par>
                          <p:cTn id="21" fill="hold">
                            <p:stCondLst>
                              <p:cond delay="1000"/>
                            </p:stCondLst>
                            <p:childTnLst>
                              <p:par>
                                <p:cTn id="22" presetID="5" presetClass="entr" presetSubtype="1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heckerboard(across)">
                                      <p:cBhvr>
                                        <p:cTn id="24" dur="500"/>
                                        <p:tgtEl>
                                          <p:spTgt spid="49"/>
                                        </p:tgtEl>
                                      </p:cBhvr>
                                    </p:animEffect>
                                  </p:childTnLst>
                                </p:cTn>
                              </p:par>
                            </p:childTnLst>
                          </p:cTn>
                        </p:par>
                        <p:par>
                          <p:cTn id="25" fill="hold">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heckerboard(across)">
                                      <p:cBhvr>
                                        <p:cTn id="2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5"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7315" b="76852" l="3300" r="98000">
                        <a14:foregroundMark x1="79000" y1="40278" x2="84900" y2="31481"/>
                        <a14:foregroundMark x1="63900" y1="42685" x2="63600" y2="29352"/>
                        <a14:foregroundMark x1="54800" y1="39074" x2="55400" y2="30000"/>
                        <a14:foregroundMark x1="62000" y1="14167" x2="62000" y2="14167"/>
                        <a14:foregroundMark x1="78300" y1="14167" x2="78300" y2="14167"/>
                        <a14:foregroundMark x1="75400" y1="45741" x2="75400" y2="45741"/>
                        <a14:foregroundMark x1="85200" y1="65185" x2="85200" y2="65185"/>
                        <a14:foregroundMark x1="73400" y1="63611" x2="73400" y2="63611"/>
                        <a14:foregroundMark x1="19100" y1="60000" x2="54100" y2="61204"/>
                      </a14:backgroundRemoval>
                    </a14:imgEffect>
                  </a14:imgLayer>
                </a14:imgProps>
              </a:ext>
              <a:ext uri="{28A0092B-C50C-407E-A947-70E740481C1C}">
                <a14:useLocalDpi xmlns:a14="http://schemas.microsoft.com/office/drawing/2010/main" val="0"/>
              </a:ext>
            </a:extLst>
          </a:blip>
          <a:srcRect b="25143"/>
          <a:stretch/>
        </p:blipFill>
        <p:spPr>
          <a:xfrm>
            <a:off x="10179598" y="-95000"/>
            <a:ext cx="1454198" cy="1175657"/>
          </a:xfrm>
          <a:prstGeom prst="rect">
            <a:avLst/>
          </a:prstGeom>
        </p:spPr>
      </p:pic>
      <p:sp>
        <p:nvSpPr>
          <p:cNvPr id="342" name="Diamond 341"/>
          <p:cNvSpPr/>
          <p:nvPr/>
        </p:nvSpPr>
        <p:spPr>
          <a:xfrm>
            <a:off x="11347740" y="2873909"/>
            <a:ext cx="720000" cy="720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IN"/>
          </a:p>
        </p:txBody>
      </p:sp>
      <p:sp>
        <p:nvSpPr>
          <p:cNvPr id="347" name="Diamond 346"/>
          <p:cNvSpPr/>
          <p:nvPr/>
        </p:nvSpPr>
        <p:spPr>
          <a:xfrm>
            <a:off x="11347740" y="4141370"/>
            <a:ext cx="720000" cy="720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IN"/>
          </a:p>
        </p:txBody>
      </p:sp>
      <p:sp>
        <p:nvSpPr>
          <p:cNvPr id="40" name="TextBox 14"/>
          <p:cNvSpPr txBox="1">
            <a:spLocks noChangeArrowheads="1"/>
          </p:cNvSpPr>
          <p:nvPr/>
        </p:nvSpPr>
        <p:spPr bwMode="auto">
          <a:xfrm>
            <a:off x="6895061" y="-95000"/>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a:solidFill>
                  <a:srgbClr val="954F72"/>
                </a:solidFill>
                <a:latin typeface="Raleway"/>
                <a:cs typeface="B Titr" panose="00000700000000000000" pitchFamily="2" charset="-78"/>
              </a:rPr>
              <a:t>تشریح و تعریف مسئله</a:t>
            </a:r>
          </a:p>
        </p:txBody>
      </p:sp>
      <p:grpSp>
        <p:nvGrpSpPr>
          <p:cNvPr id="35" name="Group 34"/>
          <p:cNvGrpSpPr>
            <a:grpSpLocks/>
          </p:cNvGrpSpPr>
          <p:nvPr/>
        </p:nvGrpSpPr>
        <p:grpSpPr bwMode="auto">
          <a:xfrm>
            <a:off x="593073" y="559087"/>
            <a:ext cx="10471385" cy="558367"/>
            <a:chOff x="-3129039" y="-805393"/>
            <a:chExt cx="10471383" cy="558368"/>
          </a:xfrm>
        </p:grpSpPr>
        <p:sp>
          <p:nvSpPr>
            <p:cNvPr id="39" name="TextBox 38">
              <a:extLst>
                <a:ext uri="{FF2B5EF4-FFF2-40B4-BE49-F238E27FC236}">
                  <a16:creationId xmlns:a16="http://schemas.microsoft.com/office/drawing/2014/main" xmlns="" id="{2E7C7D8D-1062-4B43-9B3A-22A51E770763}"/>
                </a:ext>
              </a:extLst>
            </p:cNvPr>
            <p:cNvSpPr txBox="1"/>
            <p:nvPr/>
          </p:nvSpPr>
          <p:spPr bwMode="auto">
            <a:xfrm>
              <a:off x="-3129039" y="-805393"/>
              <a:ext cx="10471383" cy="515527"/>
            </a:xfrm>
            <a:prstGeom prst="rect">
              <a:avLst/>
            </a:prstGeom>
            <a:noFill/>
          </p:spPr>
          <p:txBody>
            <a:bodyPr wrap="square" rtlCol="1">
              <a:spAutoFit/>
            </a:bodyPr>
            <a:lstStyle/>
            <a:p>
              <a:pPr algn="ctr" rtl="1">
                <a:lnSpc>
                  <a:spcPct val="150000"/>
                </a:lnSpc>
                <a:defRPr/>
              </a:pPr>
              <a:r>
                <a:rPr lang="fa-IR" sz="2000" kern="0" dirty="0">
                  <a:solidFill>
                    <a:srgbClr val="5DD5FF"/>
                  </a:solidFill>
                  <a:ea typeface="Arial Unicode MS"/>
                  <a:cs typeface="B Titr" panose="00000700000000000000" pitchFamily="2" charset="-78"/>
                </a:rPr>
                <a:t>طراحي و ساخت ادوات </a:t>
              </a:r>
              <a:r>
                <a:rPr lang="en-US" sz="2000" kern="0" dirty="0">
                  <a:solidFill>
                    <a:srgbClr val="5DD5FF"/>
                  </a:solidFill>
                  <a:ea typeface="Arial Unicode MS"/>
                  <a:cs typeface="B Titr" panose="00000700000000000000" pitchFamily="2" charset="-78"/>
                </a:rPr>
                <a:t>FACTS </a:t>
              </a:r>
              <a:r>
                <a:rPr lang="fa-IR" sz="2000" kern="0" dirty="0" smtClean="0">
                  <a:solidFill>
                    <a:srgbClr val="5DD5FF"/>
                  </a:solidFill>
                  <a:ea typeface="Arial Unicode MS"/>
                  <a:cs typeface="B Titr" panose="00000700000000000000" pitchFamily="2" charset="-78"/>
                </a:rPr>
                <a:t> و </a:t>
              </a:r>
              <a:r>
                <a:rPr lang="fa-IR" sz="2000" kern="0" dirty="0">
                  <a:solidFill>
                    <a:srgbClr val="5DD5FF"/>
                  </a:solidFill>
                  <a:ea typeface="Arial Unicode MS"/>
                  <a:cs typeface="B Titr" panose="00000700000000000000" pitchFamily="2" charset="-78"/>
                </a:rPr>
                <a:t>استفاده از آن به منظور جبران توان راكتيو در سطح انتقال </a:t>
              </a:r>
            </a:p>
          </p:txBody>
        </p:sp>
        <p:sp>
          <p:nvSpPr>
            <p:cNvPr id="36" name="TextBox 35">
              <a:extLst>
                <a:ext uri="{FF2B5EF4-FFF2-40B4-BE49-F238E27FC236}">
                  <a16:creationId xmlns:a16="http://schemas.microsoft.com/office/drawing/2014/main" xmlns="" id="{256233C0-BFB2-4ECF-BAEB-6328A24822C8}"/>
                </a:ext>
              </a:extLst>
            </p:cNvPr>
            <p:cNvSpPr txBox="1"/>
            <p:nvPr/>
          </p:nvSpPr>
          <p:spPr>
            <a:xfrm>
              <a:off x="6759824" y="-708691"/>
              <a:ext cx="443361" cy="461666"/>
            </a:xfrm>
            <a:prstGeom prst="rect">
              <a:avLst/>
            </a:prstGeom>
            <a:noFill/>
          </p:spPr>
          <p:txBody>
            <a:bodyPr wrap="square" rtlCol="1">
              <a:spAutoFit/>
            </a:bodyPr>
            <a:lstStyle/>
            <a:p>
              <a:pPr algn="r">
                <a:defRPr/>
              </a:pPr>
              <a:r>
                <a:rPr lang="fa-IR" sz="2400" kern="0" dirty="0" smtClean="0">
                  <a:solidFill>
                    <a:srgbClr val="5DD5FF"/>
                  </a:solidFill>
                  <a:ea typeface="Arial Unicode MS"/>
                  <a:cs typeface="B Titr" panose="00000700000000000000" pitchFamily="2" charset="-78"/>
                </a:rPr>
                <a:t>11</a:t>
              </a:r>
              <a:endParaRPr lang="fa-IR" sz="2400" kern="0" dirty="0">
                <a:solidFill>
                  <a:srgbClr val="5DD5FF"/>
                </a:solidFill>
                <a:ea typeface="Arial Unicode MS"/>
                <a:cs typeface="B Titr" panose="00000700000000000000" pitchFamily="2" charset="-78"/>
              </a:endParaRPr>
            </a:p>
          </p:txBody>
        </p:sp>
      </p:gr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260" y="3055219"/>
            <a:ext cx="340922" cy="340922"/>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90148" y="4283778"/>
            <a:ext cx="435183" cy="435183"/>
          </a:xfrm>
          <a:prstGeom prst="rect">
            <a:avLst/>
          </a:prstGeom>
        </p:spPr>
      </p:pic>
      <p:sp>
        <p:nvSpPr>
          <p:cNvPr id="21" name="Rectangle 20"/>
          <p:cNvSpPr>
            <a:spLocks noChangeArrowheads="1"/>
          </p:cNvSpPr>
          <p:nvPr/>
        </p:nvSpPr>
        <p:spPr bwMode="auto">
          <a:xfrm>
            <a:off x="0" y="1577972"/>
            <a:ext cx="1071938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171450" indent="-171450" algn="r" rtl="1">
              <a:lnSpc>
                <a:spcPct val="200000"/>
              </a:lnSpc>
              <a:buFont typeface="Wingdings" panose="05000000000000000000" pitchFamily="2" charset="2"/>
              <a:buChar char="v"/>
              <a:defRPr/>
            </a:pPr>
            <a:r>
              <a:rPr lang="fa-IR" sz="1400" b="1" dirty="0" smtClean="0">
                <a:solidFill>
                  <a:srgbClr val="000000"/>
                </a:solidFill>
                <a:latin typeface="A Iranian Sans" panose="01000500000000020002" pitchFamily="2" charset="-78"/>
                <a:ea typeface="Arial Unicode MS"/>
                <a:cs typeface="B Nazanin" panose="00000400000000000000" pitchFamily="2" charset="-78"/>
              </a:rPr>
              <a:t>افزایش </a:t>
            </a:r>
            <a:r>
              <a:rPr lang="fa-IR" sz="1400" b="1" dirty="0">
                <a:solidFill>
                  <a:srgbClr val="000000"/>
                </a:solidFill>
                <a:latin typeface="A Iranian Sans" panose="01000500000000020002" pitchFamily="2" charset="-78"/>
                <a:ea typeface="Arial Unicode MS"/>
                <a:cs typeface="B Nazanin" panose="00000400000000000000" pitchFamily="2" charset="-78"/>
              </a:rPr>
              <a:t>بار تحمیلی به شبكه‌های انتقال و افزایش مصرف، لزوم تولید بیشتر انرژی الكتریكی را ایجاب می‌كند، ولی بدست آوردن حریم‌های جدید برای خطوط انتقال بسیار مشكل </a:t>
            </a:r>
            <a:r>
              <a:rPr lang="fa-IR" sz="1400" b="1" dirty="0" smtClean="0">
                <a:solidFill>
                  <a:srgbClr val="000000"/>
                </a:solidFill>
                <a:latin typeface="A Iranian Sans" panose="01000500000000020002" pitchFamily="2" charset="-78"/>
                <a:ea typeface="Arial Unicode MS"/>
                <a:cs typeface="B Nazanin" panose="00000400000000000000" pitchFamily="2" charset="-78"/>
              </a:rPr>
              <a:t>می‌باشد </a:t>
            </a:r>
            <a:r>
              <a:rPr lang="fa-IR" sz="1400" b="1" dirty="0">
                <a:solidFill>
                  <a:srgbClr val="000000"/>
                </a:solidFill>
                <a:latin typeface="A Iranian Sans" panose="01000500000000020002" pitchFamily="2" charset="-78"/>
                <a:ea typeface="Arial Unicode MS"/>
                <a:cs typeface="B Nazanin" panose="00000400000000000000" pitchFamily="2" charset="-78"/>
              </a:rPr>
              <a:t>و این مسائل باعث می‌شود كه شركت‌های تولید و انتقال كننده برق سعی كنند كه از حداكثر ظرفیت خطوط انتقال خود استفاده كنند، فناوری جدید</a:t>
            </a:r>
            <a:r>
              <a:rPr lang="en-US" sz="1400" b="1" dirty="0">
                <a:solidFill>
                  <a:srgbClr val="000000"/>
                </a:solidFill>
                <a:latin typeface="A Iranian Sans" panose="01000500000000020002" pitchFamily="2" charset="-78"/>
                <a:ea typeface="Arial Unicode MS"/>
                <a:cs typeface="B Nazanin" panose="00000400000000000000" pitchFamily="2" charset="-78"/>
              </a:rPr>
              <a:t> FACTS </a:t>
            </a:r>
            <a:r>
              <a:rPr lang="fa-IR" sz="1400" b="1" dirty="0" smtClean="0">
                <a:solidFill>
                  <a:srgbClr val="000000"/>
                </a:solidFill>
                <a:latin typeface="A Iranian Sans" panose="01000500000000020002" pitchFamily="2" charset="-78"/>
                <a:ea typeface="Arial Unicode MS"/>
                <a:cs typeface="B Nazanin" panose="00000400000000000000" pitchFamily="2" charset="-78"/>
              </a:rPr>
              <a:t> این </a:t>
            </a:r>
            <a:r>
              <a:rPr lang="fa-IR" sz="1400" b="1" dirty="0">
                <a:solidFill>
                  <a:srgbClr val="000000"/>
                </a:solidFill>
                <a:latin typeface="A Iranian Sans" panose="01000500000000020002" pitchFamily="2" charset="-78"/>
                <a:ea typeface="Arial Unicode MS"/>
                <a:cs typeface="B Nazanin" panose="00000400000000000000" pitchFamily="2" charset="-78"/>
              </a:rPr>
              <a:t>قابلیت را برای شركت‌ها ایجاد و علاوه بر آن قابلیت اطمینان شبكه‌ها را نیز بالا </a:t>
            </a:r>
            <a:r>
              <a:rPr lang="fa-IR" sz="1400" b="1" dirty="0" smtClean="0">
                <a:solidFill>
                  <a:srgbClr val="000000"/>
                </a:solidFill>
                <a:latin typeface="A Iranian Sans" panose="01000500000000020002" pitchFamily="2" charset="-78"/>
                <a:ea typeface="Arial Unicode MS"/>
                <a:cs typeface="B Nazanin" panose="00000400000000000000" pitchFamily="2" charset="-78"/>
              </a:rPr>
              <a:t>می‌برد</a:t>
            </a:r>
            <a:r>
              <a:rPr lang="fa-IR" sz="1400" b="1" dirty="0">
                <a:solidFill>
                  <a:srgbClr val="000000"/>
                </a:solidFill>
                <a:latin typeface="A Iranian Sans" panose="01000500000000020002" pitchFamily="2" charset="-78"/>
                <a:ea typeface="Arial Unicode MS"/>
                <a:cs typeface="B Nazanin" panose="00000400000000000000" pitchFamily="2" charset="-78"/>
              </a:rPr>
              <a:t>.</a:t>
            </a:r>
          </a:p>
          <a:p>
            <a:pPr marL="171450" indent="-171450" algn="r" rtl="1">
              <a:lnSpc>
                <a:spcPct val="200000"/>
              </a:lnSpc>
              <a:buFont typeface="Wingdings" panose="05000000000000000000" pitchFamily="2" charset="2"/>
              <a:buChar char="v"/>
              <a:defRPr/>
            </a:pPr>
            <a:r>
              <a:rPr lang="fa-IR" sz="1400" b="1" dirty="0" smtClean="0">
                <a:solidFill>
                  <a:srgbClr val="000000"/>
                </a:solidFill>
                <a:latin typeface="A Iranian Sans" panose="01000500000000020002" pitchFamily="2" charset="-78"/>
                <a:ea typeface="Arial Unicode MS"/>
                <a:cs typeface="B Nazanin" panose="00000400000000000000" pitchFamily="2" charset="-78"/>
              </a:rPr>
              <a:t>در خصوص ادوات </a:t>
            </a:r>
            <a:r>
              <a:rPr lang="en-US" sz="1400" b="1" dirty="0" smtClean="0">
                <a:solidFill>
                  <a:srgbClr val="000000"/>
                </a:solidFill>
                <a:latin typeface="A Iranian Sans" panose="01000500000000020002" pitchFamily="2" charset="-78"/>
                <a:ea typeface="Arial Unicode MS"/>
                <a:cs typeface="B Nazanin" panose="00000400000000000000" pitchFamily="2" charset="-78"/>
              </a:rPr>
              <a:t>FACTS</a:t>
            </a:r>
            <a:r>
              <a:rPr lang="fa-IR" sz="1400" b="1" dirty="0" smtClean="0">
                <a:solidFill>
                  <a:srgbClr val="000000"/>
                </a:solidFill>
                <a:latin typeface="A Iranian Sans" panose="01000500000000020002" pitchFamily="2" charset="-78"/>
                <a:ea typeface="Arial Unicode MS"/>
                <a:cs typeface="B Nazanin" panose="00000400000000000000" pitchFamily="2" charset="-78"/>
              </a:rPr>
              <a:t> در داخل كشور تحقيقات دانشگاهي زيادي انجام شده است و تنها چند نمونه كوچك اجرايي شده است كه تجهيزات مورد نياز نيز از خارج كشور تامين شده است. </a:t>
            </a:r>
            <a:endParaRPr lang="fa-IR" sz="1400" b="1" dirty="0">
              <a:solidFill>
                <a:srgbClr val="000000"/>
              </a:solidFill>
              <a:latin typeface="A Iranian Sans" panose="01000500000000020002" pitchFamily="2" charset="-78"/>
              <a:ea typeface="Arial Unicode MS"/>
              <a:cs typeface="B Nazanin" panose="00000400000000000000" pitchFamily="2" charset="-78"/>
            </a:endParaRPr>
          </a:p>
          <a:p>
            <a:pPr marL="171450" indent="-171450" algn="r" rtl="1">
              <a:lnSpc>
                <a:spcPct val="200000"/>
              </a:lnSpc>
              <a:buFont typeface="Wingdings" panose="05000000000000000000" pitchFamily="2" charset="2"/>
              <a:buChar char="v"/>
              <a:defRPr/>
            </a:pPr>
            <a:r>
              <a:rPr lang="fa-IR" sz="1400" b="1" dirty="0" smtClean="0">
                <a:solidFill>
                  <a:srgbClr val="000000"/>
                </a:solidFill>
                <a:latin typeface="A Iranian Sans" panose="01000500000000020002" pitchFamily="2" charset="-78"/>
                <a:ea typeface="Arial Unicode MS"/>
                <a:cs typeface="B Nazanin" panose="00000400000000000000" pitchFamily="2" charset="-78"/>
              </a:rPr>
              <a:t>سالانه تعدادي زيادي مقاله و پايان نامه در خصوص طراحي و كنترل ادوات </a:t>
            </a:r>
            <a:r>
              <a:rPr lang="en-US" sz="1400" b="1" dirty="0" smtClean="0">
                <a:solidFill>
                  <a:srgbClr val="000000"/>
                </a:solidFill>
                <a:latin typeface="A Iranian Sans" panose="01000500000000020002" pitchFamily="2" charset="-78"/>
                <a:ea typeface="Arial Unicode MS"/>
                <a:cs typeface="B Nazanin" panose="00000400000000000000" pitchFamily="2" charset="-78"/>
              </a:rPr>
              <a:t>FACTS</a:t>
            </a:r>
            <a:r>
              <a:rPr lang="fa-IR" sz="1400" b="1" dirty="0" smtClean="0">
                <a:solidFill>
                  <a:srgbClr val="000000"/>
                </a:solidFill>
                <a:latin typeface="A Iranian Sans" panose="01000500000000020002" pitchFamily="2" charset="-78"/>
                <a:ea typeface="Arial Unicode MS"/>
                <a:cs typeface="B Nazanin" panose="00000400000000000000" pitchFamily="2" charset="-78"/>
              </a:rPr>
              <a:t> در داخل كشور انجام مي شود و تنها براي چند مورد اجرايي در پست ها مطالعات انجام شده است. </a:t>
            </a:r>
          </a:p>
          <a:p>
            <a:pPr algn="r" rtl="1">
              <a:lnSpc>
                <a:spcPct val="200000"/>
              </a:lnSpc>
              <a:defRPr/>
            </a:pPr>
            <a:r>
              <a:rPr lang="fa-IR" sz="1800" b="1" dirty="0" smtClean="0">
                <a:solidFill>
                  <a:srgbClr val="FF0000"/>
                </a:solidFill>
                <a:latin typeface="A Iranian Sans" panose="01000500000000020002" pitchFamily="2" charset="-78"/>
                <a:ea typeface="Arial Unicode MS"/>
                <a:cs typeface="B Nazanin" panose="00000400000000000000" pitchFamily="2" charset="-78"/>
              </a:rPr>
              <a:t>هدف: </a:t>
            </a:r>
            <a:r>
              <a:rPr lang="fa-IR" sz="1400" b="1" dirty="0" smtClean="0">
                <a:solidFill>
                  <a:srgbClr val="000000"/>
                </a:solidFill>
                <a:latin typeface="A Iranian Sans" panose="01000500000000020002" pitchFamily="2" charset="-78"/>
                <a:ea typeface="Arial Unicode MS"/>
                <a:cs typeface="B Nazanin" panose="00000400000000000000" pitchFamily="2" charset="-78"/>
              </a:rPr>
              <a:t>بومي سازي طراحي و ساخت تجهيزات و گسترش استفاده از ادوات </a:t>
            </a:r>
            <a:r>
              <a:rPr lang="en-US" sz="1400" b="1" dirty="0" smtClean="0">
                <a:solidFill>
                  <a:srgbClr val="000000"/>
                </a:solidFill>
                <a:latin typeface="A Iranian Sans" panose="01000500000000020002" pitchFamily="2" charset="-78"/>
                <a:ea typeface="Arial Unicode MS"/>
                <a:cs typeface="B Nazanin" panose="00000400000000000000" pitchFamily="2" charset="-78"/>
              </a:rPr>
              <a:t>FACTS</a:t>
            </a:r>
            <a:r>
              <a:rPr lang="fa-IR" sz="1400" b="1" dirty="0" smtClean="0">
                <a:solidFill>
                  <a:srgbClr val="000000"/>
                </a:solidFill>
                <a:latin typeface="A Iranian Sans" panose="01000500000000020002" pitchFamily="2" charset="-78"/>
                <a:ea typeface="Arial Unicode MS"/>
                <a:cs typeface="B Nazanin" panose="00000400000000000000" pitchFamily="2" charset="-78"/>
              </a:rPr>
              <a:t> در كشور و جبران توان راكتيو در شبكه انتقال قدرت به منظور ايجاد ظرفيت هاي جديد</a:t>
            </a:r>
            <a:endParaRPr lang="fa-IR" sz="1400" b="1" dirty="0">
              <a:solidFill>
                <a:srgbClr val="000000"/>
              </a:solidFill>
              <a:latin typeface="A Iranian Sans" panose="01000500000000020002" pitchFamily="2" charset="-78"/>
              <a:ea typeface="Arial Unicode MS"/>
              <a:cs typeface="B Nazanin" panose="00000400000000000000" pitchFamily="2" charset="-78"/>
            </a:endParaRPr>
          </a:p>
          <a:p>
            <a:pPr marL="285750" indent="-285750" algn="r" rtl="1">
              <a:lnSpc>
                <a:spcPct val="200000"/>
              </a:lnSpc>
              <a:buFont typeface="Wingdings" panose="05000000000000000000" pitchFamily="2" charset="2"/>
              <a:buChar char="v"/>
              <a:defRPr/>
            </a:pPr>
            <a:r>
              <a:rPr lang="fa-IR" sz="1400" b="1" dirty="0" smtClean="0">
                <a:solidFill>
                  <a:srgbClr val="000000"/>
                </a:solidFill>
                <a:latin typeface="A Iranian Sans" panose="01000500000000020002" pitchFamily="2" charset="-78"/>
                <a:ea typeface="Arial Unicode MS"/>
                <a:cs typeface="B Nazanin" panose="00000400000000000000" pitchFamily="2" charset="-78"/>
              </a:rPr>
              <a:t>در صورت دريافت تأييده هاي لازم از وزارت نيرو در پست هاي فشار قوي متصل به خطوط انتقال بلند قابل استفاده است همچنين در صورت انجام موفقيت آميز چند نمونه، امكان صادرات وجود خواهد داشت</a:t>
            </a:r>
            <a:r>
              <a:rPr lang="fa-IR" sz="1200" b="1" dirty="0">
                <a:solidFill>
                  <a:srgbClr val="000000"/>
                </a:solidFill>
                <a:latin typeface="A Iranian Sans" panose="01000500000000020002" pitchFamily="2" charset="-78"/>
                <a:ea typeface="Arial Unicode MS"/>
                <a:cs typeface="B Nazanin" panose="00000400000000000000" pitchFamily="2" charset="-78"/>
              </a:rPr>
              <a:t>.</a:t>
            </a:r>
          </a:p>
        </p:txBody>
      </p:sp>
      <p:sp>
        <p:nvSpPr>
          <p:cNvPr id="12" name="TextBox 11"/>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11</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9034897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 presetClass="entr" presetSubtype="2"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42"/>
                                        </p:tgtEl>
                                        <p:attrNameLst>
                                          <p:attrName>style.visibility</p:attrName>
                                        </p:attrNameLst>
                                      </p:cBhvr>
                                      <p:to>
                                        <p:strVal val="visible"/>
                                      </p:to>
                                    </p:set>
                                    <p:animEffect transition="in" filter="fade">
                                      <p:cBhvr>
                                        <p:cTn id="17" dur="500"/>
                                        <p:tgtEl>
                                          <p:spTgt spid="3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par>
                                <p:cTn id="21" presetID="10"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347" grpId="0" animBg="1"/>
      <p:bldP spid="4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2E6DE6BF-4797-4E59-82DE-1A586E8DBEF6}"/>
              </a:ext>
            </a:extLst>
          </p:cNvPr>
          <p:cNvGrpSpPr/>
          <p:nvPr/>
        </p:nvGrpSpPr>
        <p:grpSpPr>
          <a:xfrm>
            <a:off x="8666994" y="2019299"/>
            <a:ext cx="2397487" cy="4267087"/>
            <a:chOff x="4570072" y="1559676"/>
            <a:chExt cx="2326354" cy="4140484"/>
          </a:xfrm>
          <a:effectLst>
            <a:outerShdw blurRad="330200" dist="38100" dir="2700000" sx="102000" sy="102000" algn="tl" rotWithShape="0">
              <a:schemeClr val="tx1">
                <a:lumMod val="85000"/>
                <a:lumOff val="15000"/>
                <a:alpha val="40000"/>
              </a:schemeClr>
            </a:outerShdw>
            <a:reflection blurRad="6350" stA="52000" endA="300" endPos="19000" dir="5400000" sy="-100000" algn="bl" rotWithShape="0"/>
          </a:effectLst>
        </p:grpSpPr>
        <p:sp>
          <p:nvSpPr>
            <p:cNvPr id="22" name="Rectangle 21">
              <a:extLst>
                <a:ext uri="{FF2B5EF4-FFF2-40B4-BE49-F238E27FC236}">
                  <a16:creationId xmlns:a16="http://schemas.microsoft.com/office/drawing/2014/main" xmlns="" id="{51E87368-AE5A-4483-8BF2-9B5CEB73AD10}"/>
                </a:ext>
              </a:extLst>
            </p:cNvPr>
            <p:cNvSpPr/>
            <p:nvPr/>
          </p:nvSpPr>
          <p:spPr>
            <a:xfrm>
              <a:off x="5919364" y="3602395"/>
              <a:ext cx="435429" cy="1056691"/>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xmlns="" id="{D527EC99-5822-4FC0-9C4F-102CDB174986}"/>
                </a:ext>
              </a:extLst>
            </p:cNvPr>
            <p:cNvSpPr/>
            <p:nvPr/>
          </p:nvSpPr>
          <p:spPr>
            <a:xfrm>
              <a:off x="5091652" y="3927778"/>
              <a:ext cx="435429" cy="717064"/>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reeform: Shape 15">
              <a:extLst>
                <a:ext uri="{FF2B5EF4-FFF2-40B4-BE49-F238E27FC236}">
                  <a16:creationId xmlns:a16="http://schemas.microsoft.com/office/drawing/2014/main" xmlns="" id="{A961EEC9-42D5-452A-A528-C3983E35639F}"/>
                </a:ext>
              </a:extLst>
            </p:cNvPr>
            <p:cNvSpPr/>
            <p:nvPr/>
          </p:nvSpPr>
          <p:spPr>
            <a:xfrm>
              <a:off x="4699368" y="4528461"/>
              <a:ext cx="2067762" cy="1171699"/>
            </a:xfrm>
            <a:custGeom>
              <a:avLst/>
              <a:gdLst>
                <a:gd name="connsiteX0" fmla="*/ 575009 w 2067762"/>
                <a:gd name="connsiteY0" fmla="*/ 1089473 h 1171699"/>
                <a:gd name="connsiteX1" fmla="*/ 575009 w 2067762"/>
                <a:gd name="connsiteY1" fmla="*/ 1089474 h 1171699"/>
                <a:gd name="connsiteX2" fmla="*/ 575009 w 2067762"/>
                <a:gd name="connsiteY2" fmla="*/ 1089474 h 1171699"/>
                <a:gd name="connsiteX3" fmla="*/ 0 w 2067762"/>
                <a:gd name="connsiteY3" fmla="*/ 0 h 1171699"/>
                <a:gd name="connsiteX4" fmla="*/ 2067762 w 2067762"/>
                <a:gd name="connsiteY4" fmla="*/ 0 h 1171699"/>
                <a:gd name="connsiteX5" fmla="*/ 2066153 w 2067762"/>
                <a:gd name="connsiteY5" fmla="*/ 4395 h 1171699"/>
                <a:gd name="connsiteX6" fmla="*/ 1660259 w 2067762"/>
                <a:gd name="connsiteY6" fmla="*/ 497299 h 1171699"/>
                <a:gd name="connsiteX7" fmla="*/ 1524401 w 2067762"/>
                <a:gd name="connsiteY7" fmla="*/ 575387 h 1171699"/>
                <a:gd name="connsiteX8" fmla="*/ 1545150 w 2067762"/>
                <a:gd name="connsiteY8" fmla="*/ 589377 h 1171699"/>
                <a:gd name="connsiteX9" fmla="*/ 1569233 w 2067762"/>
                <a:gd name="connsiteY9" fmla="*/ 647519 h 1171699"/>
                <a:gd name="connsiteX10" fmla="*/ 1569232 w 2067762"/>
                <a:gd name="connsiteY10" fmla="*/ 647519 h 1171699"/>
                <a:gd name="connsiteX11" fmla="*/ 1519013 w 2067762"/>
                <a:gd name="connsiteY11" fmla="*/ 723283 h 1171699"/>
                <a:gd name="connsiteX12" fmla="*/ 1514632 w 2067762"/>
                <a:gd name="connsiteY12" fmla="*/ 724167 h 1171699"/>
                <a:gd name="connsiteX13" fmla="*/ 1524532 w 2067762"/>
                <a:gd name="connsiteY13" fmla="*/ 738850 h 1171699"/>
                <a:gd name="connsiteX14" fmla="*/ 1530993 w 2067762"/>
                <a:gd name="connsiteY14" fmla="*/ 770856 h 1171699"/>
                <a:gd name="connsiteX15" fmla="*/ 1530992 w 2067762"/>
                <a:gd name="connsiteY15" fmla="*/ 770856 h 1171699"/>
                <a:gd name="connsiteX16" fmla="*/ 1506909 w 2067762"/>
                <a:gd name="connsiteY16" fmla="*/ 828998 h 1171699"/>
                <a:gd name="connsiteX17" fmla="*/ 1501678 w 2067762"/>
                <a:gd name="connsiteY17" fmla="*/ 832525 h 1171699"/>
                <a:gd name="connsiteX18" fmla="*/ 1506910 w 2067762"/>
                <a:gd name="connsiteY18" fmla="*/ 836052 h 1171699"/>
                <a:gd name="connsiteX19" fmla="*/ 1530993 w 2067762"/>
                <a:gd name="connsiteY19" fmla="*/ 894194 h 1171699"/>
                <a:gd name="connsiteX20" fmla="*/ 1530992 w 2067762"/>
                <a:gd name="connsiteY20" fmla="*/ 894194 h 1171699"/>
                <a:gd name="connsiteX21" fmla="*/ 1524531 w 2067762"/>
                <a:gd name="connsiteY21" fmla="*/ 926200 h 1171699"/>
                <a:gd name="connsiteX22" fmla="*/ 1507997 w 2067762"/>
                <a:gd name="connsiteY22" fmla="*/ 950723 h 1171699"/>
                <a:gd name="connsiteX23" fmla="*/ 1524532 w 2067762"/>
                <a:gd name="connsiteY23" fmla="*/ 975248 h 1171699"/>
                <a:gd name="connsiteX24" fmla="*/ 1530993 w 2067762"/>
                <a:gd name="connsiteY24" fmla="*/ 1007254 h 1171699"/>
                <a:gd name="connsiteX25" fmla="*/ 1530992 w 2067762"/>
                <a:gd name="connsiteY25" fmla="*/ 1007254 h 1171699"/>
                <a:gd name="connsiteX26" fmla="*/ 1506909 w 2067762"/>
                <a:gd name="connsiteY26" fmla="*/ 1065396 h 1171699"/>
                <a:gd name="connsiteX27" fmla="*/ 1490172 w 2067762"/>
                <a:gd name="connsiteY27" fmla="*/ 1076681 h 1171699"/>
                <a:gd name="connsiteX28" fmla="*/ 1492755 w 2067762"/>
                <a:gd name="connsiteY28" fmla="*/ 1089474 h 1171699"/>
                <a:gd name="connsiteX29" fmla="*/ 1492754 w 2067762"/>
                <a:gd name="connsiteY29" fmla="*/ 1089474 h 1171699"/>
                <a:gd name="connsiteX30" fmla="*/ 1410529 w 2067762"/>
                <a:gd name="connsiteY30" fmla="*/ 1171699 h 1171699"/>
                <a:gd name="connsiteX31" fmla="*/ 657234 w 2067762"/>
                <a:gd name="connsiteY31" fmla="*/ 1171698 h 1171699"/>
                <a:gd name="connsiteX32" fmla="*/ 581471 w 2067762"/>
                <a:gd name="connsiteY32" fmla="*/ 1121479 h 1171699"/>
                <a:gd name="connsiteX33" fmla="*/ 575009 w 2067762"/>
                <a:gd name="connsiteY33" fmla="*/ 1089474 h 1171699"/>
                <a:gd name="connsiteX34" fmla="*/ 577417 w 2067762"/>
                <a:gd name="connsiteY34" fmla="*/ 1077549 h 1171699"/>
                <a:gd name="connsiteX35" fmla="*/ 573021 w 2067762"/>
                <a:gd name="connsiteY35" fmla="*/ 1075436 h 1171699"/>
                <a:gd name="connsiteX36" fmla="*/ 543231 w 2067762"/>
                <a:gd name="connsiteY36" fmla="*/ 1039259 h 1171699"/>
                <a:gd name="connsiteX37" fmla="*/ 536769 w 2067762"/>
                <a:gd name="connsiteY37" fmla="*/ 1007254 h 1171699"/>
                <a:gd name="connsiteX38" fmla="*/ 543231 w 2067762"/>
                <a:gd name="connsiteY38" fmla="*/ 975248 h 1171699"/>
                <a:gd name="connsiteX39" fmla="*/ 560852 w 2067762"/>
                <a:gd name="connsiteY39" fmla="*/ 949112 h 1171699"/>
                <a:gd name="connsiteX40" fmla="*/ 561654 w 2067762"/>
                <a:gd name="connsiteY40" fmla="*/ 948572 h 1171699"/>
                <a:gd name="connsiteX41" fmla="*/ 543231 w 2067762"/>
                <a:gd name="connsiteY41" fmla="*/ 926199 h 1171699"/>
                <a:gd name="connsiteX42" fmla="*/ 536769 w 2067762"/>
                <a:gd name="connsiteY42" fmla="*/ 894194 h 1171699"/>
                <a:gd name="connsiteX43" fmla="*/ 543231 w 2067762"/>
                <a:gd name="connsiteY43" fmla="*/ 862188 h 1171699"/>
                <a:gd name="connsiteX44" fmla="*/ 560852 w 2067762"/>
                <a:gd name="connsiteY44" fmla="*/ 836052 h 1171699"/>
                <a:gd name="connsiteX45" fmla="*/ 567096 w 2067762"/>
                <a:gd name="connsiteY45" fmla="*/ 831842 h 1171699"/>
                <a:gd name="connsiteX46" fmla="*/ 543231 w 2067762"/>
                <a:gd name="connsiteY46" fmla="*/ 802861 h 1171699"/>
                <a:gd name="connsiteX47" fmla="*/ 536769 w 2067762"/>
                <a:gd name="connsiteY47" fmla="*/ 770856 h 1171699"/>
                <a:gd name="connsiteX48" fmla="*/ 543231 w 2067762"/>
                <a:gd name="connsiteY48" fmla="*/ 738850 h 1171699"/>
                <a:gd name="connsiteX49" fmla="*/ 553131 w 2067762"/>
                <a:gd name="connsiteY49" fmla="*/ 724166 h 1171699"/>
                <a:gd name="connsiteX50" fmla="*/ 548749 w 2067762"/>
                <a:gd name="connsiteY50" fmla="*/ 723282 h 1171699"/>
                <a:gd name="connsiteX51" fmla="*/ 504992 w 2067762"/>
                <a:gd name="connsiteY51" fmla="*/ 679524 h 1171699"/>
                <a:gd name="connsiteX52" fmla="*/ 498530 w 2067762"/>
                <a:gd name="connsiteY52" fmla="*/ 647519 h 1171699"/>
                <a:gd name="connsiteX53" fmla="*/ 504992 w 2067762"/>
                <a:gd name="connsiteY53" fmla="*/ 615513 h 1171699"/>
                <a:gd name="connsiteX54" fmla="*/ 534782 w 2067762"/>
                <a:gd name="connsiteY54" fmla="*/ 579337 h 1171699"/>
                <a:gd name="connsiteX55" fmla="*/ 543196 w 2067762"/>
                <a:gd name="connsiteY55" fmla="*/ 575292 h 1171699"/>
                <a:gd name="connsiteX56" fmla="*/ 407504 w 2067762"/>
                <a:gd name="connsiteY56" fmla="*/ 497299 h 1171699"/>
                <a:gd name="connsiteX57" fmla="*/ 1609 w 2067762"/>
                <a:gd name="connsiteY57" fmla="*/ 4395 h 117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67762" h="1171699">
                  <a:moveTo>
                    <a:pt x="575009" y="1089473"/>
                  </a:moveTo>
                  <a:lnTo>
                    <a:pt x="575009" y="1089474"/>
                  </a:lnTo>
                  <a:lnTo>
                    <a:pt x="575009" y="1089474"/>
                  </a:lnTo>
                  <a:close/>
                  <a:moveTo>
                    <a:pt x="0" y="0"/>
                  </a:moveTo>
                  <a:lnTo>
                    <a:pt x="2067762" y="0"/>
                  </a:lnTo>
                  <a:lnTo>
                    <a:pt x="2066153" y="4395"/>
                  </a:lnTo>
                  <a:cubicBezTo>
                    <a:pt x="1981117" y="205444"/>
                    <a:pt x="1839061" y="376502"/>
                    <a:pt x="1660259" y="497299"/>
                  </a:cubicBezTo>
                  <a:lnTo>
                    <a:pt x="1524401" y="575387"/>
                  </a:lnTo>
                  <a:lnTo>
                    <a:pt x="1545150" y="589377"/>
                  </a:lnTo>
                  <a:cubicBezTo>
                    <a:pt x="1560030" y="604257"/>
                    <a:pt x="1569233" y="624813"/>
                    <a:pt x="1569233" y="647519"/>
                  </a:cubicBezTo>
                  <a:lnTo>
                    <a:pt x="1569232" y="647519"/>
                  </a:lnTo>
                  <a:cubicBezTo>
                    <a:pt x="1569232" y="681578"/>
                    <a:pt x="1548525" y="710800"/>
                    <a:pt x="1519013" y="723283"/>
                  </a:cubicBezTo>
                  <a:lnTo>
                    <a:pt x="1514632" y="724167"/>
                  </a:lnTo>
                  <a:lnTo>
                    <a:pt x="1524532" y="738850"/>
                  </a:lnTo>
                  <a:cubicBezTo>
                    <a:pt x="1528692" y="748688"/>
                    <a:pt x="1530993" y="759503"/>
                    <a:pt x="1530993" y="770856"/>
                  </a:cubicBezTo>
                  <a:lnTo>
                    <a:pt x="1530992" y="770856"/>
                  </a:lnTo>
                  <a:cubicBezTo>
                    <a:pt x="1530992" y="793562"/>
                    <a:pt x="1521789" y="814119"/>
                    <a:pt x="1506909" y="828998"/>
                  </a:cubicBezTo>
                  <a:lnTo>
                    <a:pt x="1501678" y="832525"/>
                  </a:lnTo>
                  <a:lnTo>
                    <a:pt x="1506910" y="836052"/>
                  </a:lnTo>
                  <a:cubicBezTo>
                    <a:pt x="1521790" y="850932"/>
                    <a:pt x="1530993" y="871488"/>
                    <a:pt x="1530993" y="894194"/>
                  </a:cubicBezTo>
                  <a:lnTo>
                    <a:pt x="1530992" y="894194"/>
                  </a:lnTo>
                  <a:cubicBezTo>
                    <a:pt x="1530992" y="905547"/>
                    <a:pt x="1528691" y="916363"/>
                    <a:pt x="1524531" y="926200"/>
                  </a:cubicBezTo>
                  <a:lnTo>
                    <a:pt x="1507997" y="950723"/>
                  </a:lnTo>
                  <a:lnTo>
                    <a:pt x="1524532" y="975248"/>
                  </a:lnTo>
                  <a:cubicBezTo>
                    <a:pt x="1528692" y="985086"/>
                    <a:pt x="1530993" y="995901"/>
                    <a:pt x="1530993" y="1007254"/>
                  </a:cubicBezTo>
                  <a:lnTo>
                    <a:pt x="1530992" y="1007254"/>
                  </a:lnTo>
                  <a:cubicBezTo>
                    <a:pt x="1530992" y="1029960"/>
                    <a:pt x="1521789" y="1050517"/>
                    <a:pt x="1506909" y="1065396"/>
                  </a:cubicBezTo>
                  <a:lnTo>
                    <a:pt x="1490172" y="1076681"/>
                  </a:lnTo>
                  <a:lnTo>
                    <a:pt x="1492755" y="1089474"/>
                  </a:lnTo>
                  <a:lnTo>
                    <a:pt x="1492754" y="1089474"/>
                  </a:lnTo>
                  <a:cubicBezTo>
                    <a:pt x="1492754" y="1134886"/>
                    <a:pt x="1455941" y="1171699"/>
                    <a:pt x="1410529" y="1171699"/>
                  </a:cubicBezTo>
                  <a:lnTo>
                    <a:pt x="657234" y="1171698"/>
                  </a:lnTo>
                  <a:cubicBezTo>
                    <a:pt x="623175" y="1171698"/>
                    <a:pt x="593953" y="1150991"/>
                    <a:pt x="581471" y="1121479"/>
                  </a:cubicBezTo>
                  <a:lnTo>
                    <a:pt x="575009" y="1089474"/>
                  </a:lnTo>
                  <a:lnTo>
                    <a:pt x="577417" y="1077549"/>
                  </a:lnTo>
                  <a:lnTo>
                    <a:pt x="573021" y="1075436"/>
                  </a:lnTo>
                  <a:cubicBezTo>
                    <a:pt x="559898" y="1066570"/>
                    <a:pt x="549472" y="1054015"/>
                    <a:pt x="543231" y="1039259"/>
                  </a:cubicBezTo>
                  <a:lnTo>
                    <a:pt x="536769" y="1007254"/>
                  </a:lnTo>
                  <a:lnTo>
                    <a:pt x="543231" y="975248"/>
                  </a:lnTo>
                  <a:cubicBezTo>
                    <a:pt x="547392" y="965411"/>
                    <a:pt x="553412" y="956552"/>
                    <a:pt x="560852" y="949112"/>
                  </a:cubicBezTo>
                  <a:lnTo>
                    <a:pt x="561654" y="948572"/>
                  </a:lnTo>
                  <a:lnTo>
                    <a:pt x="543231" y="926199"/>
                  </a:lnTo>
                  <a:lnTo>
                    <a:pt x="536769" y="894194"/>
                  </a:lnTo>
                  <a:lnTo>
                    <a:pt x="543231" y="862188"/>
                  </a:lnTo>
                  <a:cubicBezTo>
                    <a:pt x="547392" y="852351"/>
                    <a:pt x="553412" y="843492"/>
                    <a:pt x="560852" y="836052"/>
                  </a:cubicBezTo>
                  <a:lnTo>
                    <a:pt x="567096" y="831842"/>
                  </a:lnTo>
                  <a:lnTo>
                    <a:pt x="543231" y="802861"/>
                  </a:lnTo>
                  <a:lnTo>
                    <a:pt x="536769" y="770856"/>
                  </a:lnTo>
                  <a:lnTo>
                    <a:pt x="543231" y="738850"/>
                  </a:lnTo>
                  <a:lnTo>
                    <a:pt x="553131" y="724166"/>
                  </a:lnTo>
                  <a:lnTo>
                    <a:pt x="548749" y="723282"/>
                  </a:lnTo>
                  <a:cubicBezTo>
                    <a:pt x="529075" y="714960"/>
                    <a:pt x="513313" y="699199"/>
                    <a:pt x="504992" y="679524"/>
                  </a:cubicBezTo>
                  <a:lnTo>
                    <a:pt x="498530" y="647519"/>
                  </a:lnTo>
                  <a:lnTo>
                    <a:pt x="504992" y="615513"/>
                  </a:lnTo>
                  <a:cubicBezTo>
                    <a:pt x="511233" y="600757"/>
                    <a:pt x="521659" y="588203"/>
                    <a:pt x="534782" y="579337"/>
                  </a:cubicBezTo>
                  <a:lnTo>
                    <a:pt x="543196" y="575292"/>
                  </a:lnTo>
                  <a:lnTo>
                    <a:pt x="407504" y="497299"/>
                  </a:lnTo>
                  <a:cubicBezTo>
                    <a:pt x="228701" y="376502"/>
                    <a:pt x="86645" y="205444"/>
                    <a:pt x="1609" y="4395"/>
                  </a:cubicBezTo>
                  <a:close/>
                </a:path>
              </a:pathLst>
            </a:cu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Rounded Corners 16">
              <a:extLst>
                <a:ext uri="{FF2B5EF4-FFF2-40B4-BE49-F238E27FC236}">
                  <a16:creationId xmlns:a16="http://schemas.microsoft.com/office/drawing/2014/main" xmlns="" id="{67ABB0C4-6D2B-4BDA-984C-A8FBA879AA3E}"/>
                </a:ext>
              </a:extLst>
            </p:cNvPr>
            <p:cNvSpPr/>
            <p:nvPr/>
          </p:nvSpPr>
          <p:spPr>
            <a:xfrm rot="20716087">
              <a:off x="4570072" y="3520611"/>
              <a:ext cx="2326354" cy="551543"/>
            </a:xfrm>
            <a:prstGeom prst="roundRect">
              <a:avLst>
                <a:gd name="adj" fmla="val 50000"/>
              </a:avLst>
            </a:prstGeom>
            <a:gradFill flip="none" rotWithShape="1">
              <a:gsLst>
                <a:gs pos="0">
                  <a:srgbClr val="E6782E"/>
                </a:gs>
                <a:gs pos="100000">
                  <a:srgbClr val="B9581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a16="http://schemas.microsoft.com/office/drawing/2014/main" xmlns="" id="{262091EA-AFAE-432A-8395-53ACD4263B48}"/>
                </a:ext>
              </a:extLst>
            </p:cNvPr>
            <p:cNvSpPr/>
            <p:nvPr/>
          </p:nvSpPr>
          <p:spPr>
            <a:xfrm rot="20716087">
              <a:off x="4570072" y="2866966"/>
              <a:ext cx="2326354" cy="551543"/>
            </a:xfrm>
            <a:prstGeom prst="roundRect">
              <a:avLst>
                <a:gd name="adj" fmla="val 50000"/>
              </a:avLst>
            </a:prstGeom>
            <a:gradFill flip="none" rotWithShape="1">
              <a:gsLst>
                <a:gs pos="0">
                  <a:srgbClr val="BE5691"/>
                </a:gs>
                <a:gs pos="100000">
                  <a:srgbClr val="A53F7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9" name="Rectangle: Rounded Corners 18">
              <a:extLst>
                <a:ext uri="{FF2B5EF4-FFF2-40B4-BE49-F238E27FC236}">
                  <a16:creationId xmlns:a16="http://schemas.microsoft.com/office/drawing/2014/main" xmlns="" id="{076821BC-C7FE-4F0D-8DA1-9907F1BBE3C8}"/>
                </a:ext>
              </a:extLst>
            </p:cNvPr>
            <p:cNvSpPr/>
            <p:nvPr/>
          </p:nvSpPr>
          <p:spPr>
            <a:xfrm rot="20716087">
              <a:off x="4570072" y="2213321"/>
              <a:ext cx="2326354" cy="551543"/>
            </a:xfrm>
            <a:prstGeom prst="roundRect">
              <a:avLst>
                <a:gd name="adj" fmla="val 50000"/>
              </a:avLst>
            </a:prstGeom>
            <a:gradFill flip="none" rotWithShape="1">
              <a:gsLst>
                <a:gs pos="0">
                  <a:srgbClr val="01B8D1"/>
                </a:gs>
                <a:gs pos="100000">
                  <a:srgbClr val="01889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0" name="Rectangle: Rounded Corners 19">
              <a:extLst>
                <a:ext uri="{FF2B5EF4-FFF2-40B4-BE49-F238E27FC236}">
                  <a16:creationId xmlns:a16="http://schemas.microsoft.com/office/drawing/2014/main" xmlns="" id="{7A2F7D59-EADC-4D4E-B624-49761ACA2584}"/>
                </a:ext>
              </a:extLst>
            </p:cNvPr>
            <p:cNvSpPr/>
            <p:nvPr/>
          </p:nvSpPr>
          <p:spPr>
            <a:xfrm rot="20716087">
              <a:off x="4841428" y="1559676"/>
              <a:ext cx="1783643" cy="551543"/>
            </a:xfrm>
            <a:prstGeom prst="roundRect">
              <a:avLst>
                <a:gd name="adj" fmla="val 50000"/>
              </a:avLst>
            </a:prstGeom>
            <a:gradFill flip="none" rotWithShape="1">
              <a:gsLst>
                <a:gs pos="0">
                  <a:srgbClr val="00B050"/>
                </a:gs>
                <a:gs pos="100000">
                  <a:srgbClr val="009E4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82" name="TextBox 14"/>
          <p:cNvSpPr txBox="1">
            <a:spLocks noChangeArrowheads="1"/>
          </p:cNvSpPr>
          <p:nvPr/>
        </p:nvSpPr>
        <p:spPr bwMode="auto">
          <a:xfrm>
            <a:off x="7647337" y="782901"/>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smtClean="0">
                <a:solidFill>
                  <a:srgbClr val="954F72"/>
                </a:solidFill>
                <a:latin typeface="Raleway"/>
                <a:cs typeface="B Titr" panose="00000700000000000000" pitchFamily="2" charset="-78"/>
              </a:rPr>
              <a:t>چرایی و دلیل مسئله</a:t>
            </a:r>
            <a:endParaRPr lang="fa-IR" sz="3200" dirty="0">
              <a:solidFill>
                <a:srgbClr val="954F72"/>
              </a:solidFill>
              <a:latin typeface="Raleway"/>
              <a:cs typeface="B Titr" panose="00000700000000000000" pitchFamily="2" charset="-78"/>
            </a:endParaRPr>
          </a:p>
        </p:txBody>
      </p:sp>
      <p:sp>
        <p:nvSpPr>
          <p:cNvPr id="107" name="Oval 106">
            <a:extLst>
              <a:ext uri="{FF2B5EF4-FFF2-40B4-BE49-F238E27FC236}">
                <a16:creationId xmlns:a16="http://schemas.microsoft.com/office/drawing/2014/main" xmlns="" id="{C6150010-A241-40AE-B693-6CCF2FC60A07}"/>
              </a:ext>
            </a:extLst>
          </p:cNvPr>
          <p:cNvSpPr/>
          <p:nvPr/>
        </p:nvSpPr>
        <p:spPr>
          <a:xfrm flipH="1">
            <a:off x="8583486" y="2119352"/>
            <a:ext cx="215900" cy="215900"/>
          </a:xfrm>
          <a:prstGeom prst="ellipse">
            <a:avLst/>
          </a:prstGeom>
          <a:solidFill>
            <a:srgbClr val="00A9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08" name="Oval 107">
            <a:extLst>
              <a:ext uri="{FF2B5EF4-FFF2-40B4-BE49-F238E27FC236}">
                <a16:creationId xmlns:a16="http://schemas.microsoft.com/office/drawing/2014/main" xmlns="" id="{297161C5-F4E8-4DC9-8CE1-BC5029AB46B7}"/>
              </a:ext>
            </a:extLst>
          </p:cNvPr>
          <p:cNvSpPr/>
          <p:nvPr/>
        </p:nvSpPr>
        <p:spPr>
          <a:xfrm flipH="1">
            <a:off x="6350000" y="1825625"/>
            <a:ext cx="549275" cy="549275"/>
          </a:xfrm>
          <a:prstGeom prst="ellipse">
            <a:avLst/>
          </a:prstGeom>
          <a:solidFill>
            <a:srgbClr val="00AA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09" name="Oval 108">
            <a:extLst>
              <a:ext uri="{FF2B5EF4-FFF2-40B4-BE49-F238E27FC236}">
                <a16:creationId xmlns:a16="http://schemas.microsoft.com/office/drawing/2014/main" xmlns="" id="{10779195-C1F9-46F6-BBB0-AC6619C7A224}"/>
              </a:ext>
            </a:extLst>
          </p:cNvPr>
          <p:cNvSpPr/>
          <p:nvPr/>
        </p:nvSpPr>
        <p:spPr>
          <a:xfrm flipH="1">
            <a:off x="5403850" y="3662363"/>
            <a:ext cx="549275" cy="549275"/>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1" name="Oval 110">
            <a:extLst>
              <a:ext uri="{FF2B5EF4-FFF2-40B4-BE49-F238E27FC236}">
                <a16:creationId xmlns:a16="http://schemas.microsoft.com/office/drawing/2014/main" xmlns="" id="{8D80F9A0-6C85-4B37-922B-5F9E59754C20}"/>
              </a:ext>
            </a:extLst>
          </p:cNvPr>
          <p:cNvSpPr/>
          <p:nvPr/>
        </p:nvSpPr>
        <p:spPr>
          <a:xfrm flipH="1">
            <a:off x="5934293" y="2763046"/>
            <a:ext cx="549275" cy="549275"/>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000000">
                  <a:lumMod val="75000"/>
                  <a:lumOff val="25000"/>
                </a:srgbClr>
              </a:solidFill>
              <a:effectLst/>
              <a:uLnTx/>
              <a:uFillTx/>
              <a:latin typeface="Arial"/>
              <a:ea typeface="Arial Unicode MS"/>
            </a:endParaRPr>
          </a:p>
        </p:txBody>
      </p:sp>
      <p:sp>
        <p:nvSpPr>
          <p:cNvPr id="112" name="Oval 111">
            <a:extLst>
              <a:ext uri="{FF2B5EF4-FFF2-40B4-BE49-F238E27FC236}">
                <a16:creationId xmlns:a16="http://schemas.microsoft.com/office/drawing/2014/main" xmlns="" id="{96C9C49C-244A-4B48-BB07-7FB35C787A7B}"/>
              </a:ext>
            </a:extLst>
          </p:cNvPr>
          <p:cNvSpPr/>
          <p:nvPr/>
        </p:nvSpPr>
        <p:spPr>
          <a:xfrm flipH="1">
            <a:off x="5920011" y="4576764"/>
            <a:ext cx="550863" cy="549275"/>
          </a:xfrm>
          <a:prstGeom prst="ellipse">
            <a:avLst/>
          </a:prstGeom>
          <a:solidFill>
            <a:srgbClr val="E3762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3" name="Oval 112">
            <a:extLst>
              <a:ext uri="{FF2B5EF4-FFF2-40B4-BE49-F238E27FC236}">
                <a16:creationId xmlns:a16="http://schemas.microsoft.com/office/drawing/2014/main" xmlns="" id="{C08EB5F7-2BF1-425F-9FE0-4DB072808ACC}"/>
              </a:ext>
            </a:extLst>
          </p:cNvPr>
          <p:cNvSpPr/>
          <p:nvPr/>
        </p:nvSpPr>
        <p:spPr>
          <a:xfrm flipH="1">
            <a:off x="7861518" y="2905921"/>
            <a:ext cx="215900" cy="215900"/>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4" name="Oval 113">
            <a:extLst>
              <a:ext uri="{FF2B5EF4-FFF2-40B4-BE49-F238E27FC236}">
                <a16:creationId xmlns:a16="http://schemas.microsoft.com/office/drawing/2014/main" xmlns="" id="{BE3A8781-0799-4F9D-B3FB-EF3D78C56C97}"/>
              </a:ext>
            </a:extLst>
          </p:cNvPr>
          <p:cNvSpPr/>
          <p:nvPr/>
        </p:nvSpPr>
        <p:spPr>
          <a:xfrm flipH="1">
            <a:off x="7348538" y="3805238"/>
            <a:ext cx="215900" cy="215900"/>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5" name="Oval 114">
            <a:extLst>
              <a:ext uri="{FF2B5EF4-FFF2-40B4-BE49-F238E27FC236}">
                <a16:creationId xmlns:a16="http://schemas.microsoft.com/office/drawing/2014/main" xmlns="" id="{367BBC88-3979-4C87-AD97-EFBA350194D3}"/>
              </a:ext>
            </a:extLst>
          </p:cNvPr>
          <p:cNvSpPr/>
          <p:nvPr/>
        </p:nvSpPr>
        <p:spPr>
          <a:xfrm flipH="1">
            <a:off x="7891686" y="4719639"/>
            <a:ext cx="217488" cy="215900"/>
          </a:xfrm>
          <a:prstGeom prst="ellipse">
            <a:avLst/>
          </a:prstGeom>
          <a:solidFill>
            <a:srgbClr val="E3762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cxnSp>
        <p:nvCxnSpPr>
          <p:cNvPr id="117" name="Straight Connector 116">
            <a:extLst>
              <a:ext uri="{FF2B5EF4-FFF2-40B4-BE49-F238E27FC236}">
                <a16:creationId xmlns:a16="http://schemas.microsoft.com/office/drawing/2014/main" xmlns="" id="{C1074C65-F3DF-4063-B704-263954B9D92F}"/>
              </a:ext>
            </a:extLst>
          </p:cNvPr>
          <p:cNvCxnSpPr>
            <a:cxnSpLocks/>
          </p:cNvCxnSpPr>
          <p:nvPr/>
        </p:nvCxnSpPr>
        <p:spPr>
          <a:xfrm flipH="1">
            <a:off x="7263249" y="2166146"/>
            <a:ext cx="1079500"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8" name="Straight Connector 117">
            <a:extLst>
              <a:ext uri="{FF2B5EF4-FFF2-40B4-BE49-F238E27FC236}">
                <a16:creationId xmlns:a16="http://schemas.microsoft.com/office/drawing/2014/main" xmlns="" id="{33120593-EBA9-4085-A4BE-56CE63874ED2}"/>
              </a:ext>
            </a:extLst>
          </p:cNvPr>
          <p:cNvCxnSpPr>
            <a:cxnSpLocks/>
          </p:cNvCxnSpPr>
          <p:nvPr/>
        </p:nvCxnSpPr>
        <p:spPr>
          <a:xfrm flipH="1">
            <a:off x="6631206" y="3013871"/>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9" name="Straight Connector 118">
            <a:extLst>
              <a:ext uri="{FF2B5EF4-FFF2-40B4-BE49-F238E27FC236}">
                <a16:creationId xmlns:a16="http://schemas.microsoft.com/office/drawing/2014/main" xmlns="" id="{AB14C15C-FE65-4F93-B089-3D1FAD5374D8}"/>
              </a:ext>
            </a:extLst>
          </p:cNvPr>
          <p:cNvCxnSpPr>
            <a:cxnSpLocks/>
          </p:cNvCxnSpPr>
          <p:nvPr/>
        </p:nvCxnSpPr>
        <p:spPr>
          <a:xfrm flipH="1">
            <a:off x="6110288" y="3913188"/>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20" name="Straight Connector 119">
            <a:extLst>
              <a:ext uri="{FF2B5EF4-FFF2-40B4-BE49-F238E27FC236}">
                <a16:creationId xmlns:a16="http://schemas.microsoft.com/office/drawing/2014/main" xmlns="" id="{D71F5839-AE34-4983-95D5-6D9987EDC886}"/>
              </a:ext>
            </a:extLst>
          </p:cNvPr>
          <p:cNvCxnSpPr>
            <a:cxnSpLocks/>
          </p:cNvCxnSpPr>
          <p:nvPr/>
        </p:nvCxnSpPr>
        <p:spPr>
          <a:xfrm flipH="1">
            <a:off x="6640736" y="4827589"/>
            <a:ext cx="1081088" cy="0"/>
          </a:xfrm>
          <a:prstGeom prst="line">
            <a:avLst/>
          </a:prstGeom>
          <a:noFill/>
          <a:ln w="19050" cap="flat" cmpd="sng" algn="ctr">
            <a:solidFill>
              <a:sysClr val="window" lastClr="FFFFFF">
                <a:lumMod val="75000"/>
              </a:sysClr>
            </a:solidFill>
            <a:prstDash val="solid"/>
            <a:miter lim="800000"/>
            <a:headEnd type="oval"/>
            <a:tailEnd type="oval"/>
          </a:ln>
          <a:effectLst/>
        </p:spPr>
      </p:cxnSp>
      <p:sp>
        <p:nvSpPr>
          <p:cNvPr id="122" name="Freeform 108">
            <a:extLst>
              <a:ext uri="{FF2B5EF4-FFF2-40B4-BE49-F238E27FC236}">
                <a16:creationId xmlns:a16="http://schemas.microsoft.com/office/drawing/2014/main" xmlns="" id="{6A02011B-41CE-4E20-9214-001F7D847E12}"/>
              </a:ext>
            </a:extLst>
          </p:cNvPr>
          <p:cNvSpPr/>
          <p:nvPr/>
        </p:nvSpPr>
        <p:spPr>
          <a:xfrm>
            <a:off x="6473825" y="1917700"/>
            <a:ext cx="280988" cy="31115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700" b="0" i="0" u="none" strike="noStrike" kern="0" cap="none" spc="0" normalizeH="0" baseline="0" noProof="0" dirty="0">
                <a:ln>
                  <a:noFill/>
                </a:ln>
                <a:solidFill>
                  <a:prstClr val="white"/>
                </a:solidFill>
                <a:effectLst/>
                <a:uLnTx/>
                <a:uFillTx/>
                <a:latin typeface="Arial"/>
                <a:ea typeface="Arial Unicode MS"/>
              </a:rPr>
              <a:t>`</a:t>
            </a: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sp>
        <p:nvSpPr>
          <p:cNvPr id="124" name="Oval 25">
            <a:extLst>
              <a:ext uri="{FF2B5EF4-FFF2-40B4-BE49-F238E27FC236}">
                <a16:creationId xmlns:a16="http://schemas.microsoft.com/office/drawing/2014/main" xmlns="" id="{662B9A10-B959-4031-98B4-3EA3760E7508}"/>
              </a:ext>
            </a:extLst>
          </p:cNvPr>
          <p:cNvSpPr>
            <a:spLocks noChangeAspect="1"/>
          </p:cNvSpPr>
          <p:nvPr/>
        </p:nvSpPr>
        <p:spPr>
          <a:xfrm>
            <a:off x="6010499" y="4648201"/>
            <a:ext cx="358775" cy="358775"/>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5" name="Rounded Rectangle 51">
            <a:extLst>
              <a:ext uri="{FF2B5EF4-FFF2-40B4-BE49-F238E27FC236}">
                <a16:creationId xmlns:a16="http://schemas.microsoft.com/office/drawing/2014/main" xmlns="" id="{B83253D3-E181-4488-9CD9-39D21527F719}"/>
              </a:ext>
            </a:extLst>
          </p:cNvPr>
          <p:cNvSpPr/>
          <p:nvPr/>
        </p:nvSpPr>
        <p:spPr>
          <a:xfrm rot="16200000" flipH="1">
            <a:off x="5472907" y="3740944"/>
            <a:ext cx="414337" cy="39052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000000"/>
              </a:solidFill>
              <a:effectLst/>
              <a:uLnTx/>
              <a:uFillTx/>
              <a:latin typeface="Arial"/>
              <a:ea typeface="Arial Unicode MS"/>
            </a:endParaRPr>
          </a:p>
        </p:txBody>
      </p:sp>
      <p:sp>
        <p:nvSpPr>
          <p:cNvPr id="126" name="Oval 35">
            <a:extLst>
              <a:ext uri="{FF2B5EF4-FFF2-40B4-BE49-F238E27FC236}">
                <a16:creationId xmlns:a16="http://schemas.microsoft.com/office/drawing/2014/main" xmlns="" id="{BCF76AF1-1ADE-45FB-9D44-99BC7FEECFA3}"/>
              </a:ext>
            </a:extLst>
          </p:cNvPr>
          <p:cNvSpPr/>
          <p:nvPr/>
        </p:nvSpPr>
        <p:spPr>
          <a:xfrm>
            <a:off x="6077168" y="2844009"/>
            <a:ext cx="271463" cy="3413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7" name="Rectangle 7"/>
          <p:cNvSpPr>
            <a:spLocks noChangeArrowheads="1"/>
          </p:cNvSpPr>
          <p:nvPr/>
        </p:nvSpPr>
        <p:spPr bwMode="auto">
          <a:xfrm>
            <a:off x="434399" y="1590310"/>
            <a:ext cx="5778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1600" b="1" dirty="0" smtClean="0">
                <a:solidFill>
                  <a:srgbClr val="000000"/>
                </a:solidFill>
                <a:latin typeface="Calibri" panose="020F0502020204030204" pitchFamily="34" charset="0"/>
                <a:cs typeface="B Nazanin" panose="00000400000000000000" pitchFamily="2" charset="-78"/>
              </a:rPr>
              <a:t>عدم وجود دانش كافي داخلي در طراحي و ساخت ادوات </a:t>
            </a:r>
            <a:r>
              <a:rPr lang="en-US" sz="1600" b="1" dirty="0" smtClean="0">
                <a:solidFill>
                  <a:srgbClr val="000000"/>
                </a:solidFill>
                <a:latin typeface="Calibri" panose="020F0502020204030204" pitchFamily="34" charset="0"/>
                <a:cs typeface="B Nazanin" panose="00000400000000000000" pitchFamily="2" charset="-78"/>
              </a:rPr>
              <a:t>FACTS</a:t>
            </a:r>
          </a:p>
          <a:p>
            <a:pPr algn="just" rtl="1" fontAlgn="base">
              <a:lnSpc>
                <a:spcPct val="150000"/>
              </a:lnSpc>
              <a:spcBef>
                <a:spcPct val="0"/>
              </a:spcBef>
              <a:spcAft>
                <a:spcPct val="0"/>
              </a:spcAft>
            </a:pPr>
            <a:r>
              <a:rPr lang="fa-IR" sz="1600" b="1" dirty="0" smtClean="0">
                <a:solidFill>
                  <a:srgbClr val="000000"/>
                </a:solidFill>
                <a:latin typeface="Calibri" panose="020F0502020204030204" pitchFamily="34" charset="0"/>
                <a:cs typeface="B Nazanin" panose="00000400000000000000" pitchFamily="2" charset="-78"/>
              </a:rPr>
              <a:t>عدم وجود دانش كافي استفاده از ادوات </a:t>
            </a:r>
            <a:r>
              <a:rPr lang="en-US" sz="1600" b="1" dirty="0" smtClean="0">
                <a:solidFill>
                  <a:srgbClr val="000000"/>
                </a:solidFill>
                <a:latin typeface="Calibri" panose="020F0502020204030204" pitchFamily="34" charset="0"/>
                <a:cs typeface="B Nazanin" panose="00000400000000000000" pitchFamily="2" charset="-78"/>
              </a:rPr>
              <a:t>FACTS</a:t>
            </a:r>
            <a:r>
              <a:rPr lang="fa-IR" sz="1600" b="1" dirty="0" smtClean="0">
                <a:solidFill>
                  <a:srgbClr val="000000"/>
                </a:solidFill>
                <a:latin typeface="Calibri" panose="020F0502020204030204" pitchFamily="34" charset="0"/>
                <a:cs typeface="B Nazanin" panose="00000400000000000000" pitchFamily="2" charset="-78"/>
              </a:rPr>
              <a:t> در طراحي شبكه ها </a:t>
            </a:r>
            <a:endParaRPr lang="en-US" sz="1600" b="1" dirty="0" smtClean="0">
              <a:solidFill>
                <a:srgbClr val="000000"/>
              </a:solidFill>
              <a:latin typeface="Calibri" panose="020F0502020204030204" pitchFamily="34" charset="0"/>
              <a:cs typeface="B Nazanin" panose="00000400000000000000" pitchFamily="2" charset="-78"/>
            </a:endParaRPr>
          </a:p>
        </p:txBody>
      </p:sp>
      <p:sp>
        <p:nvSpPr>
          <p:cNvPr id="128" name="Rectangle 7"/>
          <p:cNvSpPr>
            <a:spLocks noChangeArrowheads="1"/>
          </p:cNvSpPr>
          <p:nvPr/>
        </p:nvSpPr>
        <p:spPr bwMode="auto">
          <a:xfrm>
            <a:off x="603250" y="3431977"/>
            <a:ext cx="4711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dirty="0" smtClean="0">
                <a:solidFill>
                  <a:srgbClr val="000000"/>
                </a:solidFill>
                <a:latin typeface="Calibri" panose="020F0502020204030204" pitchFamily="34" charset="0"/>
                <a:cs typeface="B Nazanin" panose="00000400000000000000" pitchFamily="2" charset="-78"/>
              </a:rPr>
              <a:t>استفاده روز افزون در صنعت برق در كشورهاي توسعه يافته</a:t>
            </a:r>
          </a:p>
          <a:p>
            <a:pPr algn="just" rtl="1" fontAlgn="base">
              <a:lnSpc>
                <a:spcPct val="150000"/>
              </a:lnSpc>
              <a:spcBef>
                <a:spcPct val="0"/>
              </a:spcBef>
              <a:spcAft>
                <a:spcPct val="0"/>
              </a:spcAft>
            </a:pPr>
            <a:r>
              <a:rPr lang="fa-IR" dirty="0" smtClean="0">
                <a:solidFill>
                  <a:srgbClr val="000000"/>
                </a:solidFill>
                <a:latin typeface="Calibri" panose="020F0502020204030204" pitchFamily="34" charset="0"/>
                <a:cs typeface="B Nazanin" panose="00000400000000000000" pitchFamily="2" charset="-78"/>
              </a:rPr>
              <a:t>جيران توان  راكتيو شبكه انتقال </a:t>
            </a:r>
            <a:r>
              <a:rPr lang="fa-IR" dirty="0">
                <a:solidFill>
                  <a:srgbClr val="000000"/>
                </a:solidFill>
                <a:latin typeface="Calibri" panose="020F0502020204030204" pitchFamily="34" charset="0"/>
                <a:cs typeface="B Nazanin" panose="00000400000000000000" pitchFamily="2" charset="-78"/>
              </a:rPr>
              <a:t> </a:t>
            </a:r>
            <a:r>
              <a:rPr lang="fa-IR" dirty="0" smtClean="0">
                <a:solidFill>
                  <a:srgbClr val="000000"/>
                </a:solidFill>
                <a:latin typeface="Calibri" panose="020F0502020204030204" pitchFamily="34" charset="0"/>
                <a:cs typeface="B Nazanin" panose="00000400000000000000" pitchFamily="2" charset="-78"/>
              </a:rPr>
              <a:t>و آزاد سازي ظرفيت شبكه</a:t>
            </a:r>
          </a:p>
        </p:txBody>
      </p:sp>
      <p:sp>
        <p:nvSpPr>
          <p:cNvPr id="129" name="Rectangle 7"/>
          <p:cNvSpPr>
            <a:spLocks noChangeArrowheads="1"/>
          </p:cNvSpPr>
          <p:nvPr/>
        </p:nvSpPr>
        <p:spPr bwMode="auto">
          <a:xfrm>
            <a:off x="1040751" y="4573665"/>
            <a:ext cx="482282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1600" b="1" dirty="0" smtClean="0">
                <a:solidFill>
                  <a:srgbClr val="000000"/>
                </a:solidFill>
                <a:latin typeface="Calibri" panose="020F0502020204030204" pitchFamily="34" charset="0"/>
                <a:cs typeface="B Nazanin" panose="00000400000000000000" pitchFamily="2" charset="-78"/>
              </a:rPr>
              <a:t>با گسترش دانش فني طراحي و ساخت امكان صدور دانش فني و تجهيزات ساخته شده وجود دارد</a:t>
            </a:r>
          </a:p>
        </p:txBody>
      </p:sp>
      <p:sp>
        <p:nvSpPr>
          <p:cNvPr id="131" name="Rectangle 7"/>
          <p:cNvSpPr>
            <a:spLocks noChangeArrowheads="1"/>
          </p:cNvSpPr>
          <p:nvPr/>
        </p:nvSpPr>
        <p:spPr bwMode="auto">
          <a:xfrm>
            <a:off x="0" y="2529184"/>
            <a:ext cx="5786438" cy="120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eaLnBrk="1" hangingPunct="1">
              <a:lnSpc>
                <a:spcPct val="150000"/>
              </a:lnSpc>
            </a:pPr>
            <a:r>
              <a:rPr lang="fa-IR" sz="1600" b="1" dirty="0" smtClean="0">
                <a:latin typeface="Calibri" panose="020F0502020204030204" pitchFamily="34" charset="0"/>
                <a:cs typeface="B Nazanin" panose="00000400000000000000" pitchFamily="2" charset="-78"/>
              </a:rPr>
              <a:t>هزينه بسيار بالا و ارزبري به دليل ارزش افزوده سيستم‌هاي خارجي</a:t>
            </a:r>
          </a:p>
          <a:p>
            <a:pPr algn="just" rtl="1" eaLnBrk="1" hangingPunct="1">
              <a:lnSpc>
                <a:spcPct val="150000"/>
              </a:lnSpc>
            </a:pPr>
            <a:r>
              <a:rPr lang="fa-IR" sz="1600" b="1" dirty="0" smtClean="0">
                <a:latin typeface="Calibri" panose="020F0502020204030204" pitchFamily="34" charset="0"/>
                <a:cs typeface="B Nazanin" panose="00000400000000000000" pitchFamily="2" charset="-78"/>
              </a:rPr>
              <a:t>عدم امكان انتقال دانش فني و همچنين تامين نمونه هاي خارجي به دليل تحريم</a:t>
            </a:r>
          </a:p>
          <a:p>
            <a:pPr algn="just" rtl="1" eaLnBrk="1" hangingPunct="1">
              <a:lnSpc>
                <a:spcPct val="150000"/>
              </a:lnSpc>
            </a:pPr>
            <a:endParaRPr lang="en-US" sz="1600" dirty="0">
              <a:latin typeface="Calibri" panose="020F0502020204030204" pitchFamily="34" charset="0"/>
              <a:cs typeface="B Nazanin" panose="00000400000000000000" pitchFamily="2" charset="-78"/>
            </a:endParaRPr>
          </a:p>
        </p:txBody>
      </p:sp>
      <p:sp>
        <p:nvSpPr>
          <p:cNvPr id="31" name="TextBox 30"/>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11</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20330057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checkerboard(across)">
                                      <p:cBhvr>
                                        <p:cTn id="7" dur="500"/>
                                        <p:tgtEl>
                                          <p:spTgt spid="127"/>
                                        </p:tgtEl>
                                      </p:cBhvr>
                                    </p:animEffect>
                                  </p:childTnLst>
                                </p:cTn>
                              </p:par>
                              <p:par>
                                <p:cTn id="8" presetID="5" presetClass="entr" presetSubtype="10" fill="hold" grpId="0" nodeType="withEffect">
                                  <p:stCondLst>
                                    <p:cond delay="2000"/>
                                  </p:stCondLst>
                                  <p:childTnLst>
                                    <p:set>
                                      <p:cBhvr>
                                        <p:cTn id="9" dur="1" fill="hold">
                                          <p:stCondLst>
                                            <p:cond delay="0"/>
                                          </p:stCondLst>
                                        </p:cTn>
                                        <p:tgtEl>
                                          <p:spTgt spid="128"/>
                                        </p:tgtEl>
                                        <p:attrNameLst>
                                          <p:attrName>style.visibility</p:attrName>
                                        </p:attrNameLst>
                                      </p:cBhvr>
                                      <p:to>
                                        <p:strVal val="visible"/>
                                      </p:to>
                                    </p:set>
                                    <p:animEffect transition="in" filter="checkerboard(across)">
                                      <p:cBhvr>
                                        <p:cTn id="10" dur="500"/>
                                        <p:tgtEl>
                                          <p:spTgt spid="128"/>
                                        </p:tgtEl>
                                      </p:cBhvr>
                                    </p:animEffect>
                                  </p:childTnLst>
                                </p:cTn>
                              </p:par>
                              <p:par>
                                <p:cTn id="11" presetID="5" presetClass="entr" presetSubtype="10" fill="hold" grpId="0" nodeType="withEffect">
                                  <p:stCondLst>
                                    <p:cond delay="3000"/>
                                  </p:stCondLst>
                                  <p:childTnLst>
                                    <p:set>
                                      <p:cBhvr>
                                        <p:cTn id="12" dur="1" fill="hold">
                                          <p:stCondLst>
                                            <p:cond delay="0"/>
                                          </p:stCondLst>
                                        </p:cTn>
                                        <p:tgtEl>
                                          <p:spTgt spid="129"/>
                                        </p:tgtEl>
                                        <p:attrNameLst>
                                          <p:attrName>style.visibility</p:attrName>
                                        </p:attrNameLst>
                                      </p:cBhvr>
                                      <p:to>
                                        <p:strVal val="visible"/>
                                      </p:to>
                                    </p:set>
                                    <p:animEffect transition="in" filter="checkerboard(across)">
                                      <p:cBhvr>
                                        <p:cTn id="13" dur="500"/>
                                        <p:tgtEl>
                                          <p:spTgt spid="129"/>
                                        </p:tgtEl>
                                      </p:cBhvr>
                                    </p:animEffect>
                                  </p:childTnLst>
                                </p:cTn>
                              </p:par>
                              <p:par>
                                <p:cTn id="14" presetID="5" presetClass="entr" presetSubtype="10" fill="hold" grpId="0" nodeType="withEffect">
                                  <p:stCondLst>
                                    <p:cond delay="1000"/>
                                  </p:stCondLst>
                                  <p:childTnLst>
                                    <p:set>
                                      <p:cBhvr>
                                        <p:cTn id="15" dur="1" fill="hold">
                                          <p:stCondLst>
                                            <p:cond delay="0"/>
                                          </p:stCondLst>
                                        </p:cTn>
                                        <p:tgtEl>
                                          <p:spTgt spid="131"/>
                                        </p:tgtEl>
                                        <p:attrNameLst>
                                          <p:attrName>style.visibility</p:attrName>
                                        </p:attrNameLst>
                                      </p:cBhvr>
                                      <p:to>
                                        <p:strVal val="visible"/>
                                      </p:to>
                                    </p:set>
                                    <p:animEffect transition="in" filter="checkerboard(across)">
                                      <p:cBhvr>
                                        <p:cTn id="1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8" name="Group 517"/>
          <p:cNvGrpSpPr/>
          <p:nvPr/>
        </p:nvGrpSpPr>
        <p:grpSpPr>
          <a:xfrm rot="16200000">
            <a:off x="10008159" y="2748198"/>
            <a:ext cx="2487060" cy="876858"/>
            <a:chOff x="5322887" y="3060700"/>
            <a:chExt cx="5006975" cy="1765300"/>
          </a:xfrm>
        </p:grpSpPr>
        <p:grpSp>
          <p:nvGrpSpPr>
            <p:cNvPr id="510" name="Group 509"/>
            <p:cNvGrpSpPr/>
            <p:nvPr/>
          </p:nvGrpSpPr>
          <p:grpSpPr>
            <a:xfrm>
              <a:off x="5322887" y="3060700"/>
              <a:ext cx="5006975" cy="1765300"/>
              <a:chOff x="5108575" y="2632075"/>
              <a:chExt cx="5006975" cy="1765300"/>
            </a:xfrm>
          </p:grpSpPr>
          <p:sp>
            <p:nvSpPr>
              <p:cNvPr id="497" name="Freeform 448"/>
              <p:cNvSpPr>
                <a:spLocks/>
              </p:cNvSpPr>
              <p:nvPr/>
            </p:nvSpPr>
            <p:spPr bwMode="auto">
              <a:xfrm>
                <a:off x="5108575" y="3067050"/>
                <a:ext cx="1549400" cy="1330325"/>
              </a:xfrm>
              <a:custGeom>
                <a:avLst/>
                <a:gdLst>
                  <a:gd name="T0" fmla="*/ 2105 w 2466"/>
                  <a:gd name="T1" fmla="*/ 13 h 2118"/>
                  <a:gd name="T2" fmla="*/ 1760 w 2466"/>
                  <a:gd name="T3" fmla="*/ 358 h 2118"/>
                  <a:gd name="T4" fmla="*/ 1978 w 2466"/>
                  <a:gd name="T5" fmla="*/ 882 h 2118"/>
                  <a:gd name="T6" fmla="*/ 1238 w 2466"/>
                  <a:gd name="T7" fmla="*/ 1622 h 2118"/>
                  <a:gd name="T8" fmla="*/ 497 w 2466"/>
                  <a:gd name="T9" fmla="*/ 882 h 2118"/>
                  <a:gd name="T10" fmla="*/ 720 w 2466"/>
                  <a:gd name="T11" fmla="*/ 353 h 2118"/>
                  <a:gd name="T12" fmla="*/ 374 w 2466"/>
                  <a:gd name="T13" fmla="*/ 0 h 2118"/>
                  <a:gd name="T14" fmla="*/ 0 w 2466"/>
                  <a:gd name="T15" fmla="*/ 884 h 2118"/>
                  <a:gd name="T16" fmla="*/ 1233 w 2466"/>
                  <a:gd name="T17" fmla="*/ 2118 h 2118"/>
                  <a:gd name="T18" fmla="*/ 2466 w 2466"/>
                  <a:gd name="T19" fmla="*/ 884 h 2118"/>
                  <a:gd name="T20" fmla="*/ 2105 w 2466"/>
                  <a:gd name="T21" fmla="*/ 13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8">
                    <a:moveTo>
                      <a:pt x="2105" y="13"/>
                    </a:moveTo>
                    <a:lnTo>
                      <a:pt x="1760" y="358"/>
                    </a:lnTo>
                    <a:cubicBezTo>
                      <a:pt x="1895" y="492"/>
                      <a:pt x="1978" y="677"/>
                      <a:pt x="1978" y="882"/>
                    </a:cubicBezTo>
                    <a:cubicBezTo>
                      <a:pt x="1978" y="1291"/>
                      <a:pt x="1647" y="1622"/>
                      <a:pt x="1238" y="1622"/>
                    </a:cubicBezTo>
                    <a:cubicBezTo>
                      <a:pt x="829" y="1622"/>
                      <a:pt x="497" y="1291"/>
                      <a:pt x="497" y="882"/>
                    </a:cubicBezTo>
                    <a:cubicBezTo>
                      <a:pt x="497" y="675"/>
                      <a:pt x="583" y="487"/>
                      <a:pt x="720" y="353"/>
                    </a:cubicBezTo>
                    <a:lnTo>
                      <a:pt x="374" y="0"/>
                    </a:lnTo>
                    <a:cubicBezTo>
                      <a:pt x="143" y="224"/>
                      <a:pt x="0" y="537"/>
                      <a:pt x="0" y="884"/>
                    </a:cubicBezTo>
                    <a:cubicBezTo>
                      <a:pt x="0" y="1565"/>
                      <a:pt x="552" y="2118"/>
                      <a:pt x="1233" y="2118"/>
                    </a:cubicBezTo>
                    <a:cubicBezTo>
                      <a:pt x="1914" y="2118"/>
                      <a:pt x="2466" y="1565"/>
                      <a:pt x="2466" y="884"/>
                    </a:cubicBezTo>
                    <a:cubicBezTo>
                      <a:pt x="2466" y="544"/>
                      <a:pt x="2328" y="236"/>
                      <a:pt x="2105" y="1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498" name="Freeform 449"/>
              <p:cNvSpPr>
                <a:spLocks/>
              </p:cNvSpPr>
              <p:nvPr/>
            </p:nvSpPr>
            <p:spPr bwMode="auto">
              <a:xfrm>
                <a:off x="6846888" y="3068638"/>
                <a:ext cx="1549400" cy="1327150"/>
              </a:xfrm>
              <a:custGeom>
                <a:avLst/>
                <a:gdLst>
                  <a:gd name="T0" fmla="*/ 2103 w 2466"/>
                  <a:gd name="T1" fmla="*/ 5 h 2112"/>
                  <a:gd name="T2" fmla="*/ 1755 w 2466"/>
                  <a:gd name="T3" fmla="*/ 352 h 2112"/>
                  <a:gd name="T4" fmla="*/ 1975 w 2466"/>
                  <a:gd name="T5" fmla="*/ 879 h 2112"/>
                  <a:gd name="T6" fmla="*/ 1235 w 2466"/>
                  <a:gd name="T7" fmla="*/ 1619 h 2112"/>
                  <a:gd name="T8" fmla="*/ 494 w 2466"/>
                  <a:gd name="T9" fmla="*/ 879 h 2112"/>
                  <a:gd name="T10" fmla="*/ 715 w 2466"/>
                  <a:gd name="T11" fmla="*/ 352 h 2112"/>
                  <a:gd name="T12" fmla="*/ 369 w 2466"/>
                  <a:gd name="T13" fmla="*/ 0 h 2112"/>
                  <a:gd name="T14" fmla="*/ 0 w 2466"/>
                  <a:gd name="T15" fmla="*/ 879 h 2112"/>
                  <a:gd name="T16" fmla="*/ 1233 w 2466"/>
                  <a:gd name="T17" fmla="*/ 2112 h 2112"/>
                  <a:gd name="T18" fmla="*/ 2466 w 2466"/>
                  <a:gd name="T19" fmla="*/ 879 h 2112"/>
                  <a:gd name="T20" fmla="*/ 2103 w 2466"/>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2">
                    <a:moveTo>
                      <a:pt x="2103" y="5"/>
                    </a:moveTo>
                    <a:lnTo>
                      <a:pt x="1755" y="352"/>
                    </a:lnTo>
                    <a:cubicBezTo>
                      <a:pt x="1891" y="487"/>
                      <a:pt x="1975" y="673"/>
                      <a:pt x="1975" y="879"/>
                    </a:cubicBezTo>
                    <a:cubicBezTo>
                      <a:pt x="1975" y="1288"/>
                      <a:pt x="1644" y="1619"/>
                      <a:pt x="1235" y="1619"/>
                    </a:cubicBezTo>
                    <a:cubicBezTo>
                      <a:pt x="826" y="1619"/>
                      <a:pt x="494" y="1288"/>
                      <a:pt x="494" y="879"/>
                    </a:cubicBezTo>
                    <a:cubicBezTo>
                      <a:pt x="494" y="673"/>
                      <a:pt x="579" y="487"/>
                      <a:pt x="715" y="352"/>
                    </a:cubicBezTo>
                    <a:lnTo>
                      <a:pt x="369" y="0"/>
                    </a:lnTo>
                    <a:cubicBezTo>
                      <a:pt x="141" y="224"/>
                      <a:pt x="0" y="535"/>
                      <a:pt x="0" y="879"/>
                    </a:cubicBezTo>
                    <a:cubicBezTo>
                      <a:pt x="0" y="1560"/>
                      <a:pt x="552" y="2112"/>
                      <a:pt x="1233" y="2112"/>
                    </a:cubicBezTo>
                    <a:cubicBezTo>
                      <a:pt x="1914" y="2112"/>
                      <a:pt x="2466" y="1560"/>
                      <a:pt x="2466" y="879"/>
                    </a:cubicBezTo>
                    <a:cubicBezTo>
                      <a:pt x="2466" y="537"/>
                      <a:pt x="2327"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2" name="Freeform 481"/>
              <p:cNvSpPr>
                <a:spLocks/>
              </p:cNvSpPr>
              <p:nvPr/>
            </p:nvSpPr>
            <p:spPr bwMode="auto">
              <a:xfrm>
                <a:off x="8566150" y="3068638"/>
                <a:ext cx="1549400" cy="1327150"/>
              </a:xfrm>
              <a:custGeom>
                <a:avLst/>
                <a:gdLst>
                  <a:gd name="T0" fmla="*/ 2103 w 2467"/>
                  <a:gd name="T1" fmla="*/ 5 h 2112"/>
                  <a:gd name="T2" fmla="*/ 1755 w 2467"/>
                  <a:gd name="T3" fmla="*/ 352 h 2112"/>
                  <a:gd name="T4" fmla="*/ 1976 w 2467"/>
                  <a:gd name="T5" fmla="*/ 879 h 2112"/>
                  <a:gd name="T6" fmla="*/ 1235 w 2467"/>
                  <a:gd name="T7" fmla="*/ 1619 h 2112"/>
                  <a:gd name="T8" fmla="*/ 495 w 2467"/>
                  <a:gd name="T9" fmla="*/ 879 h 2112"/>
                  <a:gd name="T10" fmla="*/ 715 w 2467"/>
                  <a:gd name="T11" fmla="*/ 352 h 2112"/>
                  <a:gd name="T12" fmla="*/ 369 w 2467"/>
                  <a:gd name="T13" fmla="*/ 0 h 2112"/>
                  <a:gd name="T14" fmla="*/ 0 w 2467"/>
                  <a:gd name="T15" fmla="*/ 879 h 2112"/>
                  <a:gd name="T16" fmla="*/ 1234 w 2467"/>
                  <a:gd name="T17" fmla="*/ 2112 h 2112"/>
                  <a:gd name="T18" fmla="*/ 2467 w 2467"/>
                  <a:gd name="T19" fmla="*/ 879 h 2112"/>
                  <a:gd name="T20" fmla="*/ 2103 w 2467"/>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7" h="2112">
                    <a:moveTo>
                      <a:pt x="2103" y="5"/>
                    </a:moveTo>
                    <a:lnTo>
                      <a:pt x="1755" y="352"/>
                    </a:lnTo>
                    <a:cubicBezTo>
                      <a:pt x="1891" y="487"/>
                      <a:pt x="1976" y="673"/>
                      <a:pt x="1976" y="879"/>
                    </a:cubicBezTo>
                    <a:cubicBezTo>
                      <a:pt x="1976" y="1288"/>
                      <a:pt x="1644" y="1619"/>
                      <a:pt x="1235" y="1619"/>
                    </a:cubicBezTo>
                    <a:cubicBezTo>
                      <a:pt x="826" y="1619"/>
                      <a:pt x="495" y="1288"/>
                      <a:pt x="495" y="879"/>
                    </a:cubicBezTo>
                    <a:cubicBezTo>
                      <a:pt x="495" y="673"/>
                      <a:pt x="579" y="487"/>
                      <a:pt x="715" y="352"/>
                    </a:cubicBezTo>
                    <a:lnTo>
                      <a:pt x="369" y="0"/>
                    </a:lnTo>
                    <a:cubicBezTo>
                      <a:pt x="142" y="224"/>
                      <a:pt x="0" y="535"/>
                      <a:pt x="0" y="879"/>
                    </a:cubicBezTo>
                    <a:cubicBezTo>
                      <a:pt x="0" y="1560"/>
                      <a:pt x="553" y="2112"/>
                      <a:pt x="1234" y="2112"/>
                    </a:cubicBezTo>
                    <a:cubicBezTo>
                      <a:pt x="1915" y="2112"/>
                      <a:pt x="2467" y="1560"/>
                      <a:pt x="2467" y="879"/>
                    </a:cubicBezTo>
                    <a:cubicBezTo>
                      <a:pt x="2467" y="537"/>
                      <a:pt x="2328"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5" name="Freeform 486"/>
              <p:cNvSpPr>
                <a:spLocks noEditPoints="1"/>
              </p:cNvSpPr>
              <p:nvPr/>
            </p:nvSpPr>
            <p:spPr bwMode="auto">
              <a:xfrm>
                <a:off x="5241925" y="2632075"/>
                <a:ext cx="1273175" cy="328613"/>
              </a:xfrm>
              <a:custGeom>
                <a:avLst/>
                <a:gdLst>
                  <a:gd name="T0" fmla="*/ 1028 w 2028"/>
                  <a:gd name="T1" fmla="*/ 137 h 522"/>
                  <a:gd name="T2" fmla="*/ 980 w 2028"/>
                  <a:gd name="T3" fmla="*/ 88 h 522"/>
                  <a:gd name="T4" fmla="*/ 1028 w 2028"/>
                  <a:gd name="T5" fmla="*/ 40 h 522"/>
                  <a:gd name="T6" fmla="*/ 1077 w 2028"/>
                  <a:gd name="T7" fmla="*/ 88 h 522"/>
                  <a:gd name="T8" fmla="*/ 1028 w 2028"/>
                  <a:gd name="T9" fmla="*/ 137 h 522"/>
                  <a:gd name="T10" fmla="*/ 2018 w 2028"/>
                  <a:gd name="T11" fmla="*/ 478 h 522"/>
                  <a:gd name="T12" fmla="*/ 1115 w 2028"/>
                  <a:gd name="T13" fmla="*/ 68 h 522"/>
                  <a:gd name="T14" fmla="*/ 1028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7" y="62"/>
                      <a:pt x="1077" y="88"/>
                    </a:cubicBezTo>
                    <a:cubicBezTo>
                      <a:pt x="1077" y="115"/>
                      <a:pt x="1055" y="137"/>
                      <a:pt x="1028" y="137"/>
                    </a:cubicBezTo>
                    <a:close/>
                    <a:moveTo>
                      <a:pt x="2018" y="478"/>
                    </a:moveTo>
                    <a:cubicBezTo>
                      <a:pt x="1774" y="235"/>
                      <a:pt x="1456" y="91"/>
                      <a:pt x="1115" y="68"/>
                    </a:cubicBezTo>
                    <a:cubicBezTo>
                      <a:pt x="1105" y="29"/>
                      <a:pt x="1070" y="0"/>
                      <a:pt x="1028" y="0"/>
                    </a:cubicBezTo>
                    <a:cubicBezTo>
                      <a:pt x="987" y="0"/>
                      <a:pt x="953" y="28"/>
                      <a:pt x="943" y="66"/>
                    </a:cubicBezTo>
                    <a:cubicBezTo>
                      <a:pt x="590" y="84"/>
                      <a:pt x="261" y="229"/>
                      <a:pt x="10" y="481"/>
                    </a:cubicBezTo>
                    <a:cubicBezTo>
                      <a:pt x="0" y="490"/>
                      <a:pt x="0" y="505"/>
                      <a:pt x="10" y="515"/>
                    </a:cubicBezTo>
                    <a:cubicBezTo>
                      <a:pt x="14" y="520"/>
                      <a:pt x="21" y="522"/>
                      <a:pt x="27" y="522"/>
                    </a:cubicBezTo>
                    <a:cubicBezTo>
                      <a:pt x="33" y="522"/>
                      <a:pt x="39" y="520"/>
                      <a:pt x="44" y="515"/>
                    </a:cubicBezTo>
                    <a:cubicBezTo>
                      <a:pt x="286" y="272"/>
                      <a:pt x="604" y="132"/>
                      <a:pt x="944" y="115"/>
                    </a:cubicBezTo>
                    <a:cubicBezTo>
                      <a:pt x="955" y="151"/>
                      <a:pt x="989" y="177"/>
                      <a:pt x="1028" y="177"/>
                    </a:cubicBezTo>
                    <a:cubicBezTo>
                      <a:pt x="1067" y="177"/>
                      <a:pt x="1101" y="152"/>
                      <a:pt x="1112" y="116"/>
                    </a:cubicBezTo>
                    <a:cubicBezTo>
                      <a:pt x="1442" y="139"/>
                      <a:pt x="1748" y="278"/>
                      <a:pt x="1984" y="513"/>
                    </a:cubicBezTo>
                    <a:cubicBezTo>
                      <a:pt x="1994"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6" name="Freeform 487"/>
              <p:cNvSpPr>
                <a:spLocks noEditPoints="1"/>
              </p:cNvSpPr>
              <p:nvPr/>
            </p:nvSpPr>
            <p:spPr bwMode="auto">
              <a:xfrm>
                <a:off x="6962775" y="2632075"/>
                <a:ext cx="1274763" cy="328613"/>
              </a:xfrm>
              <a:custGeom>
                <a:avLst/>
                <a:gdLst>
                  <a:gd name="T0" fmla="*/ 1028 w 2028"/>
                  <a:gd name="T1" fmla="*/ 137 h 522"/>
                  <a:gd name="T2" fmla="*/ 980 w 2028"/>
                  <a:gd name="T3" fmla="*/ 88 h 522"/>
                  <a:gd name="T4" fmla="*/ 1028 w 2028"/>
                  <a:gd name="T5" fmla="*/ 40 h 522"/>
                  <a:gd name="T6" fmla="*/ 1076 w 2028"/>
                  <a:gd name="T7" fmla="*/ 88 h 522"/>
                  <a:gd name="T8" fmla="*/ 1028 w 2028"/>
                  <a:gd name="T9" fmla="*/ 137 h 522"/>
                  <a:gd name="T10" fmla="*/ 2018 w 2028"/>
                  <a:gd name="T11" fmla="*/ 478 h 522"/>
                  <a:gd name="T12" fmla="*/ 1114 w 2028"/>
                  <a:gd name="T13" fmla="*/ 68 h 522"/>
                  <a:gd name="T14" fmla="*/ 1028 w 2028"/>
                  <a:gd name="T15" fmla="*/ 0 h 522"/>
                  <a:gd name="T16" fmla="*/ 943 w 2028"/>
                  <a:gd name="T17" fmla="*/ 66 h 522"/>
                  <a:gd name="T18" fmla="*/ 9 w 2028"/>
                  <a:gd name="T19" fmla="*/ 481 h 522"/>
                  <a:gd name="T20" fmla="*/ 9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6" y="62"/>
                      <a:pt x="1076" y="88"/>
                    </a:cubicBezTo>
                    <a:cubicBezTo>
                      <a:pt x="1076" y="115"/>
                      <a:pt x="1055" y="137"/>
                      <a:pt x="1028" y="137"/>
                    </a:cubicBezTo>
                    <a:close/>
                    <a:moveTo>
                      <a:pt x="2018" y="478"/>
                    </a:moveTo>
                    <a:cubicBezTo>
                      <a:pt x="1774" y="235"/>
                      <a:pt x="1456" y="91"/>
                      <a:pt x="1114" y="68"/>
                    </a:cubicBezTo>
                    <a:cubicBezTo>
                      <a:pt x="1105" y="29"/>
                      <a:pt x="1070" y="0"/>
                      <a:pt x="1028" y="0"/>
                    </a:cubicBezTo>
                    <a:cubicBezTo>
                      <a:pt x="987" y="0"/>
                      <a:pt x="953" y="28"/>
                      <a:pt x="943" y="66"/>
                    </a:cubicBezTo>
                    <a:cubicBezTo>
                      <a:pt x="590" y="84"/>
                      <a:pt x="261" y="229"/>
                      <a:pt x="9" y="481"/>
                    </a:cubicBezTo>
                    <a:cubicBezTo>
                      <a:pt x="0" y="490"/>
                      <a:pt x="0" y="505"/>
                      <a:pt x="9" y="515"/>
                    </a:cubicBezTo>
                    <a:cubicBezTo>
                      <a:pt x="14" y="520"/>
                      <a:pt x="20" y="522"/>
                      <a:pt x="27" y="522"/>
                    </a:cubicBezTo>
                    <a:cubicBezTo>
                      <a:pt x="33" y="522"/>
                      <a:pt x="39" y="520"/>
                      <a:pt x="44" y="515"/>
                    </a:cubicBezTo>
                    <a:cubicBezTo>
                      <a:pt x="286" y="272"/>
                      <a:pt x="604" y="132"/>
                      <a:pt x="944" y="115"/>
                    </a:cubicBezTo>
                    <a:cubicBezTo>
                      <a:pt x="955" y="151"/>
                      <a:pt x="989" y="177"/>
                      <a:pt x="1028" y="177"/>
                    </a:cubicBezTo>
                    <a:cubicBezTo>
                      <a:pt x="1067" y="177"/>
                      <a:pt x="1100" y="152"/>
                      <a:pt x="1112" y="116"/>
                    </a:cubicBezTo>
                    <a:cubicBezTo>
                      <a:pt x="1441" y="139"/>
                      <a:pt x="1748" y="278"/>
                      <a:pt x="1984" y="513"/>
                    </a:cubicBezTo>
                    <a:cubicBezTo>
                      <a:pt x="1993"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8" name="Freeform 489"/>
              <p:cNvSpPr>
                <a:spLocks noEditPoints="1"/>
              </p:cNvSpPr>
              <p:nvPr/>
            </p:nvSpPr>
            <p:spPr bwMode="auto">
              <a:xfrm>
                <a:off x="8682038" y="2632075"/>
                <a:ext cx="1273175" cy="328613"/>
              </a:xfrm>
              <a:custGeom>
                <a:avLst/>
                <a:gdLst>
                  <a:gd name="T0" fmla="*/ 1029 w 2028"/>
                  <a:gd name="T1" fmla="*/ 137 h 522"/>
                  <a:gd name="T2" fmla="*/ 980 w 2028"/>
                  <a:gd name="T3" fmla="*/ 88 h 522"/>
                  <a:gd name="T4" fmla="*/ 1029 w 2028"/>
                  <a:gd name="T5" fmla="*/ 40 h 522"/>
                  <a:gd name="T6" fmla="*/ 1077 w 2028"/>
                  <a:gd name="T7" fmla="*/ 88 h 522"/>
                  <a:gd name="T8" fmla="*/ 1029 w 2028"/>
                  <a:gd name="T9" fmla="*/ 137 h 522"/>
                  <a:gd name="T10" fmla="*/ 2019 w 2028"/>
                  <a:gd name="T11" fmla="*/ 478 h 522"/>
                  <a:gd name="T12" fmla="*/ 1115 w 2028"/>
                  <a:gd name="T13" fmla="*/ 68 h 522"/>
                  <a:gd name="T14" fmla="*/ 1029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9 w 2028"/>
                  <a:gd name="T29" fmla="*/ 177 h 522"/>
                  <a:gd name="T30" fmla="*/ 1113 w 2028"/>
                  <a:gd name="T31" fmla="*/ 116 h 522"/>
                  <a:gd name="T32" fmla="*/ 1984 w 2028"/>
                  <a:gd name="T33" fmla="*/ 513 h 522"/>
                  <a:gd name="T34" fmla="*/ 2019 w 2028"/>
                  <a:gd name="T35" fmla="*/ 513 h 522"/>
                  <a:gd name="T36" fmla="*/ 2019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9" y="137"/>
                    </a:moveTo>
                    <a:cubicBezTo>
                      <a:pt x="1002" y="137"/>
                      <a:pt x="980" y="115"/>
                      <a:pt x="980" y="88"/>
                    </a:cubicBezTo>
                    <a:cubicBezTo>
                      <a:pt x="980" y="62"/>
                      <a:pt x="1002" y="40"/>
                      <a:pt x="1029" y="40"/>
                    </a:cubicBezTo>
                    <a:cubicBezTo>
                      <a:pt x="1055" y="40"/>
                      <a:pt x="1077" y="62"/>
                      <a:pt x="1077" y="88"/>
                    </a:cubicBezTo>
                    <a:cubicBezTo>
                      <a:pt x="1077" y="115"/>
                      <a:pt x="1055" y="137"/>
                      <a:pt x="1029" y="137"/>
                    </a:cubicBezTo>
                    <a:close/>
                    <a:moveTo>
                      <a:pt x="2019" y="478"/>
                    </a:moveTo>
                    <a:cubicBezTo>
                      <a:pt x="1774" y="235"/>
                      <a:pt x="1456" y="91"/>
                      <a:pt x="1115" y="68"/>
                    </a:cubicBezTo>
                    <a:cubicBezTo>
                      <a:pt x="1105" y="29"/>
                      <a:pt x="1070" y="0"/>
                      <a:pt x="1029" y="0"/>
                    </a:cubicBezTo>
                    <a:cubicBezTo>
                      <a:pt x="988" y="0"/>
                      <a:pt x="953" y="28"/>
                      <a:pt x="943" y="66"/>
                    </a:cubicBezTo>
                    <a:cubicBezTo>
                      <a:pt x="590" y="84"/>
                      <a:pt x="261" y="229"/>
                      <a:pt x="10" y="481"/>
                    </a:cubicBezTo>
                    <a:cubicBezTo>
                      <a:pt x="0" y="490"/>
                      <a:pt x="0" y="505"/>
                      <a:pt x="10" y="515"/>
                    </a:cubicBezTo>
                    <a:cubicBezTo>
                      <a:pt x="15" y="520"/>
                      <a:pt x="21" y="522"/>
                      <a:pt x="27" y="522"/>
                    </a:cubicBezTo>
                    <a:cubicBezTo>
                      <a:pt x="33" y="522"/>
                      <a:pt x="39" y="520"/>
                      <a:pt x="44" y="515"/>
                    </a:cubicBezTo>
                    <a:cubicBezTo>
                      <a:pt x="287" y="272"/>
                      <a:pt x="604" y="132"/>
                      <a:pt x="944" y="115"/>
                    </a:cubicBezTo>
                    <a:cubicBezTo>
                      <a:pt x="955" y="151"/>
                      <a:pt x="989" y="177"/>
                      <a:pt x="1029" y="177"/>
                    </a:cubicBezTo>
                    <a:cubicBezTo>
                      <a:pt x="1068" y="177"/>
                      <a:pt x="1101" y="152"/>
                      <a:pt x="1113" y="116"/>
                    </a:cubicBezTo>
                    <a:cubicBezTo>
                      <a:pt x="1442" y="139"/>
                      <a:pt x="1748" y="278"/>
                      <a:pt x="1984" y="513"/>
                    </a:cubicBezTo>
                    <a:cubicBezTo>
                      <a:pt x="1994" y="522"/>
                      <a:pt x="2009" y="522"/>
                      <a:pt x="2019" y="513"/>
                    </a:cubicBezTo>
                    <a:cubicBezTo>
                      <a:pt x="2028" y="503"/>
                      <a:pt x="2028" y="488"/>
                      <a:pt x="2019"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513" name="Oval 512"/>
            <p:cNvSpPr/>
            <p:nvPr/>
          </p:nvSpPr>
          <p:spPr>
            <a:xfrm>
              <a:off x="5739175"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4" name="Oval 513"/>
            <p:cNvSpPr/>
            <p:nvPr/>
          </p:nvSpPr>
          <p:spPr>
            <a:xfrm>
              <a:off x="7475900"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5" name="Oval 514"/>
            <p:cNvSpPr/>
            <p:nvPr/>
          </p:nvSpPr>
          <p:spPr>
            <a:xfrm>
              <a:off x="9195162"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524"/>
          <a:stretch/>
        </p:blipFill>
        <p:spPr>
          <a:xfrm>
            <a:off x="10620081" y="506431"/>
            <a:ext cx="1069247" cy="1044806"/>
          </a:xfrm>
          <a:prstGeom prst="rect">
            <a:avLst/>
          </a:prstGeom>
        </p:spPr>
      </p:pic>
      <p:sp>
        <p:nvSpPr>
          <p:cNvPr id="46" name="TextBox 14"/>
          <p:cNvSpPr txBox="1">
            <a:spLocks noChangeArrowheads="1"/>
          </p:cNvSpPr>
          <p:nvPr/>
        </p:nvSpPr>
        <p:spPr bwMode="auto">
          <a:xfrm>
            <a:off x="1470454" y="833085"/>
            <a:ext cx="9424417" cy="619272"/>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lvl="0" algn="ctr" rtl="1">
              <a:lnSpc>
                <a:spcPct val="107000"/>
              </a:lnSpc>
              <a:spcAft>
                <a:spcPts val="800"/>
              </a:spcAft>
            </a:pPr>
            <a:r>
              <a:rPr lang="fa-IR" sz="3200" dirty="0" smtClean="0">
                <a:solidFill>
                  <a:srgbClr val="954F72"/>
                </a:solidFill>
                <a:latin typeface="Raleway"/>
                <a:cs typeface="B Titr" panose="00000700000000000000" pitchFamily="2" charset="-78"/>
              </a:rPr>
              <a:t>موانع و محدودیت‌های موجود</a:t>
            </a:r>
            <a:endParaRPr lang="fa-IR" sz="3200" dirty="0">
              <a:solidFill>
                <a:srgbClr val="954F72"/>
              </a:solidFill>
              <a:latin typeface="Raleway"/>
              <a:cs typeface="B Titr" panose="00000700000000000000" pitchFamily="2" charset="-78"/>
            </a:endParaRPr>
          </a:p>
        </p:txBody>
      </p:sp>
      <p:sp>
        <p:nvSpPr>
          <p:cNvPr id="21" name="Rectangle 7"/>
          <p:cNvSpPr>
            <a:spLocks noChangeArrowheads="1"/>
          </p:cNvSpPr>
          <p:nvPr/>
        </p:nvSpPr>
        <p:spPr bwMode="auto">
          <a:xfrm>
            <a:off x="866899" y="1896305"/>
            <a:ext cx="97531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دريافت اطمينان از وزارت نيرو و مشاورين آنها به منظور حمايت از تجهيزات توليد داخل و همچنين دريافت نظرات در خصوص مقايسه آن با سيستمهاي موجود خارجي</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23" name="Rectangle 7"/>
          <p:cNvSpPr>
            <a:spLocks noChangeArrowheads="1"/>
          </p:cNvSpPr>
          <p:nvPr/>
        </p:nvSpPr>
        <p:spPr bwMode="auto">
          <a:xfrm>
            <a:off x="594591" y="2931410"/>
            <a:ext cx="1003501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نياز به قابليت اطمينان بسيار بالاي تجهيزات ساخته شده در سطوح ولتاژي بالا</a:t>
            </a:r>
          </a:p>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عدم وجود دانش كافي در صنعت برق كشور براي طراحي، ساخت و استفاده از اين تجهيزات</a:t>
            </a:r>
          </a:p>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نحوه تست و صحه گذاي تجهيزات ساخته شده</a:t>
            </a:r>
          </a:p>
          <a:p>
            <a:pPr marL="342900" indent="-342900" algn="just" rtl="1" fontAlgn="base">
              <a:lnSpc>
                <a:spcPct val="150000"/>
              </a:lnSpc>
              <a:spcBef>
                <a:spcPct val="0"/>
              </a:spcBef>
              <a:spcAft>
                <a:spcPct val="0"/>
              </a:spcAft>
              <a:buFontTx/>
              <a:buChar char="-"/>
            </a:pPr>
            <a:endParaRPr lang="fa-IR" sz="2000" dirty="0" smtClean="0">
              <a:solidFill>
                <a:srgbClr val="000000"/>
              </a:solidFill>
              <a:latin typeface="Calibri" panose="020F0502020204030204" pitchFamily="34" charset="0"/>
              <a:cs typeface="B Nazanin" panose="00000400000000000000" pitchFamily="2" charset="-78"/>
            </a:endParaRPr>
          </a:p>
        </p:txBody>
      </p:sp>
      <p:sp>
        <p:nvSpPr>
          <p:cNvPr id="24" name="Rectangle 7"/>
          <p:cNvSpPr>
            <a:spLocks noChangeArrowheads="1"/>
          </p:cNvSpPr>
          <p:nvPr/>
        </p:nvSpPr>
        <p:spPr bwMode="auto">
          <a:xfrm>
            <a:off x="4584406" y="5595180"/>
            <a:ext cx="60325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endParaRPr lang="fa-IR" sz="2000" dirty="0" smtClean="0">
              <a:solidFill>
                <a:srgbClr val="000000"/>
              </a:solidFill>
              <a:latin typeface="Calibri" panose="020F0502020204030204" pitchFamily="34" charset="0"/>
              <a:cs typeface="B Nazanin" panose="00000400000000000000" pitchFamily="2" charset="-78"/>
            </a:endParaRPr>
          </a:p>
        </p:txBody>
      </p:sp>
      <p:sp>
        <p:nvSpPr>
          <p:cNvPr id="18" name="TextBox 17"/>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11</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1432323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wipe(down)">
                                      <p:cBhvr>
                                        <p:cTn id="7" dur="500"/>
                                        <p:tgtEl>
                                          <p:spTgt spid="51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grpId="0" nodeType="withEffect">
                                  <p:stCondLst>
                                    <p:cond delay="3000"/>
                                  </p:stCondLst>
                                  <p:childTnLst>
                                    <p:set>
                                      <p:cBhvr>
                                        <p:cTn id="18" dur="1" fill="hold">
                                          <p:stCondLst>
                                            <p:cond delay="0"/>
                                          </p:stCondLst>
                                        </p:cTn>
                                        <p:tgtEl>
                                          <p:spTgt spid="23"/>
                                        </p:tgtEl>
                                        <p:attrNameLst>
                                          <p:attrName>style.visibility</p:attrName>
                                        </p:attrNameLst>
                                      </p:cBhvr>
                                      <p:to>
                                        <p:strVal val="visible"/>
                                      </p:to>
                                    </p:set>
                                    <p:animEffect transition="in" filter="checkerboard(across)">
                                      <p:cBhvr>
                                        <p:cTn id="19" dur="500"/>
                                        <p:tgtEl>
                                          <p:spTgt spid="23"/>
                                        </p:tgtEl>
                                      </p:cBhvr>
                                    </p:animEffect>
                                  </p:childTnLst>
                                </p:cTn>
                              </p:par>
                              <p:par>
                                <p:cTn id="20" presetID="5" presetClass="entr" presetSubtype="10" fill="hold" grpId="0" nodeType="withEffect" nodePh="1">
                                  <p:stCondLst>
                                    <p:cond delay="400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1"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p:cNvSpPr>
            <a:spLocks noChangeArrowheads="1"/>
          </p:cNvSpPr>
          <p:nvPr/>
        </p:nvSpPr>
        <p:spPr bwMode="auto">
          <a:xfrm>
            <a:off x="3579961" y="377033"/>
            <a:ext cx="503207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a:lnSpc>
                <a:spcPct val="150000"/>
              </a:lnSpc>
            </a:pPr>
            <a:r>
              <a:rPr lang="fa-IR" dirty="0">
                <a:solidFill>
                  <a:prstClr val="black">
                    <a:lumMod val="95000"/>
                    <a:lumOff val="5000"/>
                  </a:prstClr>
                </a:solidFill>
                <a:latin typeface="Raleway" panose="020B0503030101060003" pitchFamily="34" charset="0"/>
                <a:cs typeface="B Titr" panose="00000700000000000000" pitchFamily="2" charset="-78"/>
              </a:rPr>
              <a:t>راه‌حل های نامطلوب</a:t>
            </a:r>
            <a:endParaRPr lang="en-US" dirty="0">
              <a:solidFill>
                <a:prstClr val="black">
                  <a:lumMod val="95000"/>
                  <a:lumOff val="5000"/>
                </a:prstClr>
              </a:solidFill>
              <a:latin typeface="Raleway" panose="020B0503030101060003" pitchFamily="34" charset="0"/>
              <a:cs typeface="B Titr" panose="00000700000000000000" pitchFamily="2" charset="-78"/>
            </a:endParaRPr>
          </a:p>
        </p:txBody>
      </p:sp>
      <p:sp>
        <p:nvSpPr>
          <p:cNvPr id="32" name="Rectangle 7"/>
          <p:cNvSpPr>
            <a:spLocks noChangeArrowheads="1"/>
          </p:cNvSpPr>
          <p:nvPr/>
        </p:nvSpPr>
        <p:spPr bwMode="auto">
          <a:xfrm>
            <a:off x="2280062" y="2218702"/>
            <a:ext cx="9072748"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342900" marR="0" lvl="0" indent="-342900" algn="r" defTabSz="914400" rtl="1" eaLnBrk="1" fontAlgn="auto" latinLnBrk="0" hangingPunct="1">
              <a:lnSpc>
                <a:spcPct val="200000"/>
              </a:lnSpc>
              <a:spcBef>
                <a:spcPts val="0"/>
              </a:spcBef>
              <a:spcAft>
                <a:spcPts val="0"/>
              </a:spcAft>
              <a:buClrTx/>
              <a:buSzTx/>
              <a:buFont typeface="Wingdings" panose="05000000000000000000" pitchFamily="2" charset="2"/>
              <a:buChar char="v"/>
              <a:tabLst/>
              <a:defRPr/>
            </a:pPr>
            <a:r>
              <a:rPr kumimoji="0" lang="fa-IR" sz="2000" b="0" i="0" u="none" strike="noStrike" kern="0" cap="none" spc="0" normalizeH="0" baseline="0" noProof="0" dirty="0" smtClean="0">
                <a:ln>
                  <a:noFill/>
                </a:ln>
                <a:solidFill>
                  <a:prstClr val="black">
                    <a:lumMod val="95000"/>
                    <a:lumOff val="5000"/>
                  </a:prstClr>
                </a:solidFill>
                <a:effectLst/>
                <a:uLnTx/>
                <a:uFillTx/>
                <a:latin typeface="Raleway" panose="020B0503030101060003" pitchFamily="34" charset="0"/>
                <a:cs typeface="B Nazanin" panose="00000400000000000000" pitchFamily="2" charset="-78"/>
              </a:rPr>
              <a:t>برون سپاري انجام مطالعات شبكه براي جايابي نصب تجهيزات به شركت هاي مشاور</a:t>
            </a:r>
            <a:r>
              <a:rPr kumimoji="0" lang="fa-IR" sz="2000" b="0" i="0" u="none" strike="noStrike" kern="0" cap="none" spc="0" normalizeH="0" noProof="0" dirty="0" smtClean="0">
                <a:ln>
                  <a:noFill/>
                </a:ln>
                <a:solidFill>
                  <a:prstClr val="black">
                    <a:lumMod val="95000"/>
                    <a:lumOff val="5000"/>
                  </a:prstClr>
                </a:solidFill>
                <a:effectLst/>
                <a:uLnTx/>
                <a:uFillTx/>
                <a:latin typeface="Raleway" panose="020B0503030101060003" pitchFamily="34" charset="0"/>
                <a:cs typeface="B Nazanin" panose="00000400000000000000" pitchFamily="2" charset="-78"/>
              </a:rPr>
              <a:t> خارجي بدون انتقال دانش فني به داخل كشور</a:t>
            </a:r>
          </a:p>
          <a:p>
            <a:pPr marL="342900" marR="0" lvl="0" indent="-342900" algn="r" defTabSz="914400" rtl="1" eaLnBrk="1" fontAlgn="auto" latinLnBrk="0" hangingPunct="1">
              <a:lnSpc>
                <a:spcPct val="200000"/>
              </a:lnSpc>
              <a:spcBef>
                <a:spcPts val="0"/>
              </a:spcBef>
              <a:spcAft>
                <a:spcPts val="0"/>
              </a:spcAft>
              <a:buClrTx/>
              <a:buSzTx/>
              <a:buFont typeface="Wingdings" panose="05000000000000000000" pitchFamily="2" charset="2"/>
              <a:buChar char="v"/>
              <a:tabLst/>
              <a:defRPr/>
            </a:pPr>
            <a:r>
              <a:rPr kumimoji="0" lang="fa-IR" sz="2000" b="0" i="0" u="none" strike="noStrike" kern="0" cap="none" spc="0" normalizeH="0" baseline="0" noProof="0" dirty="0" smtClean="0">
                <a:ln>
                  <a:noFill/>
                </a:ln>
                <a:solidFill>
                  <a:prstClr val="black">
                    <a:lumMod val="95000"/>
                    <a:lumOff val="5000"/>
                  </a:prstClr>
                </a:solidFill>
                <a:effectLst/>
                <a:uLnTx/>
                <a:uFillTx/>
                <a:latin typeface="Raleway" panose="020B0503030101060003" pitchFamily="34" charset="0"/>
                <a:cs typeface="B Nazanin" panose="00000400000000000000" pitchFamily="2" charset="-78"/>
              </a:rPr>
              <a:t>تامين تجهيزات از خارج از</a:t>
            </a:r>
            <a:r>
              <a:rPr kumimoji="0" lang="fa-IR" sz="2000" b="0" i="0" u="none" strike="noStrike" kern="0" cap="none" spc="0" normalizeH="0" noProof="0" dirty="0" smtClean="0">
                <a:ln>
                  <a:noFill/>
                </a:ln>
                <a:solidFill>
                  <a:prstClr val="black">
                    <a:lumMod val="95000"/>
                    <a:lumOff val="5000"/>
                  </a:prstClr>
                </a:solidFill>
                <a:effectLst/>
                <a:uLnTx/>
                <a:uFillTx/>
                <a:latin typeface="Raleway" panose="020B0503030101060003" pitchFamily="34" charset="0"/>
                <a:cs typeface="B Nazanin" panose="00000400000000000000" pitchFamily="2" charset="-78"/>
              </a:rPr>
              <a:t> كشور</a:t>
            </a:r>
            <a:endParaRPr kumimoji="0" lang="fa-IR" sz="2000" b="0" i="0" u="none" strike="noStrike" kern="0" cap="none" spc="0" normalizeH="0" baseline="0" noProof="0" dirty="0" smtClean="0">
              <a:ln>
                <a:noFill/>
              </a:ln>
              <a:solidFill>
                <a:prstClr val="black">
                  <a:lumMod val="95000"/>
                  <a:lumOff val="5000"/>
                </a:prstClr>
              </a:solidFill>
              <a:effectLst/>
              <a:uLnTx/>
              <a:uFillTx/>
              <a:latin typeface="Raleway" panose="020B0503030101060003" pitchFamily="34" charset="0"/>
              <a:cs typeface="B Nazanin" panose="00000400000000000000" pitchFamily="2" charset="-78"/>
            </a:endParaRPr>
          </a:p>
          <a:p>
            <a:pPr marL="342900" marR="0" lvl="0" indent="-342900" algn="r" defTabSz="914400" rtl="1" eaLnBrk="1" fontAlgn="auto" latinLnBrk="0" hangingPunct="1">
              <a:lnSpc>
                <a:spcPct val="200000"/>
              </a:lnSpc>
              <a:spcBef>
                <a:spcPts val="0"/>
              </a:spcBef>
              <a:spcAft>
                <a:spcPts val="0"/>
              </a:spcAft>
              <a:buClrTx/>
              <a:buSzTx/>
              <a:buFont typeface="Wingdings" panose="05000000000000000000" pitchFamily="2" charset="2"/>
              <a:buChar char="v"/>
              <a:tabLst/>
              <a:defRPr/>
            </a:pPr>
            <a:r>
              <a:rPr kumimoji="0" lang="fa-IR" sz="2000" b="0" i="0" u="none" strike="noStrike" kern="0" cap="none" spc="0" normalizeH="0" baseline="0" noProof="0" dirty="0" smtClean="0">
                <a:ln>
                  <a:noFill/>
                </a:ln>
                <a:solidFill>
                  <a:prstClr val="black">
                    <a:lumMod val="95000"/>
                    <a:lumOff val="5000"/>
                  </a:prstClr>
                </a:solidFill>
                <a:effectLst/>
                <a:uLnTx/>
                <a:uFillTx/>
                <a:latin typeface="Raleway" panose="020B0503030101060003" pitchFamily="34" charset="0"/>
                <a:cs typeface="B Nazanin" panose="00000400000000000000" pitchFamily="2" charset="-78"/>
              </a:rPr>
              <a:t>مهندسي معكوس و پبيه سازي</a:t>
            </a:r>
            <a:r>
              <a:rPr kumimoji="0" lang="fa-IR" sz="2000" b="0" i="0" u="none" strike="noStrike" kern="0" cap="none" spc="0" normalizeH="0" noProof="0" dirty="0" smtClean="0">
                <a:ln>
                  <a:noFill/>
                </a:ln>
                <a:solidFill>
                  <a:prstClr val="black">
                    <a:lumMod val="95000"/>
                    <a:lumOff val="5000"/>
                  </a:prstClr>
                </a:solidFill>
                <a:effectLst/>
                <a:uLnTx/>
                <a:uFillTx/>
                <a:latin typeface="Raleway" panose="020B0503030101060003" pitchFamily="34" charset="0"/>
                <a:cs typeface="B Nazanin" panose="00000400000000000000" pitchFamily="2" charset="-78"/>
              </a:rPr>
              <a:t> صرف از </a:t>
            </a:r>
            <a:r>
              <a:rPr lang="fa-IR" sz="2000" kern="0" dirty="0" smtClean="0">
                <a:solidFill>
                  <a:prstClr val="black">
                    <a:lumMod val="95000"/>
                    <a:lumOff val="5000"/>
                  </a:prstClr>
                </a:solidFill>
                <a:latin typeface="Raleway" panose="020B0503030101060003" pitchFamily="34" charset="0"/>
                <a:cs typeface="B Nazanin" panose="00000400000000000000" pitchFamily="2" charset="-78"/>
              </a:rPr>
              <a:t>تجهيزات ساخت خارجي </a:t>
            </a:r>
            <a:r>
              <a:rPr kumimoji="0" lang="fa-IR" sz="2000" b="0" i="0" u="none" strike="noStrike" kern="0" cap="none" spc="0" normalizeH="0" noProof="0" dirty="0" smtClean="0">
                <a:ln>
                  <a:noFill/>
                </a:ln>
                <a:solidFill>
                  <a:prstClr val="black">
                    <a:lumMod val="95000"/>
                    <a:lumOff val="5000"/>
                  </a:prstClr>
                </a:solidFill>
                <a:effectLst/>
                <a:uLnTx/>
                <a:uFillTx/>
                <a:latin typeface="Raleway" panose="020B0503030101060003" pitchFamily="34" charset="0"/>
                <a:cs typeface="B Nazanin" panose="00000400000000000000" pitchFamily="2" charset="-78"/>
              </a:rPr>
              <a:t>بدون ورود عمقي به مسئله</a:t>
            </a:r>
            <a:endParaRPr kumimoji="0" lang="en-US" sz="2000" b="0" i="0" u="none" strike="noStrike" kern="0" cap="none" spc="0" normalizeH="0" baseline="0" noProof="0" dirty="0">
              <a:ln>
                <a:noFill/>
              </a:ln>
              <a:solidFill>
                <a:prstClr val="black">
                  <a:lumMod val="95000"/>
                  <a:lumOff val="5000"/>
                </a:prstClr>
              </a:solidFill>
              <a:effectLst/>
              <a:uLnTx/>
              <a:uFillTx/>
              <a:latin typeface="Raleway" panose="020B0503030101060003" pitchFamily="34" charset="0"/>
              <a:cs typeface="B Nazanin" panose="00000400000000000000" pitchFamily="2" charset="-78"/>
            </a:endParaRPr>
          </a:p>
        </p:txBody>
      </p:sp>
      <p:pic>
        <p:nvPicPr>
          <p:cNvPr id="51" name="Picture 50">
            <a:extLst>
              <a:ext uri="{FF2B5EF4-FFF2-40B4-BE49-F238E27FC236}">
                <a16:creationId xmlns:a16="http://schemas.microsoft.com/office/drawing/2014/main" xmlns="" id="{71CEE198-14CF-4021-A4B7-6DC858E5C8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42" y="1724181"/>
            <a:ext cx="1855221" cy="4256337"/>
          </a:xfrm>
          <a:prstGeom prst="rect">
            <a:avLst/>
          </a:prstGeom>
        </p:spPr>
      </p:pic>
      <p:sp>
        <p:nvSpPr>
          <p:cNvPr id="5" name="TextBox 4"/>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11</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19717469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971" y="2560106"/>
            <a:ext cx="1846022" cy="1571755"/>
          </a:xfrm>
          <a:prstGeom prst="ellipse">
            <a:avLst/>
          </a:prstGeom>
          <a:ln>
            <a:noFill/>
          </a:ln>
          <a:effectLst>
            <a:softEdge rad="112500"/>
          </a:effectLst>
        </p:spPr>
      </p:pic>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621" b="82184" l="5488" r="90244">
                        <a14:foregroundMark x1="51423" y1="32950" x2="48171" y2="40038"/>
                        <a14:foregroundMark x1="73577" y1="35057" x2="66057" y2="38506"/>
                        <a14:foregroundMark x1="44715" y1="31418" x2="54878" y2="45211"/>
                        <a14:foregroundMark x1="39431" y1="30651" x2="39431" y2="52299"/>
                        <a14:foregroundMark x1="46138" y1="25096" x2="49797" y2="8812"/>
                        <a14:foregroundMark x1="67683" y1="12835" x2="67683" y2="12835"/>
                        <a14:foregroundMark x1="79472" y1="71264" x2="90447" y2="53065"/>
                        <a14:foregroundMark x1="10569" y1="42146" x2="10163" y2="37739"/>
                        <a14:foregroundMark x1="10976" y1="36590" x2="10976" y2="36590"/>
                        <a14:foregroundMark x1="13008" y1="30651" x2="13008" y2="30651"/>
                        <a14:foregroundMark x1="26829" y1="26628" x2="26829" y2="26628"/>
                        <a14:foregroundMark x1="33130" y1="50383" x2="33130" y2="50383"/>
                        <a14:foregroundMark x1="60772" y1="70881" x2="60772" y2="70881"/>
                      </a14:backgroundRemoval>
                    </a14:imgEffect>
                  </a14:imgLayer>
                </a14:imgProps>
              </a:ext>
              <a:ext uri="{28A0092B-C50C-407E-A947-70E740481C1C}">
                <a14:useLocalDpi xmlns:a14="http://schemas.microsoft.com/office/drawing/2010/main" val="0"/>
              </a:ext>
            </a:extLst>
          </a:blip>
          <a:srcRect t="1" b="8178"/>
          <a:stretch/>
        </p:blipFill>
        <p:spPr>
          <a:xfrm>
            <a:off x="10907868" y="857166"/>
            <a:ext cx="838075" cy="817623"/>
          </a:xfrm>
          <a:prstGeom prst="ellipse">
            <a:avLst/>
          </a:prstGeom>
        </p:spPr>
      </p:pic>
      <p:grpSp>
        <p:nvGrpSpPr>
          <p:cNvPr id="44" name="Group 43"/>
          <p:cNvGrpSpPr/>
          <p:nvPr/>
        </p:nvGrpSpPr>
        <p:grpSpPr>
          <a:xfrm>
            <a:off x="3219450" y="1815629"/>
            <a:ext cx="5200717" cy="3308047"/>
            <a:chOff x="3508376" y="4937126"/>
            <a:chExt cx="1365188" cy="868362"/>
          </a:xfrm>
        </p:grpSpPr>
        <p:sp>
          <p:nvSpPr>
            <p:cNvPr id="25" name="Freeform 199"/>
            <p:cNvSpPr>
              <a:spLocks/>
            </p:cNvSpPr>
            <p:nvPr/>
          </p:nvSpPr>
          <p:spPr bwMode="auto">
            <a:xfrm>
              <a:off x="4457701" y="5146676"/>
              <a:ext cx="211138" cy="136525"/>
            </a:xfrm>
            <a:custGeom>
              <a:avLst/>
              <a:gdLst>
                <a:gd name="T0" fmla="*/ 7 w 133"/>
                <a:gd name="T1" fmla="*/ 86 h 86"/>
                <a:gd name="T2" fmla="*/ 0 w 133"/>
                <a:gd name="T3" fmla="*/ 75 h 86"/>
                <a:gd name="T4" fmla="*/ 126 w 133"/>
                <a:gd name="T5" fmla="*/ 0 h 86"/>
                <a:gd name="T6" fmla="*/ 133 w 133"/>
                <a:gd name="T7" fmla="*/ 11 h 86"/>
                <a:gd name="T8" fmla="*/ 7 w 133"/>
                <a:gd name="T9" fmla="*/ 86 h 86"/>
              </a:gdLst>
              <a:ahLst/>
              <a:cxnLst>
                <a:cxn ang="0">
                  <a:pos x="T0" y="T1"/>
                </a:cxn>
                <a:cxn ang="0">
                  <a:pos x="T2" y="T3"/>
                </a:cxn>
                <a:cxn ang="0">
                  <a:pos x="T4" y="T5"/>
                </a:cxn>
                <a:cxn ang="0">
                  <a:pos x="T6" y="T7"/>
                </a:cxn>
                <a:cxn ang="0">
                  <a:pos x="T8" y="T9"/>
                </a:cxn>
              </a:cxnLst>
              <a:rect l="0" t="0" r="r" b="b"/>
              <a:pathLst>
                <a:path w="133" h="86">
                  <a:moveTo>
                    <a:pt x="7" y="86"/>
                  </a:moveTo>
                  <a:lnTo>
                    <a:pt x="0" y="75"/>
                  </a:lnTo>
                  <a:lnTo>
                    <a:pt x="126" y="0"/>
                  </a:lnTo>
                  <a:lnTo>
                    <a:pt x="133" y="11"/>
                  </a:lnTo>
                  <a:lnTo>
                    <a:pt x="7"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203"/>
            <p:cNvSpPr>
              <a:spLocks/>
            </p:cNvSpPr>
            <p:nvPr/>
          </p:nvSpPr>
          <p:spPr bwMode="auto">
            <a:xfrm>
              <a:off x="4459288" y="5505451"/>
              <a:ext cx="268288" cy="147638"/>
            </a:xfrm>
            <a:custGeom>
              <a:avLst/>
              <a:gdLst>
                <a:gd name="T0" fmla="*/ 163 w 169"/>
                <a:gd name="T1" fmla="*/ 93 h 93"/>
                <a:gd name="T2" fmla="*/ 0 w 169"/>
                <a:gd name="T3" fmla="*/ 11 h 93"/>
                <a:gd name="T4" fmla="*/ 6 w 169"/>
                <a:gd name="T5" fmla="*/ 0 h 93"/>
                <a:gd name="T6" fmla="*/ 169 w 169"/>
                <a:gd name="T7" fmla="*/ 81 h 93"/>
                <a:gd name="T8" fmla="*/ 163 w 169"/>
                <a:gd name="T9" fmla="*/ 93 h 93"/>
              </a:gdLst>
              <a:ahLst/>
              <a:cxnLst>
                <a:cxn ang="0">
                  <a:pos x="T0" y="T1"/>
                </a:cxn>
                <a:cxn ang="0">
                  <a:pos x="T2" y="T3"/>
                </a:cxn>
                <a:cxn ang="0">
                  <a:pos x="T4" y="T5"/>
                </a:cxn>
                <a:cxn ang="0">
                  <a:pos x="T6" y="T7"/>
                </a:cxn>
                <a:cxn ang="0">
                  <a:pos x="T8" y="T9"/>
                </a:cxn>
              </a:cxnLst>
              <a:rect l="0" t="0" r="r" b="b"/>
              <a:pathLst>
                <a:path w="169" h="93">
                  <a:moveTo>
                    <a:pt x="163" y="93"/>
                  </a:moveTo>
                  <a:lnTo>
                    <a:pt x="0" y="11"/>
                  </a:lnTo>
                  <a:lnTo>
                    <a:pt x="6" y="0"/>
                  </a:lnTo>
                  <a:lnTo>
                    <a:pt x="169" y="81"/>
                  </a:lnTo>
                  <a:lnTo>
                    <a:pt x="163" y="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208"/>
            <p:cNvSpPr>
              <a:spLocks/>
            </p:cNvSpPr>
            <p:nvPr/>
          </p:nvSpPr>
          <p:spPr bwMode="auto">
            <a:xfrm>
              <a:off x="3808413" y="5505451"/>
              <a:ext cx="234950" cy="169863"/>
            </a:xfrm>
            <a:custGeom>
              <a:avLst/>
              <a:gdLst>
                <a:gd name="T0" fmla="*/ 7 w 148"/>
                <a:gd name="T1" fmla="*/ 107 h 107"/>
                <a:gd name="T2" fmla="*/ 0 w 148"/>
                <a:gd name="T3" fmla="*/ 96 h 107"/>
                <a:gd name="T4" fmla="*/ 141 w 148"/>
                <a:gd name="T5" fmla="*/ 0 h 107"/>
                <a:gd name="T6" fmla="*/ 148 w 148"/>
                <a:gd name="T7" fmla="*/ 11 h 107"/>
                <a:gd name="T8" fmla="*/ 7 w 148"/>
                <a:gd name="T9" fmla="*/ 107 h 107"/>
              </a:gdLst>
              <a:ahLst/>
              <a:cxnLst>
                <a:cxn ang="0">
                  <a:pos x="T0" y="T1"/>
                </a:cxn>
                <a:cxn ang="0">
                  <a:pos x="T2" y="T3"/>
                </a:cxn>
                <a:cxn ang="0">
                  <a:pos x="T4" y="T5"/>
                </a:cxn>
                <a:cxn ang="0">
                  <a:pos x="T6" y="T7"/>
                </a:cxn>
                <a:cxn ang="0">
                  <a:pos x="T8" y="T9"/>
                </a:cxn>
              </a:cxnLst>
              <a:rect l="0" t="0" r="r" b="b"/>
              <a:pathLst>
                <a:path w="148" h="107">
                  <a:moveTo>
                    <a:pt x="7" y="107"/>
                  </a:moveTo>
                  <a:lnTo>
                    <a:pt x="0" y="96"/>
                  </a:lnTo>
                  <a:lnTo>
                    <a:pt x="141" y="0"/>
                  </a:lnTo>
                  <a:lnTo>
                    <a:pt x="148" y="11"/>
                  </a:lnTo>
                  <a:lnTo>
                    <a:pt x="7"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209"/>
            <p:cNvSpPr>
              <a:spLocks noEditPoints="1"/>
            </p:cNvSpPr>
            <p:nvPr/>
          </p:nvSpPr>
          <p:spPr bwMode="auto">
            <a:xfrm>
              <a:off x="4033838" y="5141913"/>
              <a:ext cx="438150" cy="506413"/>
            </a:xfrm>
            <a:custGeom>
              <a:avLst/>
              <a:gdLst>
                <a:gd name="T0" fmla="*/ 30 w 575"/>
                <a:gd name="T1" fmla="*/ 183 h 664"/>
                <a:gd name="T2" fmla="*/ 288 w 575"/>
                <a:gd name="T3" fmla="*/ 34 h 664"/>
                <a:gd name="T4" fmla="*/ 546 w 575"/>
                <a:gd name="T5" fmla="*/ 183 h 664"/>
                <a:gd name="T6" fmla="*/ 546 w 575"/>
                <a:gd name="T7" fmla="*/ 481 h 664"/>
                <a:gd name="T8" fmla="*/ 288 w 575"/>
                <a:gd name="T9" fmla="*/ 630 h 664"/>
                <a:gd name="T10" fmla="*/ 30 w 575"/>
                <a:gd name="T11" fmla="*/ 481 h 664"/>
                <a:gd name="T12" fmla="*/ 30 w 575"/>
                <a:gd name="T13" fmla="*/ 183 h 664"/>
                <a:gd name="T14" fmla="*/ 288 w 575"/>
                <a:gd name="T15" fmla="*/ 0 h 664"/>
                <a:gd name="T16" fmla="*/ 0 w 575"/>
                <a:gd name="T17" fmla="*/ 166 h 664"/>
                <a:gd name="T18" fmla="*/ 0 w 575"/>
                <a:gd name="T19" fmla="*/ 498 h 664"/>
                <a:gd name="T20" fmla="*/ 288 w 575"/>
                <a:gd name="T21" fmla="*/ 664 h 664"/>
                <a:gd name="T22" fmla="*/ 575 w 575"/>
                <a:gd name="T23" fmla="*/ 498 h 664"/>
                <a:gd name="T24" fmla="*/ 575 w 575"/>
                <a:gd name="T25" fmla="*/ 166 h 664"/>
                <a:gd name="T26" fmla="*/ 288 w 575"/>
                <a:gd name="T2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 h="664">
                  <a:moveTo>
                    <a:pt x="30" y="183"/>
                  </a:moveTo>
                  <a:lnTo>
                    <a:pt x="288" y="34"/>
                  </a:lnTo>
                  <a:lnTo>
                    <a:pt x="546" y="183"/>
                  </a:lnTo>
                  <a:lnTo>
                    <a:pt x="546" y="481"/>
                  </a:lnTo>
                  <a:lnTo>
                    <a:pt x="288" y="630"/>
                  </a:lnTo>
                  <a:lnTo>
                    <a:pt x="30" y="481"/>
                  </a:lnTo>
                  <a:lnTo>
                    <a:pt x="30" y="183"/>
                  </a:lnTo>
                  <a:close/>
                  <a:moveTo>
                    <a:pt x="288" y="0"/>
                  </a:moveTo>
                  <a:lnTo>
                    <a:pt x="0" y="166"/>
                  </a:lnTo>
                  <a:lnTo>
                    <a:pt x="0" y="498"/>
                  </a:lnTo>
                  <a:lnTo>
                    <a:pt x="288" y="664"/>
                  </a:lnTo>
                  <a:lnTo>
                    <a:pt x="575" y="498"/>
                  </a:lnTo>
                  <a:lnTo>
                    <a:pt x="575" y="166"/>
                  </a:lnTo>
                  <a:lnTo>
                    <a:pt x="28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Oval 211"/>
            <p:cNvSpPr>
              <a:spLocks noChangeArrowheads="1"/>
            </p:cNvSpPr>
            <p:nvPr/>
          </p:nvSpPr>
          <p:spPr bwMode="auto">
            <a:xfrm>
              <a:off x="4217988" y="5608638"/>
              <a:ext cx="68263" cy="69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Oval 213"/>
            <p:cNvSpPr>
              <a:spLocks noChangeArrowheads="1"/>
            </p:cNvSpPr>
            <p:nvPr/>
          </p:nvSpPr>
          <p:spPr bwMode="auto">
            <a:xfrm>
              <a:off x="3673476" y="5526088"/>
              <a:ext cx="280988" cy="279400"/>
            </a:xfrm>
            <a:prstGeom prst="ellipse">
              <a:avLst/>
            </a:prstGeom>
            <a:solidFill>
              <a:srgbClr val="FD3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Oval 214"/>
            <p:cNvSpPr>
              <a:spLocks noChangeArrowheads="1"/>
            </p:cNvSpPr>
            <p:nvPr/>
          </p:nvSpPr>
          <p:spPr bwMode="auto">
            <a:xfrm>
              <a:off x="4429126" y="5238751"/>
              <a:ext cx="68263" cy="69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Oval 215"/>
            <p:cNvSpPr>
              <a:spLocks noChangeArrowheads="1"/>
            </p:cNvSpPr>
            <p:nvPr/>
          </p:nvSpPr>
          <p:spPr bwMode="auto">
            <a:xfrm>
              <a:off x="4541839" y="5030788"/>
              <a:ext cx="247649" cy="250825"/>
            </a:xfrm>
            <a:prstGeom prst="ellipse">
              <a:avLst/>
            </a:prstGeom>
            <a:solidFill>
              <a:srgbClr val="5DD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217"/>
            <p:cNvSpPr>
              <a:spLocks/>
            </p:cNvSpPr>
            <p:nvPr/>
          </p:nvSpPr>
          <p:spPr bwMode="auto">
            <a:xfrm>
              <a:off x="3673476" y="5111751"/>
              <a:ext cx="368300" cy="171450"/>
            </a:xfrm>
            <a:custGeom>
              <a:avLst/>
              <a:gdLst>
                <a:gd name="T0" fmla="*/ 227 w 232"/>
                <a:gd name="T1" fmla="*/ 108 h 108"/>
                <a:gd name="T2" fmla="*/ 0 w 232"/>
                <a:gd name="T3" fmla="*/ 12 h 108"/>
                <a:gd name="T4" fmla="*/ 5 w 232"/>
                <a:gd name="T5" fmla="*/ 0 h 108"/>
                <a:gd name="T6" fmla="*/ 232 w 232"/>
                <a:gd name="T7" fmla="*/ 96 h 108"/>
                <a:gd name="T8" fmla="*/ 227 w 232"/>
                <a:gd name="T9" fmla="*/ 108 h 108"/>
              </a:gdLst>
              <a:ahLst/>
              <a:cxnLst>
                <a:cxn ang="0">
                  <a:pos x="T0" y="T1"/>
                </a:cxn>
                <a:cxn ang="0">
                  <a:pos x="T2" y="T3"/>
                </a:cxn>
                <a:cxn ang="0">
                  <a:pos x="T4" y="T5"/>
                </a:cxn>
                <a:cxn ang="0">
                  <a:pos x="T6" y="T7"/>
                </a:cxn>
                <a:cxn ang="0">
                  <a:pos x="T8" y="T9"/>
                </a:cxn>
              </a:cxnLst>
              <a:rect l="0" t="0" r="r" b="b"/>
              <a:pathLst>
                <a:path w="232" h="108">
                  <a:moveTo>
                    <a:pt x="227" y="108"/>
                  </a:moveTo>
                  <a:lnTo>
                    <a:pt x="0" y="12"/>
                  </a:lnTo>
                  <a:lnTo>
                    <a:pt x="5" y="0"/>
                  </a:lnTo>
                  <a:lnTo>
                    <a:pt x="232" y="96"/>
                  </a:lnTo>
                  <a:lnTo>
                    <a:pt x="227" y="10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Oval 218"/>
            <p:cNvSpPr>
              <a:spLocks noChangeArrowheads="1"/>
            </p:cNvSpPr>
            <p:nvPr/>
          </p:nvSpPr>
          <p:spPr bwMode="auto">
            <a:xfrm>
              <a:off x="4002088" y="5480051"/>
              <a:ext cx="69850"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Oval 219"/>
            <p:cNvSpPr>
              <a:spLocks noChangeArrowheads="1"/>
            </p:cNvSpPr>
            <p:nvPr/>
          </p:nvSpPr>
          <p:spPr bwMode="auto">
            <a:xfrm>
              <a:off x="4002088" y="5238751"/>
              <a:ext cx="69850" cy="69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Oval 220"/>
            <p:cNvSpPr>
              <a:spLocks noChangeArrowheads="1"/>
            </p:cNvSpPr>
            <p:nvPr/>
          </p:nvSpPr>
          <p:spPr bwMode="auto">
            <a:xfrm>
              <a:off x="3508376" y="4937126"/>
              <a:ext cx="388938" cy="388938"/>
            </a:xfrm>
            <a:prstGeom prst="ellipse">
              <a:avLst/>
            </a:prstGeom>
            <a:solidFill>
              <a:srgbClr val="76D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Oval 222"/>
            <p:cNvSpPr>
              <a:spLocks noChangeArrowheads="1"/>
            </p:cNvSpPr>
            <p:nvPr/>
          </p:nvSpPr>
          <p:spPr bwMode="auto">
            <a:xfrm>
              <a:off x="4429126" y="5480051"/>
              <a:ext cx="68263"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Oval 223"/>
            <p:cNvSpPr>
              <a:spLocks noChangeArrowheads="1"/>
            </p:cNvSpPr>
            <p:nvPr/>
          </p:nvSpPr>
          <p:spPr bwMode="auto">
            <a:xfrm>
              <a:off x="4578352" y="5492751"/>
              <a:ext cx="295212" cy="303213"/>
            </a:xfrm>
            <a:prstGeom prst="ellipse">
              <a:avLst/>
            </a:prstGeom>
            <a:solidFill>
              <a:srgbClr val="93E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3" name="TextBox 14"/>
          <p:cNvSpPr txBox="1">
            <a:spLocks noChangeArrowheads="1"/>
          </p:cNvSpPr>
          <p:nvPr/>
        </p:nvSpPr>
        <p:spPr bwMode="auto">
          <a:xfrm>
            <a:off x="6379245" y="791848"/>
            <a:ext cx="4497607" cy="769441"/>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a:lnSpc>
                <a:spcPct val="150000"/>
              </a:lnSpc>
            </a:pPr>
            <a:r>
              <a:rPr lang="fa-IR" sz="3200" dirty="0">
                <a:solidFill>
                  <a:srgbClr val="954F72"/>
                </a:solidFill>
                <a:latin typeface="Raleway"/>
                <a:cs typeface="B Titr" panose="00000700000000000000" pitchFamily="2" charset="-78"/>
              </a:rPr>
              <a:t>الزامات فنی</a:t>
            </a:r>
          </a:p>
        </p:txBody>
      </p:sp>
      <p:sp>
        <p:nvSpPr>
          <p:cNvPr id="45" name="Rectangle 7"/>
          <p:cNvSpPr>
            <a:spLocks noChangeArrowheads="1"/>
          </p:cNvSpPr>
          <p:nvPr/>
        </p:nvSpPr>
        <p:spPr bwMode="auto">
          <a:xfrm>
            <a:off x="5967443" y="2169865"/>
            <a:ext cx="57785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جايابي بهينه محل نصب تجهيزات </a:t>
            </a:r>
            <a:r>
              <a:rPr lang="en-US" sz="2000" dirty="0" smtClean="0">
                <a:solidFill>
                  <a:srgbClr val="000000"/>
                </a:solidFill>
                <a:latin typeface="Calibri" panose="020F0502020204030204" pitchFamily="34" charset="0"/>
                <a:cs typeface="B Nazanin" panose="00000400000000000000" pitchFamily="2" charset="-78"/>
              </a:rPr>
              <a:t>FACTS</a:t>
            </a:r>
          </a:p>
        </p:txBody>
      </p:sp>
      <p:sp>
        <p:nvSpPr>
          <p:cNvPr id="46" name="Rectangle 7"/>
          <p:cNvSpPr>
            <a:spLocks noChangeArrowheads="1"/>
          </p:cNvSpPr>
          <p:nvPr/>
        </p:nvSpPr>
        <p:spPr bwMode="auto">
          <a:xfrm>
            <a:off x="8483600" y="4378054"/>
            <a:ext cx="2847377"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استفاده از ادوات الكترونيك قدرت با كيفيت بالا </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49" name="Rectangle 7"/>
          <p:cNvSpPr>
            <a:spLocks noChangeArrowheads="1"/>
          </p:cNvSpPr>
          <p:nvPr/>
        </p:nvSpPr>
        <p:spPr bwMode="auto">
          <a:xfrm>
            <a:off x="-2111528" y="1309197"/>
            <a:ext cx="57864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eaLnBrk="1" hangingPunct="1">
              <a:lnSpc>
                <a:spcPct val="150000"/>
              </a:lnSpc>
            </a:pPr>
            <a:r>
              <a:rPr lang="fa-IR" sz="2000" dirty="0" smtClean="0">
                <a:latin typeface="Calibri" panose="020F0502020204030204" pitchFamily="34" charset="0"/>
                <a:cs typeface="B Nazanin" panose="00000400000000000000" pitchFamily="2" charset="-78"/>
              </a:rPr>
              <a:t>قابليت اطمينان بسيار بالا</a:t>
            </a:r>
            <a:endParaRPr lang="en-US" sz="2000" dirty="0">
              <a:latin typeface="Calibri" panose="020F0502020204030204" pitchFamily="34" charset="0"/>
              <a:cs typeface="B Nazanin" panose="00000400000000000000" pitchFamily="2" charset="-78"/>
            </a:endParaRPr>
          </a:p>
        </p:txBody>
      </p:sp>
      <p:sp>
        <p:nvSpPr>
          <p:cNvPr id="51" name="Arc 60"/>
          <p:cNvSpPr/>
          <p:nvPr/>
        </p:nvSpPr>
        <p:spPr>
          <a:xfrm>
            <a:off x="3177118" y="2602211"/>
            <a:ext cx="1555746" cy="732177"/>
          </a:xfrm>
          <a:custGeom>
            <a:avLst/>
            <a:gdLst/>
            <a:ahLst/>
            <a:cxnLst>
              <a:cxn ang="0">
                <a:pos x="wd2" y="hd2"/>
              </a:cxn>
              <a:cxn ang="5400000">
                <a:pos x="wd2" y="hd2"/>
              </a:cxn>
              <a:cxn ang="10800000">
                <a:pos x="wd2" y="hd2"/>
              </a:cxn>
              <a:cxn ang="16200000">
                <a:pos x="wd2" y="hd2"/>
              </a:cxn>
            </a:cxnLst>
            <a:rect l="0" t="0" r="r" b="b"/>
            <a:pathLst>
              <a:path w="21277" h="20997" extrusionOk="0">
                <a:moveTo>
                  <a:pt x="21259" y="0"/>
                </a:moveTo>
                <a:lnTo>
                  <a:pt x="21259" y="0"/>
                </a:lnTo>
                <a:cubicBezTo>
                  <a:pt x="21600" y="10941"/>
                  <a:pt x="17121" y="20326"/>
                  <a:pt x="11255" y="20963"/>
                </a:cubicBezTo>
                <a:cubicBezTo>
                  <a:pt x="5389" y="21600"/>
                  <a:pt x="356" y="13247"/>
                  <a:pt x="15" y="2306"/>
                </a:cubicBezTo>
                <a:cubicBezTo>
                  <a:pt x="8" y="2079"/>
                  <a:pt x="3" y="1851"/>
                  <a:pt x="0" y="1624"/>
                </a:cubicBezTo>
              </a:path>
            </a:pathLst>
          </a:custGeom>
          <a:ln w="15875">
            <a:solidFill>
              <a:srgbClr val="76DCD7"/>
            </a:solidFill>
            <a:miter/>
          </a:ln>
        </p:spPr>
        <p:txBody>
          <a:bodyPr lIns="45719" rIns="45719" anchor="ctr"/>
          <a:lstStyle/>
          <a:p>
            <a:endParaRPr/>
          </a:p>
        </p:txBody>
      </p:sp>
      <p:sp>
        <p:nvSpPr>
          <p:cNvPr id="53" name="Arc 60"/>
          <p:cNvSpPr/>
          <p:nvPr/>
        </p:nvSpPr>
        <p:spPr>
          <a:xfrm>
            <a:off x="7121493" y="2621531"/>
            <a:ext cx="997332" cy="542349"/>
          </a:xfrm>
          <a:custGeom>
            <a:avLst/>
            <a:gdLst/>
            <a:ahLst/>
            <a:cxnLst>
              <a:cxn ang="0">
                <a:pos x="wd2" y="hd2"/>
              </a:cxn>
              <a:cxn ang="5400000">
                <a:pos x="wd2" y="hd2"/>
              </a:cxn>
              <a:cxn ang="10800000">
                <a:pos x="wd2" y="hd2"/>
              </a:cxn>
              <a:cxn ang="16200000">
                <a:pos x="wd2" y="hd2"/>
              </a:cxn>
            </a:cxnLst>
            <a:rect l="0" t="0" r="r" b="b"/>
            <a:pathLst>
              <a:path w="21277" h="20997" extrusionOk="0">
                <a:moveTo>
                  <a:pt x="21259" y="0"/>
                </a:moveTo>
                <a:lnTo>
                  <a:pt x="21259" y="0"/>
                </a:lnTo>
                <a:cubicBezTo>
                  <a:pt x="21600" y="10941"/>
                  <a:pt x="17121" y="20326"/>
                  <a:pt x="11255" y="20963"/>
                </a:cubicBezTo>
                <a:cubicBezTo>
                  <a:pt x="5389" y="21600"/>
                  <a:pt x="356" y="13247"/>
                  <a:pt x="15" y="2306"/>
                </a:cubicBezTo>
                <a:cubicBezTo>
                  <a:pt x="8" y="2079"/>
                  <a:pt x="3" y="1851"/>
                  <a:pt x="0" y="1624"/>
                </a:cubicBezTo>
              </a:path>
            </a:pathLst>
          </a:custGeom>
          <a:ln w="15875">
            <a:solidFill>
              <a:srgbClr val="5DD5FF"/>
            </a:solidFill>
            <a:miter/>
          </a:ln>
        </p:spPr>
        <p:txBody>
          <a:bodyPr lIns="45719" rIns="45719" anchor="ctr"/>
          <a:lstStyle/>
          <a:p>
            <a:endParaRPr/>
          </a:p>
        </p:txBody>
      </p:sp>
      <p:sp>
        <p:nvSpPr>
          <p:cNvPr id="54" name="Arc 60"/>
          <p:cNvSpPr/>
          <p:nvPr/>
        </p:nvSpPr>
        <p:spPr>
          <a:xfrm>
            <a:off x="7247170" y="4489012"/>
            <a:ext cx="1191132" cy="637795"/>
          </a:xfrm>
          <a:custGeom>
            <a:avLst/>
            <a:gdLst/>
            <a:ahLst/>
            <a:cxnLst>
              <a:cxn ang="0">
                <a:pos x="wd2" y="hd2"/>
              </a:cxn>
              <a:cxn ang="5400000">
                <a:pos x="wd2" y="hd2"/>
              </a:cxn>
              <a:cxn ang="10800000">
                <a:pos x="wd2" y="hd2"/>
              </a:cxn>
              <a:cxn ang="16200000">
                <a:pos x="wd2" y="hd2"/>
              </a:cxn>
            </a:cxnLst>
            <a:rect l="0" t="0" r="r" b="b"/>
            <a:pathLst>
              <a:path w="21277" h="20997" extrusionOk="0">
                <a:moveTo>
                  <a:pt x="21259" y="0"/>
                </a:moveTo>
                <a:lnTo>
                  <a:pt x="21259" y="0"/>
                </a:lnTo>
                <a:cubicBezTo>
                  <a:pt x="21600" y="10941"/>
                  <a:pt x="17121" y="20326"/>
                  <a:pt x="11255" y="20963"/>
                </a:cubicBezTo>
                <a:cubicBezTo>
                  <a:pt x="5389" y="21600"/>
                  <a:pt x="356" y="13247"/>
                  <a:pt x="15" y="2306"/>
                </a:cubicBezTo>
                <a:cubicBezTo>
                  <a:pt x="8" y="2079"/>
                  <a:pt x="3" y="1851"/>
                  <a:pt x="0" y="1624"/>
                </a:cubicBezTo>
              </a:path>
            </a:pathLst>
          </a:custGeom>
          <a:ln w="15875">
            <a:solidFill>
              <a:srgbClr val="93E5A8"/>
            </a:solidFill>
            <a:miter/>
          </a:ln>
        </p:spPr>
        <p:txBody>
          <a:bodyPr lIns="45719" rIns="45719" anchor="ctr"/>
          <a:lstStyle/>
          <a:p>
            <a:endParaRPr/>
          </a:p>
        </p:txBody>
      </p:sp>
      <p:sp>
        <p:nvSpPr>
          <p:cNvPr id="56" name="Arc 60"/>
          <p:cNvSpPr/>
          <p:nvPr/>
        </p:nvSpPr>
        <p:spPr>
          <a:xfrm>
            <a:off x="3809005" y="4550599"/>
            <a:ext cx="1143056" cy="604374"/>
          </a:xfrm>
          <a:custGeom>
            <a:avLst/>
            <a:gdLst/>
            <a:ahLst/>
            <a:cxnLst>
              <a:cxn ang="0">
                <a:pos x="wd2" y="hd2"/>
              </a:cxn>
              <a:cxn ang="5400000">
                <a:pos x="wd2" y="hd2"/>
              </a:cxn>
              <a:cxn ang="10800000">
                <a:pos x="wd2" y="hd2"/>
              </a:cxn>
              <a:cxn ang="16200000">
                <a:pos x="wd2" y="hd2"/>
              </a:cxn>
            </a:cxnLst>
            <a:rect l="0" t="0" r="r" b="b"/>
            <a:pathLst>
              <a:path w="21277" h="20997" extrusionOk="0">
                <a:moveTo>
                  <a:pt x="21259" y="0"/>
                </a:moveTo>
                <a:lnTo>
                  <a:pt x="21259" y="0"/>
                </a:lnTo>
                <a:cubicBezTo>
                  <a:pt x="21600" y="10941"/>
                  <a:pt x="17121" y="20326"/>
                  <a:pt x="11255" y="20963"/>
                </a:cubicBezTo>
                <a:cubicBezTo>
                  <a:pt x="5389" y="21600"/>
                  <a:pt x="356" y="13247"/>
                  <a:pt x="15" y="2306"/>
                </a:cubicBezTo>
                <a:cubicBezTo>
                  <a:pt x="8" y="2079"/>
                  <a:pt x="3" y="1851"/>
                  <a:pt x="0" y="1624"/>
                </a:cubicBezTo>
              </a:path>
            </a:pathLst>
          </a:custGeom>
          <a:ln w="15875">
            <a:solidFill>
              <a:srgbClr val="FD3939"/>
            </a:solidFill>
            <a:miter/>
          </a:ln>
        </p:spPr>
        <p:txBody>
          <a:bodyPr lIns="45719" rIns="45719" anchor="ctr"/>
          <a:lstStyle/>
          <a:p>
            <a:endParaRPr/>
          </a:p>
        </p:txBody>
      </p:sp>
      <p:sp>
        <p:nvSpPr>
          <p:cNvPr id="28" name="Rectangle 7"/>
          <p:cNvSpPr>
            <a:spLocks noChangeArrowheads="1"/>
          </p:cNvSpPr>
          <p:nvPr/>
        </p:nvSpPr>
        <p:spPr bwMode="auto">
          <a:xfrm>
            <a:off x="952500" y="4416154"/>
            <a:ext cx="2847377"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مطابقت با استانداردهاي بين‌المللي</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31" name="TextBox 30"/>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11</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24886025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500"/>
                            </p:stCondLst>
                            <p:childTnLst>
                              <p:par>
                                <p:cTn id="18" presetID="4" presetClass="entr" presetSubtype="32" fill="hold" grpId="0" nodeType="afterEffect">
                                  <p:stCondLst>
                                    <p:cond delay="0"/>
                                  </p:stCondLst>
                                  <p:iterate>
                                    <p:tmAbs val="0"/>
                                  </p:iterate>
                                  <p:childTnLst>
                                    <p:set>
                                      <p:cBhvr>
                                        <p:cTn id="19" fill="hold"/>
                                        <p:tgtEl>
                                          <p:spTgt spid="53"/>
                                        </p:tgtEl>
                                        <p:attrNameLst>
                                          <p:attrName>style.visibility</p:attrName>
                                        </p:attrNameLst>
                                      </p:cBhvr>
                                      <p:to>
                                        <p:strVal val="visible"/>
                                      </p:to>
                                    </p:set>
                                    <p:animEffect transition="in" filter="box(out)">
                                      <p:cBhvr>
                                        <p:cTn id="20" dur="700"/>
                                        <p:tgtEl>
                                          <p:spTgt spid="53"/>
                                        </p:tgtEl>
                                      </p:cBhvr>
                                    </p:animEffect>
                                  </p:childTnLst>
                                </p:cTn>
                              </p:par>
                            </p:childTnLst>
                          </p:cTn>
                        </p:par>
                        <p:par>
                          <p:cTn id="21" fill="hold">
                            <p:stCondLst>
                              <p:cond delay="1200"/>
                            </p:stCondLst>
                            <p:childTnLst>
                              <p:par>
                                <p:cTn id="22" presetID="5" presetClass="entr" presetSubtype="1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checkerboard(across)">
                                      <p:cBhvr>
                                        <p:cTn id="24" dur="500"/>
                                        <p:tgtEl>
                                          <p:spTgt spid="45"/>
                                        </p:tgtEl>
                                      </p:cBhvr>
                                    </p:animEffect>
                                  </p:childTnLst>
                                </p:cTn>
                              </p:par>
                            </p:childTnLst>
                          </p:cTn>
                        </p:par>
                        <p:par>
                          <p:cTn id="25" fill="hold">
                            <p:stCondLst>
                              <p:cond delay="1700"/>
                            </p:stCondLst>
                            <p:childTnLst>
                              <p:par>
                                <p:cTn id="26" presetID="4" presetClass="entr" presetSubtype="32" fill="hold" grpId="0" nodeType="afterEffect">
                                  <p:stCondLst>
                                    <p:cond delay="0"/>
                                  </p:stCondLst>
                                  <p:iterate>
                                    <p:tmAbs val="0"/>
                                  </p:iterate>
                                  <p:childTnLst>
                                    <p:set>
                                      <p:cBhvr>
                                        <p:cTn id="27" fill="hold"/>
                                        <p:tgtEl>
                                          <p:spTgt spid="54"/>
                                        </p:tgtEl>
                                        <p:attrNameLst>
                                          <p:attrName>style.visibility</p:attrName>
                                        </p:attrNameLst>
                                      </p:cBhvr>
                                      <p:to>
                                        <p:strVal val="visible"/>
                                      </p:to>
                                    </p:set>
                                    <p:animEffect transition="in" filter="box(out)">
                                      <p:cBhvr>
                                        <p:cTn id="28" dur="700"/>
                                        <p:tgtEl>
                                          <p:spTgt spid="54"/>
                                        </p:tgtEl>
                                      </p:cBhvr>
                                    </p:animEffect>
                                  </p:childTnLst>
                                </p:cTn>
                              </p:par>
                            </p:childTnLst>
                          </p:cTn>
                        </p:par>
                        <p:par>
                          <p:cTn id="29" fill="hold">
                            <p:stCondLst>
                              <p:cond delay="2400"/>
                            </p:stCondLst>
                            <p:childTnLst>
                              <p:par>
                                <p:cTn id="30" presetID="5" presetClass="entr" presetSubtype="1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heckerboard(across)">
                                      <p:cBhvr>
                                        <p:cTn id="32" dur="500"/>
                                        <p:tgtEl>
                                          <p:spTgt spid="49"/>
                                        </p:tgtEl>
                                      </p:cBhvr>
                                    </p:animEffect>
                                  </p:childTnLst>
                                </p:cTn>
                              </p:par>
                            </p:childTnLst>
                          </p:cTn>
                        </p:par>
                        <p:par>
                          <p:cTn id="33" fill="hold">
                            <p:stCondLst>
                              <p:cond delay="2900"/>
                            </p:stCondLst>
                            <p:childTnLst>
                              <p:par>
                                <p:cTn id="34" presetID="5" presetClass="entr" presetSubtype="1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checkerboard(across)">
                                      <p:cBhvr>
                                        <p:cTn id="36" dur="500"/>
                                        <p:tgtEl>
                                          <p:spTgt spid="46"/>
                                        </p:tgtEl>
                                      </p:cBhvr>
                                    </p:animEffect>
                                  </p:childTnLst>
                                </p:cTn>
                              </p:par>
                            </p:childTnLst>
                          </p:cTn>
                        </p:par>
                        <p:par>
                          <p:cTn id="37" fill="hold">
                            <p:stCondLst>
                              <p:cond delay="3400"/>
                            </p:stCondLst>
                            <p:childTnLst>
                              <p:par>
                                <p:cTn id="38" presetID="4" presetClass="entr" presetSubtype="32" fill="hold" grpId="0" nodeType="afterEffect">
                                  <p:stCondLst>
                                    <p:cond delay="0"/>
                                  </p:stCondLst>
                                  <p:iterate>
                                    <p:tmAbs val="0"/>
                                  </p:iterate>
                                  <p:childTnLst>
                                    <p:set>
                                      <p:cBhvr>
                                        <p:cTn id="39" fill="hold"/>
                                        <p:tgtEl>
                                          <p:spTgt spid="56"/>
                                        </p:tgtEl>
                                        <p:attrNameLst>
                                          <p:attrName>style.visibility</p:attrName>
                                        </p:attrNameLst>
                                      </p:cBhvr>
                                      <p:to>
                                        <p:strVal val="visible"/>
                                      </p:to>
                                    </p:set>
                                    <p:animEffect transition="in" filter="box(out)">
                                      <p:cBhvr>
                                        <p:cTn id="40" dur="700"/>
                                        <p:tgtEl>
                                          <p:spTgt spid="56"/>
                                        </p:tgtEl>
                                      </p:cBhvr>
                                    </p:animEffect>
                                  </p:childTnLst>
                                </p:cTn>
                              </p:par>
                            </p:childTnLst>
                          </p:cTn>
                        </p:par>
                        <p:par>
                          <p:cTn id="41" fill="hold">
                            <p:stCondLst>
                              <p:cond delay="4100"/>
                            </p:stCondLst>
                            <p:childTnLst>
                              <p:par>
                                <p:cTn id="42" presetID="4" presetClass="entr" presetSubtype="32" fill="hold" grpId="0" nodeType="afterEffect">
                                  <p:stCondLst>
                                    <p:cond delay="0"/>
                                  </p:stCondLst>
                                  <p:iterate>
                                    <p:tmAbs val="0"/>
                                  </p:iterate>
                                  <p:childTnLst>
                                    <p:set>
                                      <p:cBhvr>
                                        <p:cTn id="43" fill="hold"/>
                                        <p:tgtEl>
                                          <p:spTgt spid="51"/>
                                        </p:tgtEl>
                                        <p:attrNameLst>
                                          <p:attrName>style.visibility</p:attrName>
                                        </p:attrNameLst>
                                      </p:cBhvr>
                                      <p:to>
                                        <p:strVal val="visible"/>
                                      </p:to>
                                    </p:set>
                                    <p:animEffect transition="in" filter="box(out)">
                                      <p:cBhvr>
                                        <p:cTn id="44" dur="700"/>
                                        <p:tgtEl>
                                          <p:spTgt spid="51"/>
                                        </p:tgtEl>
                                      </p:cBhvr>
                                    </p:animEffect>
                                  </p:childTnLst>
                                </p:cTn>
                              </p:par>
                            </p:childTnLst>
                          </p:cTn>
                        </p:par>
                        <p:par>
                          <p:cTn id="45" fill="hold">
                            <p:stCondLst>
                              <p:cond delay="4800"/>
                            </p:stCondLst>
                            <p:childTnLst>
                              <p:par>
                                <p:cTn id="46" presetID="5" presetClass="entr" presetSubtype="1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checkerboard(across)">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5" grpId="0"/>
      <p:bldP spid="46" grpId="0"/>
      <p:bldP spid="49" grpId="0"/>
      <p:bldP spid="51" grpId="0" animBg="1" advAuto="0"/>
      <p:bldP spid="53" grpId="0" animBg="1" advAuto="0"/>
      <p:bldP spid="54" grpId="0" animBg="1" advAuto="0"/>
      <p:bldP spid="56" grpId="0" animBg="1" advAuto="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14"/>
          <p:cNvSpPr txBox="1">
            <a:spLocks noChangeArrowheads="1"/>
          </p:cNvSpPr>
          <p:nvPr/>
        </p:nvSpPr>
        <p:spPr bwMode="auto">
          <a:xfrm>
            <a:off x="6746983" y="170273"/>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a:solidFill>
                  <a:srgbClr val="954F72"/>
                </a:solidFill>
                <a:latin typeface="Raleway"/>
                <a:cs typeface="B Titr" panose="00000700000000000000" pitchFamily="2" charset="-78"/>
              </a:rPr>
              <a:t>تشریح و تعریف مسئله</a:t>
            </a:r>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885" y="4343153"/>
            <a:ext cx="435183" cy="435183"/>
          </a:xfrm>
          <a:prstGeom prst="rect">
            <a:avLst/>
          </a:prstGeom>
        </p:spPr>
      </p:pic>
      <p:sp>
        <p:nvSpPr>
          <p:cNvPr id="21" name="Rectangle 20"/>
          <p:cNvSpPr>
            <a:spLocks noChangeArrowheads="1"/>
          </p:cNvSpPr>
          <p:nvPr/>
        </p:nvSpPr>
        <p:spPr bwMode="auto">
          <a:xfrm>
            <a:off x="320475" y="1657929"/>
            <a:ext cx="1132991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285750" indent="-285750" algn="r" rtl="1">
              <a:lnSpc>
                <a:spcPct val="250000"/>
              </a:lnSpc>
              <a:buFont typeface="Wingdings" panose="05000000000000000000" pitchFamily="2" charset="2"/>
              <a:buChar char="v"/>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در حال حاضر كليدهاي </a:t>
            </a:r>
            <a:r>
              <a:rPr lang="en-US" sz="1600" b="1" dirty="0" smtClean="0">
                <a:solidFill>
                  <a:srgbClr val="000000"/>
                </a:solidFill>
                <a:latin typeface="A Iranian Sans" panose="01000500000000020002" pitchFamily="2" charset="-78"/>
                <a:ea typeface="Arial Unicode MS"/>
                <a:cs typeface="B Nazanin" panose="00000400000000000000" pitchFamily="2" charset="-78"/>
              </a:rPr>
              <a:t>DC HSCB</a:t>
            </a:r>
            <a:r>
              <a:rPr lang="fa-IR" sz="1600" b="1" dirty="0" smtClean="0">
                <a:solidFill>
                  <a:srgbClr val="000000"/>
                </a:solidFill>
                <a:latin typeface="A Iranian Sans" panose="01000500000000020002" pitchFamily="2" charset="-78"/>
                <a:ea typeface="Arial Unicode MS"/>
                <a:cs typeface="B Nazanin" panose="00000400000000000000" pitchFamily="2" charset="-78"/>
              </a:rPr>
              <a:t> از شركت‌هاي خارجي تامين مي‌گردد.</a:t>
            </a:r>
            <a:endParaRPr lang="fa-IR" sz="1600" b="1" dirty="0">
              <a:solidFill>
                <a:srgbClr val="000000"/>
              </a:solidFill>
              <a:latin typeface="A Iranian Sans" panose="01000500000000020002" pitchFamily="2" charset="-78"/>
              <a:ea typeface="Arial Unicode MS"/>
              <a:cs typeface="B Nazanin" panose="00000400000000000000" pitchFamily="2" charset="-78"/>
            </a:endParaRPr>
          </a:p>
          <a:p>
            <a:pPr marL="285750" indent="-285750" algn="r" rtl="1">
              <a:lnSpc>
                <a:spcPct val="250000"/>
              </a:lnSpc>
              <a:buFont typeface="Wingdings" panose="05000000000000000000" pitchFamily="2" charset="2"/>
              <a:buChar char="v"/>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تا كنون تحقيقات دانشگاهي گوناگون در اين مورد صورت گرفته ولي به مرحله </a:t>
            </a:r>
          </a:p>
          <a:p>
            <a:pPr algn="r" rtl="1">
              <a:lnSpc>
                <a:spcPct val="250000"/>
              </a:lnSpc>
              <a:defRPr/>
            </a:pPr>
            <a:r>
              <a:rPr lang="fa-IR" sz="1600" b="1" dirty="0">
                <a:solidFill>
                  <a:srgbClr val="000000"/>
                </a:solidFill>
                <a:latin typeface="A Iranian Sans" panose="01000500000000020002" pitchFamily="2" charset="-78"/>
                <a:ea typeface="Arial Unicode MS"/>
                <a:cs typeface="B Nazanin" panose="00000400000000000000" pitchFamily="2" charset="-78"/>
              </a:rPr>
              <a:t> </a:t>
            </a:r>
            <a:r>
              <a:rPr lang="fa-IR" sz="1600" b="1" dirty="0" smtClean="0">
                <a:solidFill>
                  <a:srgbClr val="000000"/>
                </a:solidFill>
                <a:latin typeface="A Iranian Sans" panose="01000500000000020002" pitchFamily="2" charset="-78"/>
                <a:ea typeface="Arial Unicode MS"/>
                <a:cs typeface="B Nazanin" panose="00000400000000000000" pitchFamily="2" charset="-78"/>
              </a:rPr>
              <a:t>     صنعتي  نرسيده است.</a:t>
            </a:r>
          </a:p>
          <a:p>
            <a:pPr marL="285750" indent="-285750" algn="r" rtl="1">
              <a:lnSpc>
                <a:spcPct val="250000"/>
              </a:lnSpc>
              <a:buFont typeface="Wingdings" panose="05000000000000000000" pitchFamily="2" charset="2"/>
              <a:buChar char="v"/>
              <a:defRPr/>
            </a:pPr>
            <a:r>
              <a:rPr lang="fa-IR" sz="1600" b="1" dirty="0">
                <a:solidFill>
                  <a:srgbClr val="000000"/>
                </a:solidFill>
                <a:latin typeface="A Iranian Sans" panose="01000500000000020002" pitchFamily="2" charset="-78"/>
                <a:ea typeface="Arial Unicode MS"/>
                <a:cs typeface="B Nazanin" panose="00000400000000000000" pitchFamily="2" charset="-78"/>
              </a:rPr>
              <a:t>با توجه به نياز مبرم </a:t>
            </a:r>
            <a:r>
              <a:rPr lang="fa-IR" sz="1600" b="1" dirty="0" smtClean="0">
                <a:solidFill>
                  <a:srgbClr val="000000"/>
                </a:solidFill>
                <a:latin typeface="A Iranian Sans" panose="01000500000000020002" pitchFamily="2" charset="-78"/>
                <a:ea typeface="Arial Unicode MS"/>
                <a:cs typeface="B Nazanin" panose="00000400000000000000" pitchFamily="2" charset="-78"/>
              </a:rPr>
              <a:t>بخش‌هاي </a:t>
            </a:r>
            <a:r>
              <a:rPr lang="fa-IR" sz="1600" b="1" dirty="0">
                <a:solidFill>
                  <a:srgbClr val="000000"/>
                </a:solidFill>
                <a:latin typeface="A Iranian Sans" panose="01000500000000020002" pitchFamily="2" charset="-78"/>
                <a:ea typeface="Arial Unicode MS"/>
                <a:cs typeface="B Nazanin" panose="00000400000000000000" pitchFamily="2" charset="-78"/>
              </a:rPr>
              <a:t>مختلف صنايع اعم از ريلي ، فلزات و پتروشيمي به سطوح ولتاژي و جرياني </a:t>
            </a:r>
            <a:r>
              <a:rPr lang="fa-IR" sz="1600" b="1" dirty="0" smtClean="0">
                <a:solidFill>
                  <a:srgbClr val="000000"/>
                </a:solidFill>
                <a:latin typeface="A Iranian Sans" panose="01000500000000020002" pitchFamily="2" charset="-78"/>
                <a:ea typeface="Arial Unicode MS"/>
                <a:cs typeface="B Nazanin" panose="00000400000000000000" pitchFamily="2" charset="-78"/>
              </a:rPr>
              <a:t>گوناگون كليدهاي </a:t>
            </a:r>
            <a:r>
              <a:rPr lang="en-US" sz="1600" b="1" dirty="0">
                <a:solidFill>
                  <a:srgbClr val="000000"/>
                </a:solidFill>
                <a:latin typeface="A Iranian Sans" panose="01000500000000020002" pitchFamily="2" charset="-78"/>
                <a:ea typeface="Arial Unicode MS"/>
                <a:cs typeface="B Nazanin" panose="00000400000000000000" pitchFamily="2" charset="-78"/>
              </a:rPr>
              <a:t>DC</a:t>
            </a:r>
            <a:r>
              <a:rPr lang="fa-IR" sz="1600" b="1" dirty="0">
                <a:solidFill>
                  <a:srgbClr val="000000"/>
                </a:solidFill>
                <a:latin typeface="A Iranian Sans" panose="01000500000000020002" pitchFamily="2" charset="-78"/>
                <a:ea typeface="Arial Unicode MS"/>
                <a:cs typeface="B Nazanin" panose="00000400000000000000" pitchFamily="2" charset="-78"/>
              </a:rPr>
              <a:t> </a:t>
            </a:r>
            <a:r>
              <a:rPr lang="fa-IR" sz="1600" b="1" dirty="0" smtClean="0">
                <a:solidFill>
                  <a:srgbClr val="000000"/>
                </a:solidFill>
                <a:latin typeface="A Iranian Sans" panose="01000500000000020002" pitchFamily="2" charset="-78"/>
                <a:ea typeface="Arial Unicode MS"/>
                <a:cs typeface="B Nazanin" panose="00000400000000000000" pitchFamily="2" charset="-78"/>
              </a:rPr>
              <a:t>لازم است </a:t>
            </a:r>
            <a:r>
              <a:rPr lang="fa-IR" sz="1600" b="1" dirty="0">
                <a:solidFill>
                  <a:srgbClr val="000000"/>
                </a:solidFill>
                <a:latin typeface="A Iranian Sans" panose="01000500000000020002" pitchFamily="2" charset="-78"/>
                <a:ea typeface="Arial Unicode MS"/>
                <a:cs typeface="B Nazanin" panose="00000400000000000000" pitchFamily="2" charset="-78"/>
              </a:rPr>
              <a:t>اين صنعت در كشور توسعه يابد. پس از </a:t>
            </a:r>
            <a:r>
              <a:rPr lang="fa-IR" sz="1600" b="1" dirty="0" smtClean="0">
                <a:solidFill>
                  <a:srgbClr val="000000"/>
                </a:solidFill>
                <a:latin typeface="A Iranian Sans" panose="01000500000000020002" pitchFamily="2" charset="-78"/>
                <a:ea typeface="Arial Unicode MS"/>
                <a:cs typeface="B Nazanin" panose="00000400000000000000" pitchFamily="2" charset="-78"/>
              </a:rPr>
              <a:t>تحريم‌هاي </a:t>
            </a:r>
            <a:r>
              <a:rPr lang="fa-IR" sz="1600" b="1" dirty="0">
                <a:solidFill>
                  <a:srgbClr val="000000"/>
                </a:solidFill>
                <a:latin typeface="A Iranian Sans" panose="01000500000000020002" pitchFamily="2" charset="-78"/>
                <a:ea typeface="Arial Unicode MS"/>
                <a:cs typeface="B Nazanin" panose="00000400000000000000" pitchFamily="2" charset="-78"/>
              </a:rPr>
              <a:t>شديد اخير و عدم امكان تامين از خارج نيازهاي بسياري زيادي براي كليدهاي </a:t>
            </a:r>
            <a:r>
              <a:rPr lang="en-US" sz="1600" b="1" dirty="0">
                <a:solidFill>
                  <a:srgbClr val="000000"/>
                </a:solidFill>
                <a:latin typeface="A Iranian Sans" panose="01000500000000020002" pitchFamily="2" charset="-78"/>
                <a:ea typeface="Arial Unicode MS"/>
                <a:cs typeface="B Nazanin" panose="00000400000000000000" pitchFamily="2" charset="-78"/>
              </a:rPr>
              <a:t>DC</a:t>
            </a:r>
            <a:r>
              <a:rPr lang="fa-IR" sz="1600" b="1" dirty="0">
                <a:solidFill>
                  <a:srgbClr val="000000"/>
                </a:solidFill>
                <a:latin typeface="A Iranian Sans" panose="01000500000000020002" pitchFamily="2" charset="-78"/>
                <a:ea typeface="Arial Unicode MS"/>
                <a:cs typeface="B Nazanin" panose="00000400000000000000" pitchFamily="2" charset="-78"/>
              </a:rPr>
              <a:t> ايجاد گرديده </a:t>
            </a:r>
            <a:r>
              <a:rPr lang="fa-IR" sz="1600" b="1" dirty="0" smtClean="0">
                <a:solidFill>
                  <a:srgbClr val="000000"/>
                </a:solidFill>
                <a:latin typeface="A Iranian Sans" panose="01000500000000020002" pitchFamily="2" charset="-78"/>
                <a:ea typeface="Arial Unicode MS"/>
                <a:cs typeface="B Nazanin" panose="00000400000000000000" pitchFamily="2" charset="-78"/>
              </a:rPr>
              <a:t>است.</a:t>
            </a:r>
          </a:p>
          <a:p>
            <a:pPr marL="285750" indent="-285750" algn="r" rtl="1">
              <a:lnSpc>
                <a:spcPct val="250000"/>
              </a:lnSpc>
              <a:buFont typeface="Wingdings" panose="05000000000000000000" pitchFamily="2" charset="2"/>
              <a:buChar char="v"/>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توليدات زماني </a:t>
            </a:r>
            <a:r>
              <a:rPr lang="fa-IR" sz="1600" b="1" dirty="0">
                <a:solidFill>
                  <a:srgbClr val="000000"/>
                </a:solidFill>
                <a:latin typeface="A Iranian Sans" panose="01000500000000020002" pitchFamily="2" charset="-78"/>
                <a:ea typeface="Arial Unicode MS"/>
                <a:cs typeface="B Nazanin" panose="00000400000000000000" pitchFamily="2" charset="-78"/>
              </a:rPr>
              <a:t>سودآور است كه در تيراژ بالا </a:t>
            </a:r>
            <a:r>
              <a:rPr lang="fa-IR" sz="1600" b="1" dirty="0" smtClean="0">
                <a:solidFill>
                  <a:srgbClr val="000000"/>
                </a:solidFill>
                <a:latin typeface="A Iranian Sans" panose="01000500000000020002" pitchFamily="2" charset="-78"/>
                <a:ea typeface="Arial Unicode MS"/>
                <a:cs typeface="B Nazanin" panose="00000400000000000000" pitchFamily="2" charset="-78"/>
              </a:rPr>
              <a:t>صورت گيرد كه </a:t>
            </a:r>
            <a:r>
              <a:rPr lang="fa-IR" sz="1600" b="1" dirty="0">
                <a:solidFill>
                  <a:srgbClr val="000000"/>
                </a:solidFill>
                <a:latin typeface="A Iranian Sans" panose="01000500000000020002" pitchFamily="2" charset="-78"/>
                <a:ea typeface="Arial Unicode MS"/>
                <a:cs typeface="B Nazanin" panose="00000400000000000000" pitchFamily="2" charset="-78"/>
              </a:rPr>
              <a:t>لازمه اين موضوع صادرات است. چالش صادرات هم نقل و انتقال ارز از بانك هاي خارجي </a:t>
            </a:r>
            <a:r>
              <a:rPr lang="fa-IR" sz="1600" b="1" dirty="0" smtClean="0">
                <a:solidFill>
                  <a:srgbClr val="000000"/>
                </a:solidFill>
                <a:latin typeface="A Iranian Sans" panose="01000500000000020002" pitchFamily="2" charset="-78"/>
                <a:ea typeface="Arial Unicode MS"/>
                <a:cs typeface="B Nazanin" panose="00000400000000000000" pitchFamily="2" charset="-78"/>
              </a:rPr>
              <a:t>است. با </a:t>
            </a:r>
            <a:r>
              <a:rPr lang="fa-IR" sz="1600" b="1" dirty="0">
                <a:solidFill>
                  <a:srgbClr val="000000"/>
                </a:solidFill>
                <a:latin typeface="A Iranian Sans" panose="01000500000000020002" pitchFamily="2" charset="-78"/>
                <a:ea typeface="Arial Unicode MS"/>
                <a:cs typeface="B Nazanin" panose="00000400000000000000" pitchFamily="2" charset="-78"/>
              </a:rPr>
              <a:t>توجه به وجود زيرساختهاي لازم در كشور جهت طراحي و ساخت اجزاي كليد مي توان از دانش فني ساخت كليد در طراحي كليدهاي </a:t>
            </a:r>
            <a:r>
              <a:rPr lang="en-US" sz="1600" b="1" dirty="0">
                <a:solidFill>
                  <a:srgbClr val="000000"/>
                </a:solidFill>
                <a:latin typeface="A Iranian Sans" panose="01000500000000020002" pitchFamily="2" charset="-78"/>
                <a:ea typeface="Arial Unicode MS"/>
                <a:cs typeface="B Nazanin" panose="00000400000000000000" pitchFamily="2" charset="-78"/>
              </a:rPr>
              <a:t>DC</a:t>
            </a:r>
            <a:r>
              <a:rPr lang="fa-IR" sz="1600" b="1" dirty="0">
                <a:solidFill>
                  <a:srgbClr val="000000"/>
                </a:solidFill>
                <a:latin typeface="A Iranian Sans" panose="01000500000000020002" pitchFamily="2" charset="-78"/>
                <a:ea typeface="Arial Unicode MS"/>
                <a:cs typeface="B Nazanin" panose="00000400000000000000" pitchFamily="2" charset="-78"/>
              </a:rPr>
              <a:t> استفاده نمود.</a:t>
            </a:r>
          </a:p>
          <a:p>
            <a:pPr algn="r" rtl="1">
              <a:lnSpc>
                <a:spcPct val="250000"/>
              </a:lnSpc>
              <a:defRPr/>
            </a:pPr>
            <a:endParaRPr lang="en-US" sz="1400" b="1" dirty="0">
              <a:solidFill>
                <a:srgbClr val="000000"/>
              </a:solidFill>
              <a:latin typeface="A Iranian Sans" panose="01000500000000020002" pitchFamily="2" charset="-78"/>
              <a:ea typeface="Arial Unicode MS"/>
              <a:cs typeface="B Nazanin" panose="00000400000000000000" pitchFamily="2" charset="-78"/>
            </a:endParaRPr>
          </a:p>
          <a:p>
            <a:pPr algn="r" rtl="1">
              <a:lnSpc>
                <a:spcPct val="250000"/>
              </a:lnSpc>
              <a:defRPr/>
            </a:pPr>
            <a:endParaRPr lang="fa-IR" sz="1400" b="1" dirty="0">
              <a:solidFill>
                <a:srgbClr val="000000"/>
              </a:solidFill>
              <a:latin typeface="A Iranian Sans" panose="01000500000000020002" pitchFamily="2" charset="-78"/>
              <a:ea typeface="Arial Unicode MS"/>
              <a:cs typeface="B Nazanin" panose="00000400000000000000" pitchFamily="2" charset="-78"/>
            </a:endParaRPr>
          </a:p>
        </p:txBody>
      </p:sp>
      <p:pic>
        <p:nvPicPr>
          <p:cNvPr id="19" name="Picture 1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7348" y="423891"/>
            <a:ext cx="5033273" cy="3293879"/>
          </a:xfrm>
          <a:prstGeom prst="rect">
            <a:avLst/>
          </a:prstGeom>
          <a:noFill/>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7315" b="76852" l="3300" r="98000">
                        <a14:foregroundMark x1="79000" y1="40278" x2="84900" y2="31481"/>
                        <a14:foregroundMark x1="63900" y1="42685" x2="63600" y2="29352"/>
                        <a14:foregroundMark x1="54800" y1="39074" x2="55400" y2="30000"/>
                        <a14:foregroundMark x1="62000" y1="14167" x2="62000" y2="14167"/>
                        <a14:foregroundMark x1="78300" y1="14167" x2="78300" y2="14167"/>
                        <a14:foregroundMark x1="75400" y1="45741" x2="75400" y2="45741"/>
                        <a14:foregroundMark x1="85200" y1="65185" x2="85200" y2="65185"/>
                        <a14:foregroundMark x1="73400" y1="63611" x2="73400" y2="63611"/>
                        <a14:foregroundMark x1="19100" y1="60000" x2="54100" y2="61204"/>
                      </a14:backgroundRemoval>
                    </a14:imgEffect>
                  </a14:imgLayer>
                </a14:imgProps>
              </a:ext>
              <a:ext uri="{28A0092B-C50C-407E-A947-70E740481C1C}">
                <a14:useLocalDpi xmlns:a14="http://schemas.microsoft.com/office/drawing/2010/main" val="0"/>
              </a:ext>
            </a:extLst>
          </a:blip>
          <a:srcRect b="25143"/>
          <a:stretch/>
        </p:blipFill>
        <p:spPr>
          <a:xfrm>
            <a:off x="10307684" y="-32834"/>
            <a:ext cx="1454198" cy="1175657"/>
          </a:xfrm>
          <a:prstGeom prst="rect">
            <a:avLst/>
          </a:prstGeom>
        </p:spPr>
      </p:pic>
      <p:grpSp>
        <p:nvGrpSpPr>
          <p:cNvPr id="9" name="Group 8"/>
          <p:cNvGrpSpPr>
            <a:grpSpLocks/>
          </p:cNvGrpSpPr>
          <p:nvPr/>
        </p:nvGrpSpPr>
        <p:grpSpPr bwMode="auto">
          <a:xfrm>
            <a:off x="5270621" y="685381"/>
            <a:ext cx="5795855" cy="972548"/>
            <a:chOff x="1407722" y="-378491"/>
            <a:chExt cx="5795854" cy="972550"/>
          </a:xfrm>
        </p:grpSpPr>
        <p:sp>
          <p:nvSpPr>
            <p:cNvPr id="10" name="TextBox 9">
              <a:extLst>
                <a:ext uri="{FF2B5EF4-FFF2-40B4-BE49-F238E27FC236}">
                  <a16:creationId xmlns:a16="http://schemas.microsoft.com/office/drawing/2014/main" xmlns="" id="{2E7C7D8D-1062-4B43-9B3A-22A51E770763}"/>
                </a:ext>
              </a:extLst>
            </p:cNvPr>
            <p:cNvSpPr txBox="1"/>
            <p:nvPr/>
          </p:nvSpPr>
          <p:spPr bwMode="auto">
            <a:xfrm>
              <a:off x="1407722" y="78532"/>
              <a:ext cx="5795854" cy="515527"/>
            </a:xfrm>
            <a:prstGeom prst="rect">
              <a:avLst/>
            </a:prstGeom>
            <a:noFill/>
          </p:spPr>
          <p:txBody>
            <a:bodyPr wrap="square" rtlCol="1">
              <a:spAutoFit/>
            </a:bodyPr>
            <a:lstStyle/>
            <a:p>
              <a:pPr algn="ctr" rtl="1">
                <a:lnSpc>
                  <a:spcPct val="150000"/>
                </a:lnSpc>
                <a:defRPr/>
              </a:pPr>
              <a:r>
                <a:rPr lang="fa-IR" sz="2000" kern="0" dirty="0">
                  <a:solidFill>
                    <a:srgbClr val="5DD5FF"/>
                  </a:solidFill>
                  <a:ea typeface="Arial Unicode MS"/>
                  <a:cs typeface="B Titr" panose="00000700000000000000" pitchFamily="2" charset="-78"/>
                </a:rPr>
                <a:t>طراحي و ساخت كليدهاي </a:t>
              </a:r>
              <a:r>
                <a:rPr lang="en-US" sz="2000" b="1" kern="0" dirty="0" smtClean="0">
                  <a:solidFill>
                    <a:srgbClr val="5DD5FF"/>
                  </a:solidFill>
                  <a:ea typeface="Arial Unicode MS"/>
                  <a:cs typeface="B Titr" panose="00000700000000000000" pitchFamily="2" charset="-78"/>
                </a:rPr>
                <a:t>HSCB</a:t>
              </a:r>
              <a:r>
                <a:rPr lang="en-US" sz="2000" kern="0" dirty="0" smtClean="0">
                  <a:solidFill>
                    <a:srgbClr val="5DD5FF"/>
                  </a:solidFill>
                  <a:ea typeface="Arial Unicode MS"/>
                  <a:cs typeface="B Titr" panose="00000700000000000000" pitchFamily="2" charset="-78"/>
                </a:rPr>
                <a:t>  </a:t>
              </a:r>
              <a:r>
                <a:rPr lang="fa-IR" sz="2000" kern="0" dirty="0" smtClean="0">
                  <a:solidFill>
                    <a:srgbClr val="5DD5FF"/>
                  </a:solidFill>
                  <a:ea typeface="Arial Unicode MS"/>
                  <a:cs typeface="B Titr" panose="00000700000000000000" pitchFamily="2" charset="-78"/>
                </a:rPr>
                <a:t> با </a:t>
              </a:r>
              <a:r>
                <a:rPr lang="fa-IR" sz="2000" kern="0" dirty="0">
                  <a:solidFill>
                    <a:srgbClr val="5DD5FF"/>
                  </a:solidFill>
                  <a:ea typeface="Arial Unicode MS"/>
                  <a:cs typeface="B Titr" panose="00000700000000000000" pitchFamily="2" charset="-78"/>
                </a:rPr>
                <a:t>جريان و يا ولتاژ بالا</a:t>
              </a:r>
            </a:p>
          </p:txBody>
        </p:sp>
        <p:sp>
          <p:nvSpPr>
            <p:cNvPr id="11" name="TextBox 10">
              <a:extLst>
                <a:ext uri="{FF2B5EF4-FFF2-40B4-BE49-F238E27FC236}">
                  <a16:creationId xmlns:a16="http://schemas.microsoft.com/office/drawing/2014/main" xmlns="" id="{256233C0-BFB2-4ECF-BAEB-6328A24822C8}"/>
                </a:ext>
              </a:extLst>
            </p:cNvPr>
            <p:cNvSpPr txBox="1"/>
            <p:nvPr/>
          </p:nvSpPr>
          <p:spPr>
            <a:xfrm>
              <a:off x="6629199" y="-378491"/>
              <a:ext cx="540081" cy="461666"/>
            </a:xfrm>
            <a:prstGeom prst="rect">
              <a:avLst/>
            </a:prstGeom>
            <a:noFill/>
          </p:spPr>
          <p:txBody>
            <a:bodyPr wrap="square" rtlCol="1">
              <a:spAutoFit/>
            </a:bodyPr>
            <a:lstStyle/>
            <a:p>
              <a:pPr algn="r">
                <a:defRPr/>
              </a:pPr>
              <a:r>
                <a:rPr lang="fa-IR" sz="2400" kern="0" dirty="0" smtClean="0">
                  <a:solidFill>
                    <a:srgbClr val="5DD5FF"/>
                  </a:solidFill>
                  <a:ea typeface="Arial Unicode MS"/>
                  <a:cs typeface="B Titr" panose="00000700000000000000" pitchFamily="2" charset="-78"/>
                </a:rPr>
                <a:t>12</a:t>
              </a:r>
              <a:endParaRPr lang="fa-IR" sz="2400" kern="0" dirty="0">
                <a:solidFill>
                  <a:srgbClr val="5DD5FF"/>
                </a:solidFill>
                <a:ea typeface="Arial Unicode MS"/>
                <a:cs typeface="B Titr" panose="00000700000000000000" pitchFamily="2" charset="-78"/>
              </a:endParaRPr>
            </a:p>
          </p:txBody>
        </p:sp>
      </p:grpSp>
      <p:sp>
        <p:nvSpPr>
          <p:cNvPr id="12" name="TextBox 11"/>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12</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42607402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2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2E6DE6BF-4797-4E59-82DE-1A586E8DBEF6}"/>
              </a:ext>
            </a:extLst>
          </p:cNvPr>
          <p:cNvGrpSpPr/>
          <p:nvPr/>
        </p:nvGrpSpPr>
        <p:grpSpPr>
          <a:xfrm>
            <a:off x="8666994" y="2019299"/>
            <a:ext cx="2397487" cy="4267087"/>
            <a:chOff x="4570072" y="1559676"/>
            <a:chExt cx="2326354" cy="4140484"/>
          </a:xfrm>
          <a:effectLst>
            <a:outerShdw blurRad="330200" dist="38100" dir="2700000" sx="102000" sy="102000" algn="tl" rotWithShape="0">
              <a:schemeClr val="tx1">
                <a:lumMod val="85000"/>
                <a:lumOff val="15000"/>
                <a:alpha val="40000"/>
              </a:schemeClr>
            </a:outerShdw>
            <a:reflection blurRad="6350" stA="52000" endA="300" endPos="19000" dir="5400000" sy="-100000" algn="bl" rotWithShape="0"/>
          </a:effectLst>
        </p:grpSpPr>
        <p:sp>
          <p:nvSpPr>
            <p:cNvPr id="22" name="Rectangle 21">
              <a:extLst>
                <a:ext uri="{FF2B5EF4-FFF2-40B4-BE49-F238E27FC236}">
                  <a16:creationId xmlns:a16="http://schemas.microsoft.com/office/drawing/2014/main" xmlns="" id="{51E87368-AE5A-4483-8BF2-9B5CEB73AD10}"/>
                </a:ext>
              </a:extLst>
            </p:cNvPr>
            <p:cNvSpPr/>
            <p:nvPr/>
          </p:nvSpPr>
          <p:spPr>
            <a:xfrm>
              <a:off x="5919364" y="3602395"/>
              <a:ext cx="435429" cy="1056691"/>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xmlns="" id="{D527EC99-5822-4FC0-9C4F-102CDB174986}"/>
                </a:ext>
              </a:extLst>
            </p:cNvPr>
            <p:cNvSpPr/>
            <p:nvPr/>
          </p:nvSpPr>
          <p:spPr>
            <a:xfrm>
              <a:off x="5091652" y="3927778"/>
              <a:ext cx="435429" cy="717064"/>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reeform: Shape 15">
              <a:extLst>
                <a:ext uri="{FF2B5EF4-FFF2-40B4-BE49-F238E27FC236}">
                  <a16:creationId xmlns:a16="http://schemas.microsoft.com/office/drawing/2014/main" xmlns="" id="{A961EEC9-42D5-452A-A528-C3983E35639F}"/>
                </a:ext>
              </a:extLst>
            </p:cNvPr>
            <p:cNvSpPr/>
            <p:nvPr/>
          </p:nvSpPr>
          <p:spPr>
            <a:xfrm>
              <a:off x="4699368" y="4528461"/>
              <a:ext cx="2067762" cy="1171699"/>
            </a:xfrm>
            <a:custGeom>
              <a:avLst/>
              <a:gdLst>
                <a:gd name="connsiteX0" fmla="*/ 575009 w 2067762"/>
                <a:gd name="connsiteY0" fmla="*/ 1089473 h 1171699"/>
                <a:gd name="connsiteX1" fmla="*/ 575009 w 2067762"/>
                <a:gd name="connsiteY1" fmla="*/ 1089474 h 1171699"/>
                <a:gd name="connsiteX2" fmla="*/ 575009 w 2067762"/>
                <a:gd name="connsiteY2" fmla="*/ 1089474 h 1171699"/>
                <a:gd name="connsiteX3" fmla="*/ 0 w 2067762"/>
                <a:gd name="connsiteY3" fmla="*/ 0 h 1171699"/>
                <a:gd name="connsiteX4" fmla="*/ 2067762 w 2067762"/>
                <a:gd name="connsiteY4" fmla="*/ 0 h 1171699"/>
                <a:gd name="connsiteX5" fmla="*/ 2066153 w 2067762"/>
                <a:gd name="connsiteY5" fmla="*/ 4395 h 1171699"/>
                <a:gd name="connsiteX6" fmla="*/ 1660259 w 2067762"/>
                <a:gd name="connsiteY6" fmla="*/ 497299 h 1171699"/>
                <a:gd name="connsiteX7" fmla="*/ 1524401 w 2067762"/>
                <a:gd name="connsiteY7" fmla="*/ 575387 h 1171699"/>
                <a:gd name="connsiteX8" fmla="*/ 1545150 w 2067762"/>
                <a:gd name="connsiteY8" fmla="*/ 589377 h 1171699"/>
                <a:gd name="connsiteX9" fmla="*/ 1569233 w 2067762"/>
                <a:gd name="connsiteY9" fmla="*/ 647519 h 1171699"/>
                <a:gd name="connsiteX10" fmla="*/ 1569232 w 2067762"/>
                <a:gd name="connsiteY10" fmla="*/ 647519 h 1171699"/>
                <a:gd name="connsiteX11" fmla="*/ 1519013 w 2067762"/>
                <a:gd name="connsiteY11" fmla="*/ 723283 h 1171699"/>
                <a:gd name="connsiteX12" fmla="*/ 1514632 w 2067762"/>
                <a:gd name="connsiteY12" fmla="*/ 724167 h 1171699"/>
                <a:gd name="connsiteX13" fmla="*/ 1524532 w 2067762"/>
                <a:gd name="connsiteY13" fmla="*/ 738850 h 1171699"/>
                <a:gd name="connsiteX14" fmla="*/ 1530993 w 2067762"/>
                <a:gd name="connsiteY14" fmla="*/ 770856 h 1171699"/>
                <a:gd name="connsiteX15" fmla="*/ 1530992 w 2067762"/>
                <a:gd name="connsiteY15" fmla="*/ 770856 h 1171699"/>
                <a:gd name="connsiteX16" fmla="*/ 1506909 w 2067762"/>
                <a:gd name="connsiteY16" fmla="*/ 828998 h 1171699"/>
                <a:gd name="connsiteX17" fmla="*/ 1501678 w 2067762"/>
                <a:gd name="connsiteY17" fmla="*/ 832525 h 1171699"/>
                <a:gd name="connsiteX18" fmla="*/ 1506910 w 2067762"/>
                <a:gd name="connsiteY18" fmla="*/ 836052 h 1171699"/>
                <a:gd name="connsiteX19" fmla="*/ 1530993 w 2067762"/>
                <a:gd name="connsiteY19" fmla="*/ 894194 h 1171699"/>
                <a:gd name="connsiteX20" fmla="*/ 1530992 w 2067762"/>
                <a:gd name="connsiteY20" fmla="*/ 894194 h 1171699"/>
                <a:gd name="connsiteX21" fmla="*/ 1524531 w 2067762"/>
                <a:gd name="connsiteY21" fmla="*/ 926200 h 1171699"/>
                <a:gd name="connsiteX22" fmla="*/ 1507997 w 2067762"/>
                <a:gd name="connsiteY22" fmla="*/ 950723 h 1171699"/>
                <a:gd name="connsiteX23" fmla="*/ 1524532 w 2067762"/>
                <a:gd name="connsiteY23" fmla="*/ 975248 h 1171699"/>
                <a:gd name="connsiteX24" fmla="*/ 1530993 w 2067762"/>
                <a:gd name="connsiteY24" fmla="*/ 1007254 h 1171699"/>
                <a:gd name="connsiteX25" fmla="*/ 1530992 w 2067762"/>
                <a:gd name="connsiteY25" fmla="*/ 1007254 h 1171699"/>
                <a:gd name="connsiteX26" fmla="*/ 1506909 w 2067762"/>
                <a:gd name="connsiteY26" fmla="*/ 1065396 h 1171699"/>
                <a:gd name="connsiteX27" fmla="*/ 1490172 w 2067762"/>
                <a:gd name="connsiteY27" fmla="*/ 1076681 h 1171699"/>
                <a:gd name="connsiteX28" fmla="*/ 1492755 w 2067762"/>
                <a:gd name="connsiteY28" fmla="*/ 1089474 h 1171699"/>
                <a:gd name="connsiteX29" fmla="*/ 1492754 w 2067762"/>
                <a:gd name="connsiteY29" fmla="*/ 1089474 h 1171699"/>
                <a:gd name="connsiteX30" fmla="*/ 1410529 w 2067762"/>
                <a:gd name="connsiteY30" fmla="*/ 1171699 h 1171699"/>
                <a:gd name="connsiteX31" fmla="*/ 657234 w 2067762"/>
                <a:gd name="connsiteY31" fmla="*/ 1171698 h 1171699"/>
                <a:gd name="connsiteX32" fmla="*/ 581471 w 2067762"/>
                <a:gd name="connsiteY32" fmla="*/ 1121479 h 1171699"/>
                <a:gd name="connsiteX33" fmla="*/ 575009 w 2067762"/>
                <a:gd name="connsiteY33" fmla="*/ 1089474 h 1171699"/>
                <a:gd name="connsiteX34" fmla="*/ 577417 w 2067762"/>
                <a:gd name="connsiteY34" fmla="*/ 1077549 h 1171699"/>
                <a:gd name="connsiteX35" fmla="*/ 573021 w 2067762"/>
                <a:gd name="connsiteY35" fmla="*/ 1075436 h 1171699"/>
                <a:gd name="connsiteX36" fmla="*/ 543231 w 2067762"/>
                <a:gd name="connsiteY36" fmla="*/ 1039259 h 1171699"/>
                <a:gd name="connsiteX37" fmla="*/ 536769 w 2067762"/>
                <a:gd name="connsiteY37" fmla="*/ 1007254 h 1171699"/>
                <a:gd name="connsiteX38" fmla="*/ 543231 w 2067762"/>
                <a:gd name="connsiteY38" fmla="*/ 975248 h 1171699"/>
                <a:gd name="connsiteX39" fmla="*/ 560852 w 2067762"/>
                <a:gd name="connsiteY39" fmla="*/ 949112 h 1171699"/>
                <a:gd name="connsiteX40" fmla="*/ 561654 w 2067762"/>
                <a:gd name="connsiteY40" fmla="*/ 948572 h 1171699"/>
                <a:gd name="connsiteX41" fmla="*/ 543231 w 2067762"/>
                <a:gd name="connsiteY41" fmla="*/ 926199 h 1171699"/>
                <a:gd name="connsiteX42" fmla="*/ 536769 w 2067762"/>
                <a:gd name="connsiteY42" fmla="*/ 894194 h 1171699"/>
                <a:gd name="connsiteX43" fmla="*/ 543231 w 2067762"/>
                <a:gd name="connsiteY43" fmla="*/ 862188 h 1171699"/>
                <a:gd name="connsiteX44" fmla="*/ 560852 w 2067762"/>
                <a:gd name="connsiteY44" fmla="*/ 836052 h 1171699"/>
                <a:gd name="connsiteX45" fmla="*/ 567096 w 2067762"/>
                <a:gd name="connsiteY45" fmla="*/ 831842 h 1171699"/>
                <a:gd name="connsiteX46" fmla="*/ 543231 w 2067762"/>
                <a:gd name="connsiteY46" fmla="*/ 802861 h 1171699"/>
                <a:gd name="connsiteX47" fmla="*/ 536769 w 2067762"/>
                <a:gd name="connsiteY47" fmla="*/ 770856 h 1171699"/>
                <a:gd name="connsiteX48" fmla="*/ 543231 w 2067762"/>
                <a:gd name="connsiteY48" fmla="*/ 738850 h 1171699"/>
                <a:gd name="connsiteX49" fmla="*/ 553131 w 2067762"/>
                <a:gd name="connsiteY49" fmla="*/ 724166 h 1171699"/>
                <a:gd name="connsiteX50" fmla="*/ 548749 w 2067762"/>
                <a:gd name="connsiteY50" fmla="*/ 723282 h 1171699"/>
                <a:gd name="connsiteX51" fmla="*/ 504992 w 2067762"/>
                <a:gd name="connsiteY51" fmla="*/ 679524 h 1171699"/>
                <a:gd name="connsiteX52" fmla="*/ 498530 w 2067762"/>
                <a:gd name="connsiteY52" fmla="*/ 647519 h 1171699"/>
                <a:gd name="connsiteX53" fmla="*/ 504992 w 2067762"/>
                <a:gd name="connsiteY53" fmla="*/ 615513 h 1171699"/>
                <a:gd name="connsiteX54" fmla="*/ 534782 w 2067762"/>
                <a:gd name="connsiteY54" fmla="*/ 579337 h 1171699"/>
                <a:gd name="connsiteX55" fmla="*/ 543196 w 2067762"/>
                <a:gd name="connsiteY55" fmla="*/ 575292 h 1171699"/>
                <a:gd name="connsiteX56" fmla="*/ 407504 w 2067762"/>
                <a:gd name="connsiteY56" fmla="*/ 497299 h 1171699"/>
                <a:gd name="connsiteX57" fmla="*/ 1609 w 2067762"/>
                <a:gd name="connsiteY57" fmla="*/ 4395 h 117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67762" h="1171699">
                  <a:moveTo>
                    <a:pt x="575009" y="1089473"/>
                  </a:moveTo>
                  <a:lnTo>
                    <a:pt x="575009" y="1089474"/>
                  </a:lnTo>
                  <a:lnTo>
                    <a:pt x="575009" y="1089474"/>
                  </a:lnTo>
                  <a:close/>
                  <a:moveTo>
                    <a:pt x="0" y="0"/>
                  </a:moveTo>
                  <a:lnTo>
                    <a:pt x="2067762" y="0"/>
                  </a:lnTo>
                  <a:lnTo>
                    <a:pt x="2066153" y="4395"/>
                  </a:lnTo>
                  <a:cubicBezTo>
                    <a:pt x="1981117" y="205444"/>
                    <a:pt x="1839061" y="376502"/>
                    <a:pt x="1660259" y="497299"/>
                  </a:cubicBezTo>
                  <a:lnTo>
                    <a:pt x="1524401" y="575387"/>
                  </a:lnTo>
                  <a:lnTo>
                    <a:pt x="1545150" y="589377"/>
                  </a:lnTo>
                  <a:cubicBezTo>
                    <a:pt x="1560030" y="604257"/>
                    <a:pt x="1569233" y="624813"/>
                    <a:pt x="1569233" y="647519"/>
                  </a:cubicBezTo>
                  <a:lnTo>
                    <a:pt x="1569232" y="647519"/>
                  </a:lnTo>
                  <a:cubicBezTo>
                    <a:pt x="1569232" y="681578"/>
                    <a:pt x="1548525" y="710800"/>
                    <a:pt x="1519013" y="723283"/>
                  </a:cubicBezTo>
                  <a:lnTo>
                    <a:pt x="1514632" y="724167"/>
                  </a:lnTo>
                  <a:lnTo>
                    <a:pt x="1524532" y="738850"/>
                  </a:lnTo>
                  <a:cubicBezTo>
                    <a:pt x="1528692" y="748688"/>
                    <a:pt x="1530993" y="759503"/>
                    <a:pt x="1530993" y="770856"/>
                  </a:cubicBezTo>
                  <a:lnTo>
                    <a:pt x="1530992" y="770856"/>
                  </a:lnTo>
                  <a:cubicBezTo>
                    <a:pt x="1530992" y="793562"/>
                    <a:pt x="1521789" y="814119"/>
                    <a:pt x="1506909" y="828998"/>
                  </a:cubicBezTo>
                  <a:lnTo>
                    <a:pt x="1501678" y="832525"/>
                  </a:lnTo>
                  <a:lnTo>
                    <a:pt x="1506910" y="836052"/>
                  </a:lnTo>
                  <a:cubicBezTo>
                    <a:pt x="1521790" y="850932"/>
                    <a:pt x="1530993" y="871488"/>
                    <a:pt x="1530993" y="894194"/>
                  </a:cubicBezTo>
                  <a:lnTo>
                    <a:pt x="1530992" y="894194"/>
                  </a:lnTo>
                  <a:cubicBezTo>
                    <a:pt x="1530992" y="905547"/>
                    <a:pt x="1528691" y="916363"/>
                    <a:pt x="1524531" y="926200"/>
                  </a:cubicBezTo>
                  <a:lnTo>
                    <a:pt x="1507997" y="950723"/>
                  </a:lnTo>
                  <a:lnTo>
                    <a:pt x="1524532" y="975248"/>
                  </a:lnTo>
                  <a:cubicBezTo>
                    <a:pt x="1528692" y="985086"/>
                    <a:pt x="1530993" y="995901"/>
                    <a:pt x="1530993" y="1007254"/>
                  </a:cubicBezTo>
                  <a:lnTo>
                    <a:pt x="1530992" y="1007254"/>
                  </a:lnTo>
                  <a:cubicBezTo>
                    <a:pt x="1530992" y="1029960"/>
                    <a:pt x="1521789" y="1050517"/>
                    <a:pt x="1506909" y="1065396"/>
                  </a:cubicBezTo>
                  <a:lnTo>
                    <a:pt x="1490172" y="1076681"/>
                  </a:lnTo>
                  <a:lnTo>
                    <a:pt x="1492755" y="1089474"/>
                  </a:lnTo>
                  <a:lnTo>
                    <a:pt x="1492754" y="1089474"/>
                  </a:lnTo>
                  <a:cubicBezTo>
                    <a:pt x="1492754" y="1134886"/>
                    <a:pt x="1455941" y="1171699"/>
                    <a:pt x="1410529" y="1171699"/>
                  </a:cubicBezTo>
                  <a:lnTo>
                    <a:pt x="657234" y="1171698"/>
                  </a:lnTo>
                  <a:cubicBezTo>
                    <a:pt x="623175" y="1171698"/>
                    <a:pt x="593953" y="1150991"/>
                    <a:pt x="581471" y="1121479"/>
                  </a:cubicBezTo>
                  <a:lnTo>
                    <a:pt x="575009" y="1089474"/>
                  </a:lnTo>
                  <a:lnTo>
                    <a:pt x="577417" y="1077549"/>
                  </a:lnTo>
                  <a:lnTo>
                    <a:pt x="573021" y="1075436"/>
                  </a:lnTo>
                  <a:cubicBezTo>
                    <a:pt x="559898" y="1066570"/>
                    <a:pt x="549472" y="1054015"/>
                    <a:pt x="543231" y="1039259"/>
                  </a:cubicBezTo>
                  <a:lnTo>
                    <a:pt x="536769" y="1007254"/>
                  </a:lnTo>
                  <a:lnTo>
                    <a:pt x="543231" y="975248"/>
                  </a:lnTo>
                  <a:cubicBezTo>
                    <a:pt x="547392" y="965411"/>
                    <a:pt x="553412" y="956552"/>
                    <a:pt x="560852" y="949112"/>
                  </a:cubicBezTo>
                  <a:lnTo>
                    <a:pt x="561654" y="948572"/>
                  </a:lnTo>
                  <a:lnTo>
                    <a:pt x="543231" y="926199"/>
                  </a:lnTo>
                  <a:lnTo>
                    <a:pt x="536769" y="894194"/>
                  </a:lnTo>
                  <a:lnTo>
                    <a:pt x="543231" y="862188"/>
                  </a:lnTo>
                  <a:cubicBezTo>
                    <a:pt x="547392" y="852351"/>
                    <a:pt x="553412" y="843492"/>
                    <a:pt x="560852" y="836052"/>
                  </a:cubicBezTo>
                  <a:lnTo>
                    <a:pt x="567096" y="831842"/>
                  </a:lnTo>
                  <a:lnTo>
                    <a:pt x="543231" y="802861"/>
                  </a:lnTo>
                  <a:lnTo>
                    <a:pt x="536769" y="770856"/>
                  </a:lnTo>
                  <a:lnTo>
                    <a:pt x="543231" y="738850"/>
                  </a:lnTo>
                  <a:lnTo>
                    <a:pt x="553131" y="724166"/>
                  </a:lnTo>
                  <a:lnTo>
                    <a:pt x="548749" y="723282"/>
                  </a:lnTo>
                  <a:cubicBezTo>
                    <a:pt x="529075" y="714960"/>
                    <a:pt x="513313" y="699199"/>
                    <a:pt x="504992" y="679524"/>
                  </a:cubicBezTo>
                  <a:lnTo>
                    <a:pt x="498530" y="647519"/>
                  </a:lnTo>
                  <a:lnTo>
                    <a:pt x="504992" y="615513"/>
                  </a:lnTo>
                  <a:cubicBezTo>
                    <a:pt x="511233" y="600757"/>
                    <a:pt x="521659" y="588203"/>
                    <a:pt x="534782" y="579337"/>
                  </a:cubicBezTo>
                  <a:lnTo>
                    <a:pt x="543196" y="575292"/>
                  </a:lnTo>
                  <a:lnTo>
                    <a:pt x="407504" y="497299"/>
                  </a:lnTo>
                  <a:cubicBezTo>
                    <a:pt x="228701" y="376502"/>
                    <a:pt x="86645" y="205444"/>
                    <a:pt x="1609" y="4395"/>
                  </a:cubicBezTo>
                  <a:close/>
                </a:path>
              </a:pathLst>
            </a:cu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Rounded Corners 16">
              <a:extLst>
                <a:ext uri="{FF2B5EF4-FFF2-40B4-BE49-F238E27FC236}">
                  <a16:creationId xmlns:a16="http://schemas.microsoft.com/office/drawing/2014/main" xmlns="" id="{67ABB0C4-6D2B-4BDA-984C-A8FBA879AA3E}"/>
                </a:ext>
              </a:extLst>
            </p:cNvPr>
            <p:cNvSpPr/>
            <p:nvPr/>
          </p:nvSpPr>
          <p:spPr>
            <a:xfrm rot="20716087">
              <a:off x="4570072" y="3520611"/>
              <a:ext cx="2326354" cy="551543"/>
            </a:xfrm>
            <a:prstGeom prst="roundRect">
              <a:avLst>
                <a:gd name="adj" fmla="val 50000"/>
              </a:avLst>
            </a:prstGeom>
            <a:gradFill flip="none" rotWithShape="1">
              <a:gsLst>
                <a:gs pos="0">
                  <a:srgbClr val="E6782E"/>
                </a:gs>
                <a:gs pos="100000">
                  <a:srgbClr val="B9581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a16="http://schemas.microsoft.com/office/drawing/2014/main" xmlns="" id="{262091EA-AFAE-432A-8395-53ACD4263B48}"/>
                </a:ext>
              </a:extLst>
            </p:cNvPr>
            <p:cNvSpPr/>
            <p:nvPr/>
          </p:nvSpPr>
          <p:spPr>
            <a:xfrm rot="20716087">
              <a:off x="4570072" y="2866966"/>
              <a:ext cx="2326354" cy="551543"/>
            </a:xfrm>
            <a:prstGeom prst="roundRect">
              <a:avLst>
                <a:gd name="adj" fmla="val 50000"/>
              </a:avLst>
            </a:prstGeom>
            <a:gradFill flip="none" rotWithShape="1">
              <a:gsLst>
                <a:gs pos="0">
                  <a:srgbClr val="BE5691"/>
                </a:gs>
                <a:gs pos="100000">
                  <a:srgbClr val="A53F7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9" name="Rectangle: Rounded Corners 18">
              <a:extLst>
                <a:ext uri="{FF2B5EF4-FFF2-40B4-BE49-F238E27FC236}">
                  <a16:creationId xmlns:a16="http://schemas.microsoft.com/office/drawing/2014/main" xmlns="" id="{076821BC-C7FE-4F0D-8DA1-9907F1BBE3C8}"/>
                </a:ext>
              </a:extLst>
            </p:cNvPr>
            <p:cNvSpPr/>
            <p:nvPr/>
          </p:nvSpPr>
          <p:spPr>
            <a:xfrm rot="20716087">
              <a:off x="4570072" y="2213321"/>
              <a:ext cx="2326354" cy="551543"/>
            </a:xfrm>
            <a:prstGeom prst="roundRect">
              <a:avLst>
                <a:gd name="adj" fmla="val 50000"/>
              </a:avLst>
            </a:prstGeom>
            <a:gradFill flip="none" rotWithShape="1">
              <a:gsLst>
                <a:gs pos="0">
                  <a:srgbClr val="01B8D1"/>
                </a:gs>
                <a:gs pos="100000">
                  <a:srgbClr val="01889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0" name="Rectangle: Rounded Corners 19">
              <a:extLst>
                <a:ext uri="{FF2B5EF4-FFF2-40B4-BE49-F238E27FC236}">
                  <a16:creationId xmlns:a16="http://schemas.microsoft.com/office/drawing/2014/main" xmlns="" id="{7A2F7D59-EADC-4D4E-B624-49761ACA2584}"/>
                </a:ext>
              </a:extLst>
            </p:cNvPr>
            <p:cNvSpPr/>
            <p:nvPr/>
          </p:nvSpPr>
          <p:spPr>
            <a:xfrm rot="20716087">
              <a:off x="4841428" y="1559676"/>
              <a:ext cx="1783643" cy="551543"/>
            </a:xfrm>
            <a:prstGeom prst="roundRect">
              <a:avLst>
                <a:gd name="adj" fmla="val 50000"/>
              </a:avLst>
            </a:prstGeom>
            <a:gradFill flip="none" rotWithShape="1">
              <a:gsLst>
                <a:gs pos="0">
                  <a:srgbClr val="00B050"/>
                </a:gs>
                <a:gs pos="100000">
                  <a:srgbClr val="009E4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82" name="TextBox 14"/>
          <p:cNvSpPr txBox="1">
            <a:spLocks noChangeArrowheads="1"/>
          </p:cNvSpPr>
          <p:nvPr/>
        </p:nvSpPr>
        <p:spPr bwMode="auto">
          <a:xfrm>
            <a:off x="7647337" y="782901"/>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smtClean="0">
                <a:solidFill>
                  <a:srgbClr val="954F72"/>
                </a:solidFill>
                <a:latin typeface="Raleway"/>
                <a:cs typeface="B Titr" panose="00000700000000000000" pitchFamily="2" charset="-78"/>
              </a:rPr>
              <a:t>چرایی و دلیل مسئله</a:t>
            </a:r>
            <a:endParaRPr lang="fa-IR" sz="3200" dirty="0">
              <a:solidFill>
                <a:srgbClr val="954F72"/>
              </a:solidFill>
              <a:latin typeface="Raleway"/>
              <a:cs typeface="B Titr" panose="00000700000000000000" pitchFamily="2" charset="-78"/>
            </a:endParaRPr>
          </a:p>
        </p:txBody>
      </p:sp>
      <p:sp>
        <p:nvSpPr>
          <p:cNvPr id="107" name="Oval 106">
            <a:extLst>
              <a:ext uri="{FF2B5EF4-FFF2-40B4-BE49-F238E27FC236}">
                <a16:creationId xmlns:a16="http://schemas.microsoft.com/office/drawing/2014/main" xmlns="" id="{C6150010-A241-40AE-B693-6CCF2FC60A07}"/>
              </a:ext>
            </a:extLst>
          </p:cNvPr>
          <p:cNvSpPr/>
          <p:nvPr/>
        </p:nvSpPr>
        <p:spPr>
          <a:xfrm flipH="1">
            <a:off x="8583486" y="2119352"/>
            <a:ext cx="215900" cy="215900"/>
          </a:xfrm>
          <a:prstGeom prst="ellipse">
            <a:avLst/>
          </a:prstGeom>
          <a:solidFill>
            <a:srgbClr val="00A9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08" name="Oval 107">
            <a:extLst>
              <a:ext uri="{FF2B5EF4-FFF2-40B4-BE49-F238E27FC236}">
                <a16:creationId xmlns:a16="http://schemas.microsoft.com/office/drawing/2014/main" xmlns="" id="{297161C5-F4E8-4DC9-8CE1-BC5029AB46B7}"/>
              </a:ext>
            </a:extLst>
          </p:cNvPr>
          <p:cNvSpPr/>
          <p:nvPr/>
        </p:nvSpPr>
        <p:spPr>
          <a:xfrm flipH="1">
            <a:off x="6350000" y="1825625"/>
            <a:ext cx="549275" cy="549275"/>
          </a:xfrm>
          <a:prstGeom prst="ellipse">
            <a:avLst/>
          </a:prstGeom>
          <a:solidFill>
            <a:srgbClr val="00AA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09" name="Oval 108">
            <a:extLst>
              <a:ext uri="{FF2B5EF4-FFF2-40B4-BE49-F238E27FC236}">
                <a16:creationId xmlns:a16="http://schemas.microsoft.com/office/drawing/2014/main" xmlns="" id="{10779195-C1F9-46F6-BBB0-AC6619C7A224}"/>
              </a:ext>
            </a:extLst>
          </p:cNvPr>
          <p:cNvSpPr/>
          <p:nvPr/>
        </p:nvSpPr>
        <p:spPr>
          <a:xfrm flipH="1">
            <a:off x="5403850" y="3662363"/>
            <a:ext cx="549275" cy="549275"/>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1" name="Oval 110">
            <a:extLst>
              <a:ext uri="{FF2B5EF4-FFF2-40B4-BE49-F238E27FC236}">
                <a16:creationId xmlns:a16="http://schemas.microsoft.com/office/drawing/2014/main" xmlns="" id="{8D80F9A0-6C85-4B37-922B-5F9E59754C20}"/>
              </a:ext>
            </a:extLst>
          </p:cNvPr>
          <p:cNvSpPr/>
          <p:nvPr/>
        </p:nvSpPr>
        <p:spPr>
          <a:xfrm flipH="1">
            <a:off x="5934293" y="2763046"/>
            <a:ext cx="549275" cy="549275"/>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000000">
                  <a:lumMod val="75000"/>
                  <a:lumOff val="25000"/>
                </a:srgbClr>
              </a:solidFill>
              <a:effectLst/>
              <a:uLnTx/>
              <a:uFillTx/>
              <a:latin typeface="Arial"/>
              <a:ea typeface="Arial Unicode MS"/>
            </a:endParaRPr>
          </a:p>
        </p:txBody>
      </p:sp>
      <p:sp>
        <p:nvSpPr>
          <p:cNvPr id="112" name="Oval 111">
            <a:extLst>
              <a:ext uri="{FF2B5EF4-FFF2-40B4-BE49-F238E27FC236}">
                <a16:creationId xmlns:a16="http://schemas.microsoft.com/office/drawing/2014/main" xmlns="" id="{96C9C49C-244A-4B48-BB07-7FB35C787A7B}"/>
              </a:ext>
            </a:extLst>
          </p:cNvPr>
          <p:cNvSpPr/>
          <p:nvPr/>
        </p:nvSpPr>
        <p:spPr>
          <a:xfrm flipH="1">
            <a:off x="5920011" y="4576764"/>
            <a:ext cx="550863" cy="549275"/>
          </a:xfrm>
          <a:prstGeom prst="ellipse">
            <a:avLst/>
          </a:prstGeom>
          <a:solidFill>
            <a:srgbClr val="E3762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3" name="Oval 112">
            <a:extLst>
              <a:ext uri="{FF2B5EF4-FFF2-40B4-BE49-F238E27FC236}">
                <a16:creationId xmlns:a16="http://schemas.microsoft.com/office/drawing/2014/main" xmlns="" id="{C08EB5F7-2BF1-425F-9FE0-4DB072808ACC}"/>
              </a:ext>
            </a:extLst>
          </p:cNvPr>
          <p:cNvSpPr/>
          <p:nvPr/>
        </p:nvSpPr>
        <p:spPr>
          <a:xfrm flipH="1">
            <a:off x="7861518" y="2905921"/>
            <a:ext cx="215900" cy="215900"/>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4" name="Oval 113">
            <a:extLst>
              <a:ext uri="{FF2B5EF4-FFF2-40B4-BE49-F238E27FC236}">
                <a16:creationId xmlns:a16="http://schemas.microsoft.com/office/drawing/2014/main" xmlns="" id="{BE3A8781-0799-4F9D-B3FB-EF3D78C56C97}"/>
              </a:ext>
            </a:extLst>
          </p:cNvPr>
          <p:cNvSpPr/>
          <p:nvPr/>
        </p:nvSpPr>
        <p:spPr>
          <a:xfrm flipH="1">
            <a:off x="7348538" y="3805238"/>
            <a:ext cx="215900" cy="215900"/>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5" name="Oval 114">
            <a:extLst>
              <a:ext uri="{FF2B5EF4-FFF2-40B4-BE49-F238E27FC236}">
                <a16:creationId xmlns:a16="http://schemas.microsoft.com/office/drawing/2014/main" xmlns="" id="{367BBC88-3979-4C87-AD97-EFBA350194D3}"/>
              </a:ext>
            </a:extLst>
          </p:cNvPr>
          <p:cNvSpPr/>
          <p:nvPr/>
        </p:nvSpPr>
        <p:spPr>
          <a:xfrm flipH="1">
            <a:off x="7891686" y="4719639"/>
            <a:ext cx="217488" cy="215900"/>
          </a:xfrm>
          <a:prstGeom prst="ellipse">
            <a:avLst/>
          </a:prstGeom>
          <a:solidFill>
            <a:srgbClr val="E3762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cxnSp>
        <p:nvCxnSpPr>
          <p:cNvPr id="117" name="Straight Connector 116">
            <a:extLst>
              <a:ext uri="{FF2B5EF4-FFF2-40B4-BE49-F238E27FC236}">
                <a16:creationId xmlns:a16="http://schemas.microsoft.com/office/drawing/2014/main" xmlns="" id="{C1074C65-F3DF-4063-B704-263954B9D92F}"/>
              </a:ext>
            </a:extLst>
          </p:cNvPr>
          <p:cNvCxnSpPr>
            <a:cxnSpLocks/>
          </p:cNvCxnSpPr>
          <p:nvPr/>
        </p:nvCxnSpPr>
        <p:spPr>
          <a:xfrm flipH="1">
            <a:off x="7263249" y="2166146"/>
            <a:ext cx="1079500"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8" name="Straight Connector 117">
            <a:extLst>
              <a:ext uri="{FF2B5EF4-FFF2-40B4-BE49-F238E27FC236}">
                <a16:creationId xmlns:a16="http://schemas.microsoft.com/office/drawing/2014/main" xmlns="" id="{33120593-EBA9-4085-A4BE-56CE63874ED2}"/>
              </a:ext>
            </a:extLst>
          </p:cNvPr>
          <p:cNvCxnSpPr>
            <a:cxnSpLocks/>
          </p:cNvCxnSpPr>
          <p:nvPr/>
        </p:nvCxnSpPr>
        <p:spPr>
          <a:xfrm flipH="1">
            <a:off x="6631206" y="3013871"/>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9" name="Straight Connector 118">
            <a:extLst>
              <a:ext uri="{FF2B5EF4-FFF2-40B4-BE49-F238E27FC236}">
                <a16:creationId xmlns:a16="http://schemas.microsoft.com/office/drawing/2014/main" xmlns="" id="{AB14C15C-FE65-4F93-B089-3D1FAD5374D8}"/>
              </a:ext>
            </a:extLst>
          </p:cNvPr>
          <p:cNvCxnSpPr>
            <a:cxnSpLocks/>
          </p:cNvCxnSpPr>
          <p:nvPr/>
        </p:nvCxnSpPr>
        <p:spPr>
          <a:xfrm flipH="1">
            <a:off x="6110288" y="3913188"/>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20" name="Straight Connector 119">
            <a:extLst>
              <a:ext uri="{FF2B5EF4-FFF2-40B4-BE49-F238E27FC236}">
                <a16:creationId xmlns:a16="http://schemas.microsoft.com/office/drawing/2014/main" xmlns="" id="{D71F5839-AE34-4983-95D5-6D9987EDC886}"/>
              </a:ext>
            </a:extLst>
          </p:cNvPr>
          <p:cNvCxnSpPr>
            <a:cxnSpLocks/>
          </p:cNvCxnSpPr>
          <p:nvPr/>
        </p:nvCxnSpPr>
        <p:spPr>
          <a:xfrm flipH="1">
            <a:off x="6640736" y="4827589"/>
            <a:ext cx="1081088" cy="0"/>
          </a:xfrm>
          <a:prstGeom prst="line">
            <a:avLst/>
          </a:prstGeom>
          <a:noFill/>
          <a:ln w="19050" cap="flat" cmpd="sng" algn="ctr">
            <a:solidFill>
              <a:sysClr val="window" lastClr="FFFFFF">
                <a:lumMod val="75000"/>
              </a:sysClr>
            </a:solidFill>
            <a:prstDash val="solid"/>
            <a:miter lim="800000"/>
            <a:headEnd type="oval"/>
            <a:tailEnd type="oval"/>
          </a:ln>
          <a:effectLst/>
        </p:spPr>
      </p:cxnSp>
      <p:sp>
        <p:nvSpPr>
          <p:cNvPr id="122" name="Freeform 108">
            <a:extLst>
              <a:ext uri="{FF2B5EF4-FFF2-40B4-BE49-F238E27FC236}">
                <a16:creationId xmlns:a16="http://schemas.microsoft.com/office/drawing/2014/main" xmlns="" id="{6A02011B-41CE-4E20-9214-001F7D847E12}"/>
              </a:ext>
            </a:extLst>
          </p:cNvPr>
          <p:cNvSpPr/>
          <p:nvPr/>
        </p:nvSpPr>
        <p:spPr>
          <a:xfrm>
            <a:off x="6473825" y="1917700"/>
            <a:ext cx="280988" cy="31115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700" b="0" i="0" u="none" strike="noStrike" kern="0" cap="none" spc="0" normalizeH="0" baseline="0" noProof="0" dirty="0">
                <a:ln>
                  <a:noFill/>
                </a:ln>
                <a:solidFill>
                  <a:prstClr val="white"/>
                </a:solidFill>
                <a:effectLst/>
                <a:uLnTx/>
                <a:uFillTx/>
                <a:latin typeface="Arial"/>
                <a:ea typeface="Arial Unicode MS"/>
              </a:rPr>
              <a:t>`</a:t>
            </a: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sp>
        <p:nvSpPr>
          <p:cNvPr id="123" name="Oval 50">
            <a:extLst>
              <a:ext uri="{FF2B5EF4-FFF2-40B4-BE49-F238E27FC236}">
                <a16:creationId xmlns:a16="http://schemas.microsoft.com/office/drawing/2014/main" xmlns="" id="{91CDD124-ED61-4ED3-81C2-B526853B9B84}"/>
              </a:ext>
            </a:extLst>
          </p:cNvPr>
          <p:cNvSpPr>
            <a:spLocks noChangeAspect="1"/>
          </p:cNvSpPr>
          <p:nvPr/>
        </p:nvSpPr>
        <p:spPr>
          <a:xfrm>
            <a:off x="6594475" y="5599113"/>
            <a:ext cx="322263" cy="365125"/>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4" name="Oval 25">
            <a:extLst>
              <a:ext uri="{FF2B5EF4-FFF2-40B4-BE49-F238E27FC236}">
                <a16:creationId xmlns:a16="http://schemas.microsoft.com/office/drawing/2014/main" xmlns="" id="{662B9A10-B959-4031-98B4-3EA3760E7508}"/>
              </a:ext>
            </a:extLst>
          </p:cNvPr>
          <p:cNvSpPr>
            <a:spLocks noChangeAspect="1"/>
          </p:cNvSpPr>
          <p:nvPr/>
        </p:nvSpPr>
        <p:spPr>
          <a:xfrm>
            <a:off x="6010499" y="4648201"/>
            <a:ext cx="358775" cy="358775"/>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5" name="Rounded Rectangle 51">
            <a:extLst>
              <a:ext uri="{FF2B5EF4-FFF2-40B4-BE49-F238E27FC236}">
                <a16:creationId xmlns:a16="http://schemas.microsoft.com/office/drawing/2014/main" xmlns="" id="{B83253D3-E181-4488-9CD9-39D21527F719}"/>
              </a:ext>
            </a:extLst>
          </p:cNvPr>
          <p:cNvSpPr/>
          <p:nvPr/>
        </p:nvSpPr>
        <p:spPr>
          <a:xfrm rot="16200000" flipH="1">
            <a:off x="5472907" y="3740944"/>
            <a:ext cx="414337" cy="39052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000000"/>
              </a:solidFill>
              <a:effectLst/>
              <a:uLnTx/>
              <a:uFillTx/>
              <a:latin typeface="Arial"/>
              <a:ea typeface="Arial Unicode MS"/>
            </a:endParaRPr>
          </a:p>
        </p:txBody>
      </p:sp>
      <p:sp>
        <p:nvSpPr>
          <p:cNvPr id="126" name="Oval 35">
            <a:extLst>
              <a:ext uri="{FF2B5EF4-FFF2-40B4-BE49-F238E27FC236}">
                <a16:creationId xmlns:a16="http://schemas.microsoft.com/office/drawing/2014/main" xmlns="" id="{BCF76AF1-1ADE-45FB-9D44-99BC7FEECFA3}"/>
              </a:ext>
            </a:extLst>
          </p:cNvPr>
          <p:cNvSpPr/>
          <p:nvPr/>
        </p:nvSpPr>
        <p:spPr>
          <a:xfrm>
            <a:off x="6077168" y="2844009"/>
            <a:ext cx="271463" cy="3413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7" name="Rectangle 7"/>
          <p:cNvSpPr>
            <a:spLocks noChangeArrowheads="1"/>
          </p:cNvSpPr>
          <p:nvPr/>
        </p:nvSpPr>
        <p:spPr bwMode="auto">
          <a:xfrm>
            <a:off x="431800" y="1741488"/>
            <a:ext cx="5778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نياز صنايع مختلف اعم از صنايع سنگين نفت و گاز و ريلي  </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128" name="Rectangle 7"/>
          <p:cNvSpPr>
            <a:spLocks noChangeArrowheads="1"/>
          </p:cNvSpPr>
          <p:nvPr/>
        </p:nvSpPr>
        <p:spPr bwMode="auto">
          <a:xfrm>
            <a:off x="533400" y="3546475"/>
            <a:ext cx="45164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عدم امكان دريافت خدمات پس از فروش به دليل تحريم</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129" name="Rectangle 7"/>
          <p:cNvSpPr>
            <a:spLocks noChangeArrowheads="1"/>
          </p:cNvSpPr>
          <p:nvPr/>
        </p:nvSpPr>
        <p:spPr bwMode="auto">
          <a:xfrm>
            <a:off x="936849" y="4511676"/>
            <a:ext cx="4822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پروژه هاي عمراني و صنعتي در منطقه خاورميانه كه به اين تجهيز نياز دارند. </a:t>
            </a:r>
          </a:p>
        </p:txBody>
      </p:sp>
      <p:sp>
        <p:nvSpPr>
          <p:cNvPr id="131" name="Rectangle 7"/>
          <p:cNvSpPr>
            <a:spLocks noChangeArrowheads="1"/>
          </p:cNvSpPr>
          <p:nvPr/>
        </p:nvSpPr>
        <p:spPr bwMode="auto">
          <a:xfrm>
            <a:off x="-44232" y="2669384"/>
            <a:ext cx="57864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eaLnBrk="1" hangingPunct="1">
              <a:lnSpc>
                <a:spcPct val="150000"/>
              </a:lnSpc>
            </a:pPr>
            <a:r>
              <a:rPr lang="fa-IR" sz="2000" dirty="0" smtClean="0">
                <a:latin typeface="Calibri" panose="020F0502020204030204" pitchFamily="34" charset="0"/>
                <a:cs typeface="B Nazanin" panose="00000400000000000000" pitchFamily="2" charset="-78"/>
              </a:rPr>
              <a:t>مشكلات زياد واردات از خارج</a:t>
            </a:r>
            <a:endParaRPr lang="en-US" sz="2000" dirty="0">
              <a:latin typeface="Calibri" panose="020F0502020204030204" pitchFamily="34" charset="0"/>
              <a:cs typeface="B Nazanin" panose="00000400000000000000" pitchFamily="2" charset="-78"/>
            </a:endParaRPr>
          </a:p>
        </p:txBody>
      </p:sp>
      <p:sp>
        <p:nvSpPr>
          <p:cNvPr id="32" name="TextBox 31"/>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12</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4777703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checkerboard(across)">
                                      <p:cBhvr>
                                        <p:cTn id="7" dur="500"/>
                                        <p:tgtEl>
                                          <p:spTgt spid="127"/>
                                        </p:tgtEl>
                                      </p:cBhvr>
                                    </p:animEffect>
                                  </p:childTnLst>
                                </p:cTn>
                              </p:par>
                              <p:par>
                                <p:cTn id="8" presetID="5" presetClass="entr" presetSubtype="10" fill="hold" grpId="0" nodeType="withEffect">
                                  <p:stCondLst>
                                    <p:cond delay="2000"/>
                                  </p:stCondLst>
                                  <p:childTnLst>
                                    <p:set>
                                      <p:cBhvr>
                                        <p:cTn id="9" dur="1" fill="hold">
                                          <p:stCondLst>
                                            <p:cond delay="0"/>
                                          </p:stCondLst>
                                        </p:cTn>
                                        <p:tgtEl>
                                          <p:spTgt spid="128"/>
                                        </p:tgtEl>
                                        <p:attrNameLst>
                                          <p:attrName>style.visibility</p:attrName>
                                        </p:attrNameLst>
                                      </p:cBhvr>
                                      <p:to>
                                        <p:strVal val="visible"/>
                                      </p:to>
                                    </p:set>
                                    <p:animEffect transition="in" filter="checkerboard(across)">
                                      <p:cBhvr>
                                        <p:cTn id="10" dur="500"/>
                                        <p:tgtEl>
                                          <p:spTgt spid="128"/>
                                        </p:tgtEl>
                                      </p:cBhvr>
                                    </p:animEffect>
                                  </p:childTnLst>
                                </p:cTn>
                              </p:par>
                              <p:par>
                                <p:cTn id="11" presetID="5" presetClass="entr" presetSubtype="10" fill="hold" grpId="0" nodeType="withEffect">
                                  <p:stCondLst>
                                    <p:cond delay="3000"/>
                                  </p:stCondLst>
                                  <p:childTnLst>
                                    <p:set>
                                      <p:cBhvr>
                                        <p:cTn id="12" dur="1" fill="hold">
                                          <p:stCondLst>
                                            <p:cond delay="0"/>
                                          </p:stCondLst>
                                        </p:cTn>
                                        <p:tgtEl>
                                          <p:spTgt spid="129"/>
                                        </p:tgtEl>
                                        <p:attrNameLst>
                                          <p:attrName>style.visibility</p:attrName>
                                        </p:attrNameLst>
                                      </p:cBhvr>
                                      <p:to>
                                        <p:strVal val="visible"/>
                                      </p:to>
                                    </p:set>
                                    <p:animEffect transition="in" filter="checkerboard(across)">
                                      <p:cBhvr>
                                        <p:cTn id="13" dur="500"/>
                                        <p:tgtEl>
                                          <p:spTgt spid="129"/>
                                        </p:tgtEl>
                                      </p:cBhvr>
                                    </p:animEffect>
                                  </p:childTnLst>
                                </p:cTn>
                              </p:par>
                              <p:par>
                                <p:cTn id="14" presetID="5" presetClass="entr" presetSubtype="10" fill="hold" grpId="0" nodeType="withEffect">
                                  <p:stCondLst>
                                    <p:cond delay="1000"/>
                                  </p:stCondLst>
                                  <p:childTnLst>
                                    <p:set>
                                      <p:cBhvr>
                                        <p:cTn id="15" dur="1" fill="hold">
                                          <p:stCondLst>
                                            <p:cond delay="0"/>
                                          </p:stCondLst>
                                        </p:cTn>
                                        <p:tgtEl>
                                          <p:spTgt spid="131"/>
                                        </p:tgtEl>
                                        <p:attrNameLst>
                                          <p:attrName>style.visibility</p:attrName>
                                        </p:attrNameLst>
                                      </p:cBhvr>
                                      <p:to>
                                        <p:strVal val="visible"/>
                                      </p:to>
                                    </p:set>
                                    <p:animEffect transition="in" filter="checkerboard(across)">
                                      <p:cBhvr>
                                        <p:cTn id="1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P spid="1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a:extLst/>
          </p:cNvPr>
          <p:cNvSpPr txBox="1"/>
          <p:nvPr/>
        </p:nvSpPr>
        <p:spPr>
          <a:xfrm>
            <a:off x="5091113" y="261938"/>
            <a:ext cx="6604000" cy="769937"/>
          </a:xfrm>
          <a:prstGeom prst="rect">
            <a:avLst/>
          </a:prstGeom>
          <a:noFill/>
        </p:spPr>
        <p:txBody>
          <a:bodyPr anchor="ctr">
            <a:spAutoFit/>
          </a:bodyPr>
          <a:lstStyle/>
          <a:p>
            <a:pPr algn="r" rtl="1" eaLnBrk="1" fontAlgn="auto" hangingPunct="1">
              <a:spcBef>
                <a:spcPts val="0"/>
              </a:spcBef>
              <a:spcAft>
                <a:spcPts val="0"/>
              </a:spcAft>
              <a:defRPr/>
            </a:pPr>
            <a:r>
              <a:rPr lang="fa-IR" altLang="ko-KR" sz="4400" b="1" spc="300" dirty="0">
                <a:solidFill>
                  <a:schemeClr val="accent2"/>
                </a:solidFill>
                <a:latin typeface="+mn-lt"/>
                <a:ea typeface="+mn-ea"/>
                <a:cs typeface="B Mitra" panose="00000400000000000000" pitchFamily="2" charset="-78"/>
              </a:rPr>
              <a:t>فهرست</a:t>
            </a:r>
            <a:r>
              <a:rPr lang="fa-IR" altLang="ko-KR" sz="4400" b="1" dirty="0">
                <a:solidFill>
                  <a:schemeClr val="accent2"/>
                </a:solidFill>
                <a:latin typeface="+mn-lt"/>
                <a:ea typeface="+mn-ea"/>
                <a:cs typeface="B Mitra" panose="00000400000000000000" pitchFamily="2" charset="-78"/>
              </a:rPr>
              <a:t> نیازها</a:t>
            </a:r>
            <a:endParaRPr lang="ko-KR" altLang="en-US" sz="4400" b="1" dirty="0">
              <a:solidFill>
                <a:schemeClr val="accent6"/>
              </a:solidFill>
              <a:latin typeface="+mn-lt"/>
              <a:ea typeface="+mn-ea"/>
              <a:cs typeface="B Mitra" panose="00000400000000000000" pitchFamily="2" charset="-78"/>
            </a:endParaRPr>
          </a:p>
        </p:txBody>
      </p:sp>
      <p:sp>
        <p:nvSpPr>
          <p:cNvPr id="83" name="TextBox 82">
            <a:extLst/>
          </p:cNvPr>
          <p:cNvSpPr txBox="1"/>
          <p:nvPr/>
        </p:nvSpPr>
        <p:spPr bwMode="auto">
          <a:xfrm>
            <a:off x="2410690" y="1304060"/>
            <a:ext cx="8495433" cy="400110"/>
          </a:xfrm>
          <a:prstGeom prst="rect">
            <a:avLst/>
          </a:prstGeom>
          <a:noFill/>
        </p:spPr>
        <p:txBody>
          <a:bodyPr wrap="square" rtlCol="1">
            <a:spAutoFit/>
          </a:bodyPr>
          <a:lstStyle/>
          <a:p>
            <a:pPr marL="342900" indent="-342900" algn="r" rtl="1" eaLnBrk="1" fontAlgn="auto" hangingPunct="1">
              <a:spcBef>
                <a:spcPts val="0"/>
              </a:spcBef>
              <a:spcAft>
                <a:spcPts val="0"/>
              </a:spcAft>
              <a:buFont typeface="Wingdings" panose="05000000000000000000" pitchFamily="2" charset="2"/>
              <a:buChar char="q"/>
              <a:defRPr/>
            </a:pPr>
            <a:r>
              <a:rPr lang="fa-IR" sz="2000" kern="0" dirty="0" smtClean="0">
                <a:solidFill>
                  <a:srgbClr val="5DD5FF"/>
                </a:solidFill>
                <a:latin typeface="Calibri"/>
                <a:cs typeface="B Titr" panose="00000700000000000000" pitchFamily="2" charset="-78"/>
              </a:rPr>
              <a:t>طراحي نرم افزار هاي مورد نياز </a:t>
            </a:r>
            <a:r>
              <a:rPr lang="fa-IR" sz="2000" kern="0" dirty="0" smtClean="0">
                <a:solidFill>
                  <a:srgbClr val="5DD5FF"/>
                </a:solidFill>
                <a:latin typeface="Calibri"/>
                <a:ea typeface="+mn-ea"/>
                <a:cs typeface="B Titr" panose="00000700000000000000" pitchFamily="2" charset="-78"/>
              </a:rPr>
              <a:t>كنترل پست‌هاي فشارقوي</a:t>
            </a:r>
            <a:r>
              <a:rPr lang="fa-IR" sz="2000" kern="0" dirty="0">
                <a:solidFill>
                  <a:srgbClr val="5DD5FF"/>
                </a:solidFill>
                <a:latin typeface="Calibri"/>
                <a:cs typeface="B Titr" panose="00000700000000000000" pitchFamily="2" charset="-78"/>
              </a:rPr>
              <a:t> </a:t>
            </a:r>
            <a:r>
              <a:rPr lang="fa-IR" sz="2000" kern="0" dirty="0" smtClean="0">
                <a:solidFill>
                  <a:srgbClr val="5DD5FF"/>
                </a:solidFill>
                <a:latin typeface="Calibri"/>
                <a:cs typeface="B Titr" panose="00000700000000000000" pitchFamily="2" charset="-78"/>
              </a:rPr>
              <a:t>بر اساس استاندارد </a:t>
            </a:r>
            <a:r>
              <a:rPr lang="en-US" sz="2000" b="1" kern="0" dirty="0" smtClean="0">
                <a:solidFill>
                  <a:srgbClr val="5DD5FF"/>
                </a:solidFill>
                <a:latin typeface="Calibri"/>
                <a:cs typeface="B Titr" panose="00000700000000000000" pitchFamily="2" charset="-78"/>
              </a:rPr>
              <a:t>IEC 61850</a:t>
            </a:r>
            <a:r>
              <a:rPr lang="fa-IR" sz="2000" b="1" kern="0" dirty="0" smtClean="0">
                <a:solidFill>
                  <a:srgbClr val="5DD5FF"/>
                </a:solidFill>
                <a:latin typeface="Calibri"/>
                <a:cs typeface="B Titr" panose="00000700000000000000" pitchFamily="2" charset="-78"/>
              </a:rPr>
              <a:t> </a:t>
            </a:r>
            <a:endParaRPr lang="fa-IR" sz="2000" b="1" kern="0" dirty="0">
              <a:solidFill>
                <a:srgbClr val="5DD5FF"/>
              </a:solidFill>
              <a:latin typeface="Calibri"/>
              <a:cs typeface="B Titr" panose="00000700000000000000" pitchFamily="2" charset="-78"/>
            </a:endParaRPr>
          </a:p>
        </p:txBody>
      </p:sp>
      <p:sp>
        <p:nvSpPr>
          <p:cNvPr id="12" name="TextBox 11">
            <a:extLst/>
          </p:cNvPr>
          <p:cNvSpPr txBox="1"/>
          <p:nvPr/>
        </p:nvSpPr>
        <p:spPr bwMode="auto">
          <a:xfrm>
            <a:off x="2410691" y="1962007"/>
            <a:ext cx="8495432" cy="400110"/>
          </a:xfrm>
          <a:prstGeom prst="rect">
            <a:avLst/>
          </a:prstGeom>
          <a:noFill/>
        </p:spPr>
        <p:txBody>
          <a:bodyPr wrap="square" rtlCol="1">
            <a:spAutoFit/>
          </a:bodyPr>
          <a:lstStyle/>
          <a:p>
            <a:pPr marL="342900" indent="-342900" algn="r" rtl="1" eaLnBrk="1" fontAlgn="auto" hangingPunct="1">
              <a:spcBef>
                <a:spcPts val="0"/>
              </a:spcBef>
              <a:spcAft>
                <a:spcPts val="0"/>
              </a:spcAft>
              <a:buFont typeface="Wingdings" panose="05000000000000000000" pitchFamily="2" charset="2"/>
              <a:buChar char="q"/>
              <a:defRPr/>
            </a:pPr>
            <a:r>
              <a:rPr lang="fa-IR" sz="2000" kern="0" dirty="0" smtClean="0">
                <a:solidFill>
                  <a:srgbClr val="00B050"/>
                </a:solidFill>
                <a:latin typeface="Calibri"/>
                <a:cs typeface="B Titr" panose="00000700000000000000" pitchFamily="2" charset="-78"/>
              </a:rPr>
              <a:t>ساخت مواد عايقي سيم و كابل با قابليت تحمل شعله بخصوص كابل‌هاي فشار قوي </a:t>
            </a:r>
            <a:endParaRPr lang="fa-IR" sz="2000" kern="0" dirty="0">
              <a:solidFill>
                <a:srgbClr val="00B050"/>
              </a:solidFill>
              <a:latin typeface="Calibri"/>
              <a:cs typeface="B Titr" panose="00000700000000000000" pitchFamily="2" charset="-78"/>
            </a:endParaRPr>
          </a:p>
        </p:txBody>
      </p:sp>
      <p:sp>
        <p:nvSpPr>
          <p:cNvPr id="15" name="TextBox 14">
            <a:extLst/>
          </p:cNvPr>
          <p:cNvSpPr txBox="1"/>
          <p:nvPr/>
        </p:nvSpPr>
        <p:spPr bwMode="auto">
          <a:xfrm>
            <a:off x="2030682" y="2638999"/>
            <a:ext cx="8934818" cy="400110"/>
          </a:xfrm>
          <a:prstGeom prst="rect">
            <a:avLst/>
          </a:prstGeom>
          <a:noFill/>
        </p:spPr>
        <p:txBody>
          <a:bodyPr wrap="square" rtlCol="1">
            <a:spAutoFit/>
          </a:bodyPr>
          <a:lstStyle/>
          <a:p>
            <a:pPr marL="342900" indent="-342900" algn="r" rtl="1">
              <a:buFont typeface="Wingdings" panose="05000000000000000000" pitchFamily="2" charset="2"/>
              <a:buChar char="q"/>
              <a:defRPr/>
            </a:pPr>
            <a:r>
              <a:rPr lang="fa-IR" sz="2000" kern="0" dirty="0">
                <a:solidFill>
                  <a:srgbClr val="7030A0"/>
                </a:solidFill>
                <a:cs typeface="B Titr" panose="00000700000000000000" pitchFamily="2" charset="-78"/>
              </a:rPr>
              <a:t>طراحي و ساخت ادوات </a:t>
            </a:r>
            <a:r>
              <a:rPr lang="en-US" sz="2000" b="1" kern="0" dirty="0">
                <a:solidFill>
                  <a:srgbClr val="7030A0"/>
                </a:solidFill>
                <a:cs typeface="B Titr" panose="00000700000000000000" pitchFamily="2" charset="-78"/>
              </a:rPr>
              <a:t>FACTS</a:t>
            </a:r>
            <a:r>
              <a:rPr lang="fa-IR" sz="2000" kern="0" dirty="0">
                <a:solidFill>
                  <a:srgbClr val="7030A0"/>
                </a:solidFill>
                <a:cs typeface="B Titr" panose="00000700000000000000" pitchFamily="2" charset="-78"/>
              </a:rPr>
              <a:t> و استفاده از آن به منظور جبران توان راكتيو در سطح انتقال  </a:t>
            </a:r>
          </a:p>
        </p:txBody>
      </p:sp>
      <p:sp>
        <p:nvSpPr>
          <p:cNvPr id="18" name="TextBox 17">
            <a:extLst/>
          </p:cNvPr>
          <p:cNvSpPr txBox="1"/>
          <p:nvPr/>
        </p:nvSpPr>
        <p:spPr bwMode="auto">
          <a:xfrm>
            <a:off x="2470066" y="3306418"/>
            <a:ext cx="8495433" cy="400110"/>
          </a:xfrm>
          <a:prstGeom prst="rect">
            <a:avLst/>
          </a:prstGeom>
          <a:noFill/>
        </p:spPr>
        <p:txBody>
          <a:bodyPr wrap="square" rtlCol="1">
            <a:spAutoFit/>
          </a:bodyPr>
          <a:lstStyle/>
          <a:p>
            <a:pPr marL="342900" indent="-342900" algn="r" rtl="1" fontAlgn="auto">
              <a:spcBef>
                <a:spcPts val="0"/>
              </a:spcBef>
              <a:spcAft>
                <a:spcPts val="0"/>
              </a:spcAft>
              <a:buFont typeface="Wingdings" panose="05000000000000000000" pitchFamily="2" charset="2"/>
              <a:buChar char="q"/>
              <a:defRPr/>
            </a:pPr>
            <a:r>
              <a:rPr lang="fa-IR" sz="2000" kern="0" dirty="0">
                <a:solidFill>
                  <a:srgbClr val="FF0000"/>
                </a:solidFill>
                <a:latin typeface="Calibri"/>
                <a:cs typeface="B Titr" panose="00000700000000000000" pitchFamily="2" charset="-78"/>
              </a:rPr>
              <a:t>طراحي و ساخت كليدهاي </a:t>
            </a:r>
            <a:r>
              <a:rPr lang="en-US" sz="2000" b="1" kern="0" dirty="0">
                <a:solidFill>
                  <a:srgbClr val="FF0000"/>
                </a:solidFill>
                <a:latin typeface="Calibri"/>
                <a:cs typeface="B Titr" panose="00000700000000000000" pitchFamily="2" charset="-78"/>
              </a:rPr>
              <a:t>HSCB</a:t>
            </a:r>
            <a:r>
              <a:rPr lang="en-US" sz="2000" kern="0" dirty="0">
                <a:solidFill>
                  <a:srgbClr val="FF0000"/>
                </a:solidFill>
                <a:latin typeface="Calibri"/>
                <a:cs typeface="B Titr" panose="00000700000000000000" pitchFamily="2" charset="-78"/>
              </a:rPr>
              <a:t> </a:t>
            </a:r>
            <a:r>
              <a:rPr lang="fa-IR" sz="2000" kern="0" dirty="0">
                <a:solidFill>
                  <a:srgbClr val="FF0000"/>
                </a:solidFill>
                <a:latin typeface="Calibri"/>
                <a:cs typeface="B Titr" panose="00000700000000000000" pitchFamily="2" charset="-78"/>
              </a:rPr>
              <a:t> با جريان و يا ولتاژ بالا</a:t>
            </a:r>
          </a:p>
        </p:txBody>
      </p:sp>
      <p:sp>
        <p:nvSpPr>
          <p:cNvPr id="21" name="TextBox 20">
            <a:extLst/>
          </p:cNvPr>
          <p:cNvSpPr txBox="1"/>
          <p:nvPr/>
        </p:nvSpPr>
        <p:spPr bwMode="auto">
          <a:xfrm>
            <a:off x="1" y="3954894"/>
            <a:ext cx="10981947" cy="369332"/>
          </a:xfrm>
          <a:prstGeom prst="rect">
            <a:avLst/>
          </a:prstGeom>
          <a:noFill/>
        </p:spPr>
        <p:txBody>
          <a:bodyPr wrap="square" rtlCol="1">
            <a:spAutoFit/>
          </a:bodyPr>
          <a:lstStyle/>
          <a:p>
            <a:pPr marL="285750" indent="-285750" algn="r" rtl="1">
              <a:buFont typeface="Wingdings" panose="05000000000000000000" pitchFamily="2" charset="2"/>
              <a:buChar char="q"/>
              <a:defRPr/>
            </a:pPr>
            <a:r>
              <a:rPr lang="fa-IR" kern="0" dirty="0">
                <a:solidFill>
                  <a:srgbClr val="0070C0"/>
                </a:solidFill>
                <a:cs typeface="B Titr" panose="00000700000000000000" pitchFamily="2" charset="-78"/>
              </a:rPr>
              <a:t>استفاده از كنتورهايي با قابليت ذخيره رفتار </a:t>
            </a:r>
            <a:r>
              <a:rPr lang="fa-IR" kern="0" dirty="0" smtClean="0">
                <a:solidFill>
                  <a:srgbClr val="0070C0"/>
                </a:solidFill>
                <a:cs typeface="B Titr" panose="00000700000000000000" pitchFamily="2" charset="-78"/>
              </a:rPr>
              <a:t>مصرف‌كننده </a:t>
            </a:r>
            <a:r>
              <a:rPr lang="fa-IR" kern="0" dirty="0">
                <a:solidFill>
                  <a:srgbClr val="0070C0"/>
                </a:solidFill>
                <a:cs typeface="B Titr" panose="00000700000000000000" pitchFamily="2" charset="-78"/>
              </a:rPr>
              <a:t>در </a:t>
            </a:r>
            <a:r>
              <a:rPr lang="fa-IR" kern="0" dirty="0" smtClean="0">
                <a:solidFill>
                  <a:srgbClr val="0070C0"/>
                </a:solidFill>
                <a:cs typeface="B Titr" panose="00000700000000000000" pitchFamily="2" charset="-78"/>
              </a:rPr>
              <a:t>هفته‌ها و ماه‌هاي </a:t>
            </a:r>
            <a:r>
              <a:rPr lang="fa-IR" kern="0" dirty="0">
                <a:solidFill>
                  <a:srgbClr val="0070C0"/>
                </a:solidFill>
                <a:cs typeface="B Titr" panose="00000700000000000000" pitchFamily="2" charset="-78"/>
              </a:rPr>
              <a:t>متوالي و ارتباط با مشترك </a:t>
            </a:r>
            <a:r>
              <a:rPr lang="fa-IR" sz="1600" kern="0" dirty="0">
                <a:solidFill>
                  <a:srgbClr val="0070C0"/>
                </a:solidFill>
                <a:cs typeface="B Titr" panose="00000700000000000000" pitchFamily="2" charset="-78"/>
              </a:rPr>
              <a:t>از طريق </a:t>
            </a:r>
            <a:r>
              <a:rPr lang="fa-IR" sz="1600" kern="0" dirty="0" smtClean="0">
                <a:solidFill>
                  <a:srgbClr val="0070C0"/>
                </a:solidFill>
                <a:cs typeface="B Titr" panose="00000700000000000000" pitchFamily="2" charset="-78"/>
              </a:rPr>
              <a:t>اپليكيشن </a:t>
            </a:r>
            <a:r>
              <a:rPr lang="fa-IR" sz="1600" kern="0" dirty="0">
                <a:solidFill>
                  <a:srgbClr val="0070C0"/>
                </a:solidFill>
                <a:cs typeface="B Titr" panose="00000700000000000000" pitchFamily="2" charset="-78"/>
              </a:rPr>
              <a:t>هشدار دهنده</a:t>
            </a:r>
          </a:p>
        </p:txBody>
      </p:sp>
      <p:sp>
        <p:nvSpPr>
          <p:cNvPr id="24" name="TextBox 23">
            <a:extLst/>
          </p:cNvPr>
          <p:cNvSpPr txBox="1"/>
          <p:nvPr/>
        </p:nvSpPr>
        <p:spPr bwMode="auto">
          <a:xfrm>
            <a:off x="2470066" y="4601185"/>
            <a:ext cx="8495433" cy="707886"/>
          </a:xfrm>
          <a:prstGeom prst="rect">
            <a:avLst/>
          </a:prstGeom>
          <a:noFill/>
        </p:spPr>
        <p:txBody>
          <a:bodyPr wrap="square" rtlCol="1">
            <a:spAutoFit/>
          </a:bodyPr>
          <a:lstStyle/>
          <a:p>
            <a:pPr marL="342900" indent="-342900" algn="r" rtl="1">
              <a:buFont typeface="Wingdings" panose="05000000000000000000" pitchFamily="2" charset="2"/>
              <a:buChar char="q"/>
              <a:defRPr/>
            </a:pPr>
            <a:r>
              <a:rPr lang="fa-IR" sz="2000" kern="0" dirty="0" smtClean="0">
                <a:solidFill>
                  <a:srgbClr val="8E7027"/>
                </a:solidFill>
                <a:latin typeface="Calibri"/>
                <a:cs typeface="B Titr" panose="00000700000000000000" pitchFamily="2" charset="-78"/>
              </a:rPr>
              <a:t>رفع معضلات ساخت دكل‌هاي تلسكوپي چهارمداره در سطوح ولتاژ انتقال</a:t>
            </a:r>
            <a:endParaRPr lang="fa-IR" sz="2000" kern="0" dirty="0">
              <a:solidFill>
                <a:srgbClr val="8E7027"/>
              </a:solidFill>
              <a:latin typeface="Calibri"/>
              <a:cs typeface="B Titr" panose="00000700000000000000" pitchFamily="2" charset="-78"/>
            </a:endParaRPr>
          </a:p>
          <a:p>
            <a:pPr algn="r" rtl="1" fontAlgn="auto">
              <a:spcBef>
                <a:spcPts val="0"/>
              </a:spcBef>
              <a:spcAft>
                <a:spcPts val="0"/>
              </a:spcAft>
              <a:defRPr/>
            </a:pPr>
            <a:endParaRPr lang="fa-IR" sz="2000" kern="0" dirty="0">
              <a:solidFill>
                <a:srgbClr val="5DD5FF"/>
              </a:solidFill>
              <a:latin typeface="Calibri"/>
              <a:cs typeface="B Titr" panose="00000700000000000000" pitchFamily="2" charset="-78"/>
            </a:endParaRPr>
          </a:p>
        </p:txBody>
      </p:sp>
      <p:sp>
        <p:nvSpPr>
          <p:cNvPr id="26" name="TextBox 25">
            <a:extLst/>
          </p:cNvPr>
          <p:cNvSpPr txBox="1"/>
          <p:nvPr/>
        </p:nvSpPr>
        <p:spPr bwMode="auto">
          <a:xfrm>
            <a:off x="788990" y="5309071"/>
            <a:ext cx="10906123" cy="707886"/>
          </a:xfrm>
          <a:prstGeom prst="rect">
            <a:avLst/>
          </a:prstGeom>
          <a:noFill/>
        </p:spPr>
        <p:txBody>
          <a:bodyPr wrap="square" rtlCol="1">
            <a:spAutoFit/>
          </a:bodyPr>
          <a:lstStyle/>
          <a:p>
            <a:pPr marL="342900" indent="-342900" algn="l" rtl="1">
              <a:buFont typeface="Wingdings" panose="05000000000000000000" pitchFamily="2" charset="2"/>
              <a:buChar char="q"/>
              <a:defRPr/>
            </a:pPr>
            <a:r>
              <a:rPr lang="fa-IR" sz="2000" kern="0" dirty="0">
                <a:solidFill>
                  <a:srgbClr val="00B0F0"/>
                </a:solidFill>
                <a:cs typeface="B Titr" panose="00000700000000000000" pitchFamily="2" charset="-78"/>
              </a:rPr>
              <a:t>تست تجهيزات فشار قوي از قبيل مقره ها ، كليدهاي قدرت، برقگيرها  و بوشينگ ترانسفورماتورها و </a:t>
            </a:r>
            <a:r>
              <a:rPr lang="fa-IR" sz="2000" kern="0" dirty="0" smtClean="0">
                <a:solidFill>
                  <a:srgbClr val="00B0F0"/>
                </a:solidFill>
                <a:cs typeface="B Titr" panose="00000700000000000000" pitchFamily="2" charset="-78"/>
              </a:rPr>
              <a:t>سيم‌پيچ آن‌ها</a:t>
            </a:r>
            <a:endParaRPr lang="fa-IR" sz="2000" kern="0" dirty="0">
              <a:solidFill>
                <a:srgbClr val="00B0F0"/>
              </a:solidFill>
              <a:cs typeface="B Titr" panose="00000700000000000000" pitchFamily="2" charset="-78"/>
            </a:endParaRPr>
          </a:p>
          <a:p>
            <a:pPr algn="r" rtl="1" fontAlgn="auto">
              <a:spcBef>
                <a:spcPts val="0"/>
              </a:spcBef>
              <a:spcAft>
                <a:spcPts val="0"/>
              </a:spcAft>
              <a:defRPr/>
            </a:pPr>
            <a:endParaRPr lang="fa-IR" sz="2000" kern="0" dirty="0">
              <a:solidFill>
                <a:srgbClr val="5DD5FF"/>
              </a:solidFill>
              <a:latin typeface="Calibri"/>
              <a:cs typeface="B Titr" panose="00000700000000000000" pitchFamily="2" charset="-78"/>
            </a:endParaRPr>
          </a:p>
        </p:txBody>
      </p:sp>
    </p:spTree>
    <p:extLst>
      <p:ext uri="{BB962C8B-B14F-4D97-AF65-F5344CB8AC3E}">
        <p14:creationId xmlns:p14="http://schemas.microsoft.com/office/powerpoint/2010/main" val="885312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524"/>
          <a:stretch/>
        </p:blipFill>
        <p:spPr>
          <a:xfrm>
            <a:off x="10620081" y="506431"/>
            <a:ext cx="1069247" cy="1044806"/>
          </a:xfrm>
          <a:prstGeom prst="rect">
            <a:avLst/>
          </a:prstGeom>
        </p:spPr>
      </p:pic>
      <p:sp>
        <p:nvSpPr>
          <p:cNvPr id="46" name="TextBox 14"/>
          <p:cNvSpPr txBox="1">
            <a:spLocks noChangeArrowheads="1"/>
          </p:cNvSpPr>
          <p:nvPr/>
        </p:nvSpPr>
        <p:spPr bwMode="auto">
          <a:xfrm>
            <a:off x="1470454" y="833085"/>
            <a:ext cx="9424417" cy="619272"/>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lvl="0" algn="ctr" rtl="1">
              <a:lnSpc>
                <a:spcPct val="107000"/>
              </a:lnSpc>
              <a:spcAft>
                <a:spcPts val="800"/>
              </a:spcAft>
            </a:pPr>
            <a:r>
              <a:rPr lang="fa-IR" sz="3200" dirty="0" smtClean="0">
                <a:solidFill>
                  <a:srgbClr val="954F72"/>
                </a:solidFill>
                <a:latin typeface="Raleway"/>
                <a:cs typeface="B Titr" panose="00000700000000000000" pitchFamily="2" charset="-78"/>
              </a:rPr>
              <a:t>موانع و محدودیت‌های موجود</a:t>
            </a:r>
            <a:endParaRPr lang="fa-IR" sz="3200" dirty="0">
              <a:solidFill>
                <a:srgbClr val="954F72"/>
              </a:solidFill>
              <a:latin typeface="Raleway"/>
              <a:cs typeface="B Titr" panose="00000700000000000000" pitchFamily="2" charset="-78"/>
            </a:endParaRPr>
          </a:p>
        </p:txBody>
      </p:sp>
      <p:sp>
        <p:nvSpPr>
          <p:cNvPr id="22" name="Rectangle 7"/>
          <p:cNvSpPr>
            <a:spLocks noChangeArrowheads="1"/>
          </p:cNvSpPr>
          <p:nvPr/>
        </p:nvSpPr>
        <p:spPr bwMode="auto">
          <a:xfrm>
            <a:off x="3050089" y="3694146"/>
            <a:ext cx="742244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نياز به آزمايشگاه پيشرفته جهت تست‌هاي نوعي و تحقيقات </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25" name="Rectangle 7"/>
          <p:cNvSpPr>
            <a:spLocks noChangeArrowheads="1"/>
          </p:cNvSpPr>
          <p:nvPr/>
        </p:nvSpPr>
        <p:spPr bwMode="auto">
          <a:xfrm>
            <a:off x="4686095" y="2876703"/>
            <a:ext cx="578643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eaLnBrk="1" hangingPunct="1">
              <a:lnSpc>
                <a:spcPct val="150000"/>
              </a:lnSpc>
            </a:pPr>
            <a:r>
              <a:rPr lang="fa-IR" sz="2000" dirty="0" smtClean="0">
                <a:latin typeface="Calibri" panose="020F0502020204030204" pitchFamily="34" charset="0"/>
                <a:cs typeface="B Nazanin" panose="00000400000000000000" pitchFamily="2" charset="-78"/>
              </a:rPr>
              <a:t>ساخت كنتاكت متحرك و ثابت</a:t>
            </a:r>
            <a:endParaRPr lang="en-US" sz="2000" dirty="0">
              <a:latin typeface="Calibri" panose="020F0502020204030204" pitchFamily="34" charset="0"/>
              <a:cs typeface="B Nazanin" panose="00000400000000000000" pitchFamily="2" charset="-78"/>
            </a:endParaRPr>
          </a:p>
        </p:txBody>
      </p:sp>
      <p:sp>
        <p:nvSpPr>
          <p:cNvPr id="30" name="Rectangle 7"/>
          <p:cNvSpPr>
            <a:spLocks noChangeArrowheads="1"/>
          </p:cNvSpPr>
          <p:nvPr/>
        </p:nvSpPr>
        <p:spPr bwMode="auto">
          <a:xfrm>
            <a:off x="3169506" y="2007534"/>
            <a:ext cx="7303027"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just" rtl="1" fontAlgn="base">
              <a:lnSpc>
                <a:spcPct val="150000"/>
              </a:lnSpc>
              <a:spcBef>
                <a:spcPct val="0"/>
              </a:spcBef>
              <a:spcAft>
                <a:spcPct val="0"/>
              </a:spcAft>
            </a:pPr>
            <a:r>
              <a:rPr lang="fa-IR" sz="2000" dirty="0">
                <a:solidFill>
                  <a:srgbClr val="000000"/>
                </a:solidFill>
                <a:cs typeface="B Nazanin" panose="00000400000000000000" pitchFamily="2" charset="-78"/>
              </a:rPr>
              <a:t>نياز به تحقيقات در مورد ساخت </a:t>
            </a:r>
            <a:r>
              <a:rPr lang="en-US" sz="1800" dirty="0">
                <a:solidFill>
                  <a:srgbClr val="000000"/>
                </a:solidFill>
                <a:cs typeface="B Nazanin" panose="00000400000000000000" pitchFamily="2" charset="-78"/>
              </a:rPr>
              <a:t>CHAMBER</a:t>
            </a:r>
            <a:r>
              <a:rPr lang="fa-IR" sz="1800" dirty="0">
                <a:solidFill>
                  <a:srgbClr val="000000"/>
                </a:solidFill>
                <a:cs typeface="B Nazanin" panose="00000400000000000000" pitchFamily="2" charset="-78"/>
              </a:rPr>
              <a:t> </a:t>
            </a:r>
            <a:r>
              <a:rPr lang="fa-IR" sz="2000" dirty="0">
                <a:solidFill>
                  <a:srgbClr val="000000"/>
                </a:solidFill>
                <a:cs typeface="B Nazanin" panose="00000400000000000000" pitchFamily="2" charset="-78"/>
              </a:rPr>
              <a:t>هاي خاموش كردن </a:t>
            </a:r>
            <a:r>
              <a:rPr lang="en-US" sz="1800" dirty="0">
                <a:solidFill>
                  <a:srgbClr val="000000"/>
                </a:solidFill>
                <a:cs typeface="B Nazanin" panose="00000400000000000000" pitchFamily="2" charset="-78"/>
              </a:rPr>
              <a:t>ARC</a:t>
            </a:r>
            <a:endParaRPr lang="en-US" sz="2000" dirty="0">
              <a:solidFill>
                <a:srgbClr val="000000"/>
              </a:solidFill>
              <a:cs typeface="B Nazanin" panose="00000400000000000000" pitchFamily="2" charset="-78"/>
            </a:endParaRPr>
          </a:p>
        </p:txBody>
      </p:sp>
      <p:grpSp>
        <p:nvGrpSpPr>
          <p:cNvPr id="11" name="Group 10"/>
          <p:cNvGrpSpPr/>
          <p:nvPr/>
        </p:nvGrpSpPr>
        <p:grpSpPr>
          <a:xfrm rot="16200000">
            <a:off x="10008159" y="2748198"/>
            <a:ext cx="2487060" cy="876858"/>
            <a:chOff x="5322887" y="3060700"/>
            <a:chExt cx="5006975" cy="1765300"/>
          </a:xfrm>
        </p:grpSpPr>
        <p:grpSp>
          <p:nvGrpSpPr>
            <p:cNvPr id="12" name="Group 11"/>
            <p:cNvGrpSpPr/>
            <p:nvPr/>
          </p:nvGrpSpPr>
          <p:grpSpPr>
            <a:xfrm>
              <a:off x="5322887" y="3060700"/>
              <a:ext cx="5006975" cy="1765300"/>
              <a:chOff x="5108575" y="2632075"/>
              <a:chExt cx="5006975" cy="1765300"/>
            </a:xfrm>
          </p:grpSpPr>
          <p:sp>
            <p:nvSpPr>
              <p:cNvPr id="16" name="Freeform 448"/>
              <p:cNvSpPr>
                <a:spLocks/>
              </p:cNvSpPr>
              <p:nvPr/>
            </p:nvSpPr>
            <p:spPr bwMode="auto">
              <a:xfrm>
                <a:off x="5108575" y="3067050"/>
                <a:ext cx="1549400" cy="1330325"/>
              </a:xfrm>
              <a:custGeom>
                <a:avLst/>
                <a:gdLst>
                  <a:gd name="T0" fmla="*/ 2105 w 2466"/>
                  <a:gd name="T1" fmla="*/ 13 h 2118"/>
                  <a:gd name="T2" fmla="*/ 1760 w 2466"/>
                  <a:gd name="T3" fmla="*/ 358 h 2118"/>
                  <a:gd name="T4" fmla="*/ 1978 w 2466"/>
                  <a:gd name="T5" fmla="*/ 882 h 2118"/>
                  <a:gd name="T6" fmla="*/ 1238 w 2466"/>
                  <a:gd name="T7" fmla="*/ 1622 h 2118"/>
                  <a:gd name="T8" fmla="*/ 497 w 2466"/>
                  <a:gd name="T9" fmla="*/ 882 h 2118"/>
                  <a:gd name="T10" fmla="*/ 720 w 2466"/>
                  <a:gd name="T11" fmla="*/ 353 h 2118"/>
                  <a:gd name="T12" fmla="*/ 374 w 2466"/>
                  <a:gd name="T13" fmla="*/ 0 h 2118"/>
                  <a:gd name="T14" fmla="*/ 0 w 2466"/>
                  <a:gd name="T15" fmla="*/ 884 h 2118"/>
                  <a:gd name="T16" fmla="*/ 1233 w 2466"/>
                  <a:gd name="T17" fmla="*/ 2118 h 2118"/>
                  <a:gd name="T18" fmla="*/ 2466 w 2466"/>
                  <a:gd name="T19" fmla="*/ 884 h 2118"/>
                  <a:gd name="T20" fmla="*/ 2105 w 2466"/>
                  <a:gd name="T21" fmla="*/ 13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8">
                    <a:moveTo>
                      <a:pt x="2105" y="13"/>
                    </a:moveTo>
                    <a:lnTo>
                      <a:pt x="1760" y="358"/>
                    </a:lnTo>
                    <a:cubicBezTo>
                      <a:pt x="1895" y="492"/>
                      <a:pt x="1978" y="677"/>
                      <a:pt x="1978" y="882"/>
                    </a:cubicBezTo>
                    <a:cubicBezTo>
                      <a:pt x="1978" y="1291"/>
                      <a:pt x="1647" y="1622"/>
                      <a:pt x="1238" y="1622"/>
                    </a:cubicBezTo>
                    <a:cubicBezTo>
                      <a:pt x="829" y="1622"/>
                      <a:pt x="497" y="1291"/>
                      <a:pt x="497" y="882"/>
                    </a:cubicBezTo>
                    <a:cubicBezTo>
                      <a:pt x="497" y="675"/>
                      <a:pt x="583" y="487"/>
                      <a:pt x="720" y="353"/>
                    </a:cubicBezTo>
                    <a:lnTo>
                      <a:pt x="374" y="0"/>
                    </a:lnTo>
                    <a:cubicBezTo>
                      <a:pt x="143" y="224"/>
                      <a:pt x="0" y="537"/>
                      <a:pt x="0" y="884"/>
                    </a:cubicBezTo>
                    <a:cubicBezTo>
                      <a:pt x="0" y="1565"/>
                      <a:pt x="552" y="2118"/>
                      <a:pt x="1233" y="2118"/>
                    </a:cubicBezTo>
                    <a:cubicBezTo>
                      <a:pt x="1914" y="2118"/>
                      <a:pt x="2466" y="1565"/>
                      <a:pt x="2466" y="884"/>
                    </a:cubicBezTo>
                    <a:cubicBezTo>
                      <a:pt x="2466" y="544"/>
                      <a:pt x="2328" y="236"/>
                      <a:pt x="2105" y="1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17" name="Freeform 449"/>
              <p:cNvSpPr>
                <a:spLocks/>
              </p:cNvSpPr>
              <p:nvPr/>
            </p:nvSpPr>
            <p:spPr bwMode="auto">
              <a:xfrm>
                <a:off x="6846888" y="3068638"/>
                <a:ext cx="1549400" cy="1327150"/>
              </a:xfrm>
              <a:custGeom>
                <a:avLst/>
                <a:gdLst>
                  <a:gd name="T0" fmla="*/ 2103 w 2466"/>
                  <a:gd name="T1" fmla="*/ 5 h 2112"/>
                  <a:gd name="T2" fmla="*/ 1755 w 2466"/>
                  <a:gd name="T3" fmla="*/ 352 h 2112"/>
                  <a:gd name="T4" fmla="*/ 1975 w 2466"/>
                  <a:gd name="T5" fmla="*/ 879 h 2112"/>
                  <a:gd name="T6" fmla="*/ 1235 w 2466"/>
                  <a:gd name="T7" fmla="*/ 1619 h 2112"/>
                  <a:gd name="T8" fmla="*/ 494 w 2466"/>
                  <a:gd name="T9" fmla="*/ 879 h 2112"/>
                  <a:gd name="T10" fmla="*/ 715 w 2466"/>
                  <a:gd name="T11" fmla="*/ 352 h 2112"/>
                  <a:gd name="T12" fmla="*/ 369 w 2466"/>
                  <a:gd name="T13" fmla="*/ 0 h 2112"/>
                  <a:gd name="T14" fmla="*/ 0 w 2466"/>
                  <a:gd name="T15" fmla="*/ 879 h 2112"/>
                  <a:gd name="T16" fmla="*/ 1233 w 2466"/>
                  <a:gd name="T17" fmla="*/ 2112 h 2112"/>
                  <a:gd name="T18" fmla="*/ 2466 w 2466"/>
                  <a:gd name="T19" fmla="*/ 879 h 2112"/>
                  <a:gd name="T20" fmla="*/ 2103 w 2466"/>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2">
                    <a:moveTo>
                      <a:pt x="2103" y="5"/>
                    </a:moveTo>
                    <a:lnTo>
                      <a:pt x="1755" y="352"/>
                    </a:lnTo>
                    <a:cubicBezTo>
                      <a:pt x="1891" y="487"/>
                      <a:pt x="1975" y="673"/>
                      <a:pt x="1975" y="879"/>
                    </a:cubicBezTo>
                    <a:cubicBezTo>
                      <a:pt x="1975" y="1288"/>
                      <a:pt x="1644" y="1619"/>
                      <a:pt x="1235" y="1619"/>
                    </a:cubicBezTo>
                    <a:cubicBezTo>
                      <a:pt x="826" y="1619"/>
                      <a:pt x="494" y="1288"/>
                      <a:pt x="494" y="879"/>
                    </a:cubicBezTo>
                    <a:cubicBezTo>
                      <a:pt x="494" y="673"/>
                      <a:pt x="579" y="487"/>
                      <a:pt x="715" y="352"/>
                    </a:cubicBezTo>
                    <a:lnTo>
                      <a:pt x="369" y="0"/>
                    </a:lnTo>
                    <a:cubicBezTo>
                      <a:pt x="141" y="224"/>
                      <a:pt x="0" y="535"/>
                      <a:pt x="0" y="879"/>
                    </a:cubicBezTo>
                    <a:cubicBezTo>
                      <a:pt x="0" y="1560"/>
                      <a:pt x="552" y="2112"/>
                      <a:pt x="1233" y="2112"/>
                    </a:cubicBezTo>
                    <a:cubicBezTo>
                      <a:pt x="1914" y="2112"/>
                      <a:pt x="2466" y="1560"/>
                      <a:pt x="2466" y="879"/>
                    </a:cubicBezTo>
                    <a:cubicBezTo>
                      <a:pt x="2466" y="537"/>
                      <a:pt x="2327"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18" name="Freeform 481"/>
              <p:cNvSpPr>
                <a:spLocks/>
              </p:cNvSpPr>
              <p:nvPr/>
            </p:nvSpPr>
            <p:spPr bwMode="auto">
              <a:xfrm>
                <a:off x="8566150" y="3068638"/>
                <a:ext cx="1549400" cy="1327150"/>
              </a:xfrm>
              <a:custGeom>
                <a:avLst/>
                <a:gdLst>
                  <a:gd name="T0" fmla="*/ 2103 w 2467"/>
                  <a:gd name="T1" fmla="*/ 5 h 2112"/>
                  <a:gd name="T2" fmla="*/ 1755 w 2467"/>
                  <a:gd name="T3" fmla="*/ 352 h 2112"/>
                  <a:gd name="T4" fmla="*/ 1976 w 2467"/>
                  <a:gd name="T5" fmla="*/ 879 h 2112"/>
                  <a:gd name="T6" fmla="*/ 1235 w 2467"/>
                  <a:gd name="T7" fmla="*/ 1619 h 2112"/>
                  <a:gd name="T8" fmla="*/ 495 w 2467"/>
                  <a:gd name="T9" fmla="*/ 879 h 2112"/>
                  <a:gd name="T10" fmla="*/ 715 w 2467"/>
                  <a:gd name="T11" fmla="*/ 352 h 2112"/>
                  <a:gd name="T12" fmla="*/ 369 w 2467"/>
                  <a:gd name="T13" fmla="*/ 0 h 2112"/>
                  <a:gd name="T14" fmla="*/ 0 w 2467"/>
                  <a:gd name="T15" fmla="*/ 879 h 2112"/>
                  <a:gd name="T16" fmla="*/ 1234 w 2467"/>
                  <a:gd name="T17" fmla="*/ 2112 h 2112"/>
                  <a:gd name="T18" fmla="*/ 2467 w 2467"/>
                  <a:gd name="T19" fmla="*/ 879 h 2112"/>
                  <a:gd name="T20" fmla="*/ 2103 w 2467"/>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7" h="2112">
                    <a:moveTo>
                      <a:pt x="2103" y="5"/>
                    </a:moveTo>
                    <a:lnTo>
                      <a:pt x="1755" y="352"/>
                    </a:lnTo>
                    <a:cubicBezTo>
                      <a:pt x="1891" y="487"/>
                      <a:pt x="1976" y="673"/>
                      <a:pt x="1976" y="879"/>
                    </a:cubicBezTo>
                    <a:cubicBezTo>
                      <a:pt x="1976" y="1288"/>
                      <a:pt x="1644" y="1619"/>
                      <a:pt x="1235" y="1619"/>
                    </a:cubicBezTo>
                    <a:cubicBezTo>
                      <a:pt x="826" y="1619"/>
                      <a:pt x="495" y="1288"/>
                      <a:pt x="495" y="879"/>
                    </a:cubicBezTo>
                    <a:cubicBezTo>
                      <a:pt x="495" y="673"/>
                      <a:pt x="579" y="487"/>
                      <a:pt x="715" y="352"/>
                    </a:cubicBezTo>
                    <a:lnTo>
                      <a:pt x="369" y="0"/>
                    </a:lnTo>
                    <a:cubicBezTo>
                      <a:pt x="142" y="224"/>
                      <a:pt x="0" y="535"/>
                      <a:pt x="0" y="879"/>
                    </a:cubicBezTo>
                    <a:cubicBezTo>
                      <a:pt x="0" y="1560"/>
                      <a:pt x="553" y="2112"/>
                      <a:pt x="1234" y="2112"/>
                    </a:cubicBezTo>
                    <a:cubicBezTo>
                      <a:pt x="1915" y="2112"/>
                      <a:pt x="2467" y="1560"/>
                      <a:pt x="2467" y="879"/>
                    </a:cubicBezTo>
                    <a:cubicBezTo>
                      <a:pt x="2467" y="537"/>
                      <a:pt x="2328"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19" name="Freeform 486"/>
              <p:cNvSpPr>
                <a:spLocks noEditPoints="1"/>
              </p:cNvSpPr>
              <p:nvPr/>
            </p:nvSpPr>
            <p:spPr bwMode="auto">
              <a:xfrm>
                <a:off x="5241925" y="2632075"/>
                <a:ext cx="1273175" cy="328613"/>
              </a:xfrm>
              <a:custGeom>
                <a:avLst/>
                <a:gdLst>
                  <a:gd name="T0" fmla="*/ 1028 w 2028"/>
                  <a:gd name="T1" fmla="*/ 137 h 522"/>
                  <a:gd name="T2" fmla="*/ 980 w 2028"/>
                  <a:gd name="T3" fmla="*/ 88 h 522"/>
                  <a:gd name="T4" fmla="*/ 1028 w 2028"/>
                  <a:gd name="T5" fmla="*/ 40 h 522"/>
                  <a:gd name="T6" fmla="*/ 1077 w 2028"/>
                  <a:gd name="T7" fmla="*/ 88 h 522"/>
                  <a:gd name="T8" fmla="*/ 1028 w 2028"/>
                  <a:gd name="T9" fmla="*/ 137 h 522"/>
                  <a:gd name="T10" fmla="*/ 2018 w 2028"/>
                  <a:gd name="T11" fmla="*/ 478 h 522"/>
                  <a:gd name="T12" fmla="*/ 1115 w 2028"/>
                  <a:gd name="T13" fmla="*/ 68 h 522"/>
                  <a:gd name="T14" fmla="*/ 1028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7" y="62"/>
                      <a:pt x="1077" y="88"/>
                    </a:cubicBezTo>
                    <a:cubicBezTo>
                      <a:pt x="1077" y="115"/>
                      <a:pt x="1055" y="137"/>
                      <a:pt x="1028" y="137"/>
                    </a:cubicBezTo>
                    <a:close/>
                    <a:moveTo>
                      <a:pt x="2018" y="478"/>
                    </a:moveTo>
                    <a:cubicBezTo>
                      <a:pt x="1774" y="235"/>
                      <a:pt x="1456" y="91"/>
                      <a:pt x="1115" y="68"/>
                    </a:cubicBezTo>
                    <a:cubicBezTo>
                      <a:pt x="1105" y="29"/>
                      <a:pt x="1070" y="0"/>
                      <a:pt x="1028" y="0"/>
                    </a:cubicBezTo>
                    <a:cubicBezTo>
                      <a:pt x="987" y="0"/>
                      <a:pt x="953" y="28"/>
                      <a:pt x="943" y="66"/>
                    </a:cubicBezTo>
                    <a:cubicBezTo>
                      <a:pt x="590" y="84"/>
                      <a:pt x="261" y="229"/>
                      <a:pt x="10" y="481"/>
                    </a:cubicBezTo>
                    <a:cubicBezTo>
                      <a:pt x="0" y="490"/>
                      <a:pt x="0" y="505"/>
                      <a:pt x="10" y="515"/>
                    </a:cubicBezTo>
                    <a:cubicBezTo>
                      <a:pt x="14" y="520"/>
                      <a:pt x="21" y="522"/>
                      <a:pt x="27" y="522"/>
                    </a:cubicBezTo>
                    <a:cubicBezTo>
                      <a:pt x="33" y="522"/>
                      <a:pt x="39" y="520"/>
                      <a:pt x="44" y="515"/>
                    </a:cubicBezTo>
                    <a:cubicBezTo>
                      <a:pt x="286" y="272"/>
                      <a:pt x="604" y="132"/>
                      <a:pt x="944" y="115"/>
                    </a:cubicBezTo>
                    <a:cubicBezTo>
                      <a:pt x="955" y="151"/>
                      <a:pt x="989" y="177"/>
                      <a:pt x="1028" y="177"/>
                    </a:cubicBezTo>
                    <a:cubicBezTo>
                      <a:pt x="1067" y="177"/>
                      <a:pt x="1101" y="152"/>
                      <a:pt x="1112" y="116"/>
                    </a:cubicBezTo>
                    <a:cubicBezTo>
                      <a:pt x="1442" y="139"/>
                      <a:pt x="1748" y="278"/>
                      <a:pt x="1984" y="513"/>
                    </a:cubicBezTo>
                    <a:cubicBezTo>
                      <a:pt x="1994"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20" name="Freeform 487"/>
              <p:cNvSpPr>
                <a:spLocks noEditPoints="1"/>
              </p:cNvSpPr>
              <p:nvPr/>
            </p:nvSpPr>
            <p:spPr bwMode="auto">
              <a:xfrm>
                <a:off x="6962775" y="2632075"/>
                <a:ext cx="1274763" cy="328613"/>
              </a:xfrm>
              <a:custGeom>
                <a:avLst/>
                <a:gdLst>
                  <a:gd name="T0" fmla="*/ 1028 w 2028"/>
                  <a:gd name="T1" fmla="*/ 137 h 522"/>
                  <a:gd name="T2" fmla="*/ 980 w 2028"/>
                  <a:gd name="T3" fmla="*/ 88 h 522"/>
                  <a:gd name="T4" fmla="*/ 1028 w 2028"/>
                  <a:gd name="T5" fmla="*/ 40 h 522"/>
                  <a:gd name="T6" fmla="*/ 1076 w 2028"/>
                  <a:gd name="T7" fmla="*/ 88 h 522"/>
                  <a:gd name="T8" fmla="*/ 1028 w 2028"/>
                  <a:gd name="T9" fmla="*/ 137 h 522"/>
                  <a:gd name="T10" fmla="*/ 2018 w 2028"/>
                  <a:gd name="T11" fmla="*/ 478 h 522"/>
                  <a:gd name="T12" fmla="*/ 1114 w 2028"/>
                  <a:gd name="T13" fmla="*/ 68 h 522"/>
                  <a:gd name="T14" fmla="*/ 1028 w 2028"/>
                  <a:gd name="T15" fmla="*/ 0 h 522"/>
                  <a:gd name="T16" fmla="*/ 943 w 2028"/>
                  <a:gd name="T17" fmla="*/ 66 h 522"/>
                  <a:gd name="T18" fmla="*/ 9 w 2028"/>
                  <a:gd name="T19" fmla="*/ 481 h 522"/>
                  <a:gd name="T20" fmla="*/ 9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6" y="62"/>
                      <a:pt x="1076" y="88"/>
                    </a:cubicBezTo>
                    <a:cubicBezTo>
                      <a:pt x="1076" y="115"/>
                      <a:pt x="1055" y="137"/>
                      <a:pt x="1028" y="137"/>
                    </a:cubicBezTo>
                    <a:close/>
                    <a:moveTo>
                      <a:pt x="2018" y="478"/>
                    </a:moveTo>
                    <a:cubicBezTo>
                      <a:pt x="1774" y="235"/>
                      <a:pt x="1456" y="91"/>
                      <a:pt x="1114" y="68"/>
                    </a:cubicBezTo>
                    <a:cubicBezTo>
                      <a:pt x="1105" y="29"/>
                      <a:pt x="1070" y="0"/>
                      <a:pt x="1028" y="0"/>
                    </a:cubicBezTo>
                    <a:cubicBezTo>
                      <a:pt x="987" y="0"/>
                      <a:pt x="953" y="28"/>
                      <a:pt x="943" y="66"/>
                    </a:cubicBezTo>
                    <a:cubicBezTo>
                      <a:pt x="590" y="84"/>
                      <a:pt x="261" y="229"/>
                      <a:pt x="9" y="481"/>
                    </a:cubicBezTo>
                    <a:cubicBezTo>
                      <a:pt x="0" y="490"/>
                      <a:pt x="0" y="505"/>
                      <a:pt x="9" y="515"/>
                    </a:cubicBezTo>
                    <a:cubicBezTo>
                      <a:pt x="14" y="520"/>
                      <a:pt x="20" y="522"/>
                      <a:pt x="27" y="522"/>
                    </a:cubicBezTo>
                    <a:cubicBezTo>
                      <a:pt x="33" y="522"/>
                      <a:pt x="39" y="520"/>
                      <a:pt x="44" y="515"/>
                    </a:cubicBezTo>
                    <a:cubicBezTo>
                      <a:pt x="286" y="272"/>
                      <a:pt x="604" y="132"/>
                      <a:pt x="944" y="115"/>
                    </a:cubicBezTo>
                    <a:cubicBezTo>
                      <a:pt x="955" y="151"/>
                      <a:pt x="989" y="177"/>
                      <a:pt x="1028" y="177"/>
                    </a:cubicBezTo>
                    <a:cubicBezTo>
                      <a:pt x="1067" y="177"/>
                      <a:pt x="1100" y="152"/>
                      <a:pt x="1112" y="116"/>
                    </a:cubicBezTo>
                    <a:cubicBezTo>
                      <a:pt x="1441" y="139"/>
                      <a:pt x="1748" y="278"/>
                      <a:pt x="1984" y="513"/>
                    </a:cubicBezTo>
                    <a:cubicBezTo>
                      <a:pt x="1993"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21" name="Freeform 489"/>
              <p:cNvSpPr>
                <a:spLocks noEditPoints="1"/>
              </p:cNvSpPr>
              <p:nvPr/>
            </p:nvSpPr>
            <p:spPr bwMode="auto">
              <a:xfrm>
                <a:off x="8682038" y="2632075"/>
                <a:ext cx="1273175" cy="328613"/>
              </a:xfrm>
              <a:custGeom>
                <a:avLst/>
                <a:gdLst>
                  <a:gd name="T0" fmla="*/ 1029 w 2028"/>
                  <a:gd name="T1" fmla="*/ 137 h 522"/>
                  <a:gd name="T2" fmla="*/ 980 w 2028"/>
                  <a:gd name="T3" fmla="*/ 88 h 522"/>
                  <a:gd name="T4" fmla="*/ 1029 w 2028"/>
                  <a:gd name="T5" fmla="*/ 40 h 522"/>
                  <a:gd name="T6" fmla="*/ 1077 w 2028"/>
                  <a:gd name="T7" fmla="*/ 88 h 522"/>
                  <a:gd name="T8" fmla="*/ 1029 w 2028"/>
                  <a:gd name="T9" fmla="*/ 137 h 522"/>
                  <a:gd name="T10" fmla="*/ 2019 w 2028"/>
                  <a:gd name="T11" fmla="*/ 478 h 522"/>
                  <a:gd name="T12" fmla="*/ 1115 w 2028"/>
                  <a:gd name="T13" fmla="*/ 68 h 522"/>
                  <a:gd name="T14" fmla="*/ 1029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9 w 2028"/>
                  <a:gd name="T29" fmla="*/ 177 h 522"/>
                  <a:gd name="T30" fmla="*/ 1113 w 2028"/>
                  <a:gd name="T31" fmla="*/ 116 h 522"/>
                  <a:gd name="T32" fmla="*/ 1984 w 2028"/>
                  <a:gd name="T33" fmla="*/ 513 h 522"/>
                  <a:gd name="T34" fmla="*/ 2019 w 2028"/>
                  <a:gd name="T35" fmla="*/ 513 h 522"/>
                  <a:gd name="T36" fmla="*/ 2019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9" y="137"/>
                    </a:moveTo>
                    <a:cubicBezTo>
                      <a:pt x="1002" y="137"/>
                      <a:pt x="980" y="115"/>
                      <a:pt x="980" y="88"/>
                    </a:cubicBezTo>
                    <a:cubicBezTo>
                      <a:pt x="980" y="62"/>
                      <a:pt x="1002" y="40"/>
                      <a:pt x="1029" y="40"/>
                    </a:cubicBezTo>
                    <a:cubicBezTo>
                      <a:pt x="1055" y="40"/>
                      <a:pt x="1077" y="62"/>
                      <a:pt x="1077" y="88"/>
                    </a:cubicBezTo>
                    <a:cubicBezTo>
                      <a:pt x="1077" y="115"/>
                      <a:pt x="1055" y="137"/>
                      <a:pt x="1029" y="137"/>
                    </a:cubicBezTo>
                    <a:close/>
                    <a:moveTo>
                      <a:pt x="2019" y="478"/>
                    </a:moveTo>
                    <a:cubicBezTo>
                      <a:pt x="1774" y="235"/>
                      <a:pt x="1456" y="91"/>
                      <a:pt x="1115" y="68"/>
                    </a:cubicBezTo>
                    <a:cubicBezTo>
                      <a:pt x="1105" y="29"/>
                      <a:pt x="1070" y="0"/>
                      <a:pt x="1029" y="0"/>
                    </a:cubicBezTo>
                    <a:cubicBezTo>
                      <a:pt x="988" y="0"/>
                      <a:pt x="953" y="28"/>
                      <a:pt x="943" y="66"/>
                    </a:cubicBezTo>
                    <a:cubicBezTo>
                      <a:pt x="590" y="84"/>
                      <a:pt x="261" y="229"/>
                      <a:pt x="10" y="481"/>
                    </a:cubicBezTo>
                    <a:cubicBezTo>
                      <a:pt x="0" y="490"/>
                      <a:pt x="0" y="505"/>
                      <a:pt x="10" y="515"/>
                    </a:cubicBezTo>
                    <a:cubicBezTo>
                      <a:pt x="15" y="520"/>
                      <a:pt x="21" y="522"/>
                      <a:pt x="27" y="522"/>
                    </a:cubicBezTo>
                    <a:cubicBezTo>
                      <a:pt x="33" y="522"/>
                      <a:pt x="39" y="520"/>
                      <a:pt x="44" y="515"/>
                    </a:cubicBezTo>
                    <a:cubicBezTo>
                      <a:pt x="287" y="272"/>
                      <a:pt x="604" y="132"/>
                      <a:pt x="944" y="115"/>
                    </a:cubicBezTo>
                    <a:cubicBezTo>
                      <a:pt x="955" y="151"/>
                      <a:pt x="989" y="177"/>
                      <a:pt x="1029" y="177"/>
                    </a:cubicBezTo>
                    <a:cubicBezTo>
                      <a:pt x="1068" y="177"/>
                      <a:pt x="1101" y="152"/>
                      <a:pt x="1113" y="116"/>
                    </a:cubicBezTo>
                    <a:cubicBezTo>
                      <a:pt x="1442" y="139"/>
                      <a:pt x="1748" y="278"/>
                      <a:pt x="1984" y="513"/>
                    </a:cubicBezTo>
                    <a:cubicBezTo>
                      <a:pt x="1994" y="522"/>
                      <a:pt x="2009" y="522"/>
                      <a:pt x="2019" y="513"/>
                    </a:cubicBezTo>
                    <a:cubicBezTo>
                      <a:pt x="2028" y="503"/>
                      <a:pt x="2028" y="488"/>
                      <a:pt x="2019"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13" name="Oval 12"/>
            <p:cNvSpPr/>
            <p:nvPr/>
          </p:nvSpPr>
          <p:spPr>
            <a:xfrm>
              <a:off x="5739175"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p:cNvSpPr/>
            <p:nvPr/>
          </p:nvSpPr>
          <p:spPr>
            <a:xfrm>
              <a:off x="7475900"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p:cNvSpPr/>
            <p:nvPr/>
          </p:nvSpPr>
          <p:spPr>
            <a:xfrm>
              <a:off x="9195162"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3" name="TextBox 22"/>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12</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1728420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par>
                                <p:cTn id="11" presetID="5" presetClass="entr" presetSubtype="10" fill="hold" grpId="0"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checkerboard(across)">
                                      <p:cBhvr>
                                        <p:cTn id="13" dur="500"/>
                                        <p:tgtEl>
                                          <p:spTgt spid="22"/>
                                        </p:tgtEl>
                                      </p:cBhvr>
                                    </p:animEffect>
                                  </p:childTnLst>
                                </p:cTn>
                              </p:par>
                              <p:par>
                                <p:cTn id="14" presetID="5" presetClass="entr" presetSubtype="10" fill="hold" grpId="0" nodeType="withEffect">
                                  <p:stCondLst>
                                    <p:cond delay="1000"/>
                                  </p:stCondLst>
                                  <p:childTnLst>
                                    <p:set>
                                      <p:cBhvr>
                                        <p:cTn id="15" dur="1" fill="hold">
                                          <p:stCondLst>
                                            <p:cond delay="0"/>
                                          </p:stCondLst>
                                        </p:cTn>
                                        <p:tgtEl>
                                          <p:spTgt spid="25"/>
                                        </p:tgtEl>
                                        <p:attrNameLst>
                                          <p:attrName>style.visibility</p:attrName>
                                        </p:attrNameLst>
                                      </p:cBhvr>
                                      <p:to>
                                        <p:strVal val="visible"/>
                                      </p:to>
                                    </p:set>
                                    <p:animEffect transition="in" filter="checkerboard(across)">
                                      <p:cBhvr>
                                        <p:cTn id="16" dur="500"/>
                                        <p:tgtEl>
                                          <p:spTgt spid="25"/>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2"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p:cNvSpPr>
            <a:spLocks noChangeArrowheads="1"/>
          </p:cNvSpPr>
          <p:nvPr/>
        </p:nvSpPr>
        <p:spPr bwMode="auto">
          <a:xfrm>
            <a:off x="3579961" y="377033"/>
            <a:ext cx="503207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a:lnSpc>
                <a:spcPct val="150000"/>
              </a:lnSpc>
            </a:pPr>
            <a:r>
              <a:rPr lang="fa-IR" dirty="0">
                <a:solidFill>
                  <a:prstClr val="black">
                    <a:lumMod val="95000"/>
                    <a:lumOff val="5000"/>
                  </a:prstClr>
                </a:solidFill>
                <a:latin typeface="Raleway" panose="020B0503030101060003" pitchFamily="34" charset="0"/>
                <a:cs typeface="B Titr" panose="00000700000000000000" pitchFamily="2" charset="-78"/>
              </a:rPr>
              <a:t>راه‌حل های نامطلوب</a:t>
            </a:r>
            <a:endParaRPr lang="en-US" dirty="0">
              <a:solidFill>
                <a:prstClr val="black">
                  <a:lumMod val="95000"/>
                  <a:lumOff val="5000"/>
                </a:prstClr>
              </a:solidFill>
              <a:latin typeface="Raleway" panose="020B0503030101060003" pitchFamily="34" charset="0"/>
              <a:cs typeface="B Titr" panose="00000700000000000000" pitchFamily="2" charset="-78"/>
            </a:endParaRPr>
          </a:p>
        </p:txBody>
      </p:sp>
      <p:sp>
        <p:nvSpPr>
          <p:cNvPr id="32" name="Rectangle 7"/>
          <p:cNvSpPr>
            <a:spLocks noChangeArrowheads="1"/>
          </p:cNvSpPr>
          <p:nvPr/>
        </p:nvSpPr>
        <p:spPr bwMode="auto">
          <a:xfrm>
            <a:off x="2616200" y="2218702"/>
            <a:ext cx="7303027"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fa-IR" sz="2000" b="0" i="0" u="none" strike="noStrike" kern="0" cap="none" spc="0" normalizeH="0" baseline="0" noProof="0" dirty="0" smtClean="0">
                <a:ln>
                  <a:noFill/>
                </a:ln>
                <a:solidFill>
                  <a:prstClr val="black">
                    <a:lumMod val="95000"/>
                    <a:lumOff val="5000"/>
                  </a:prstClr>
                </a:solidFill>
                <a:effectLst/>
                <a:uLnTx/>
                <a:uFillTx/>
                <a:latin typeface="Raleway" panose="020B0503030101060003" pitchFamily="34" charset="0"/>
                <a:cs typeface="B Nazanin" panose="00000400000000000000" pitchFamily="2" charset="-78"/>
              </a:rPr>
              <a:t>واردات از ساير كشورها</a:t>
            </a:r>
            <a:r>
              <a:rPr kumimoji="0" lang="fa-IR" sz="2000" b="0" i="0" u="none" strike="noStrike" kern="0" cap="none" spc="0" normalizeH="0" noProof="0" dirty="0" smtClean="0">
                <a:ln>
                  <a:noFill/>
                </a:ln>
                <a:solidFill>
                  <a:prstClr val="black">
                    <a:lumMod val="95000"/>
                    <a:lumOff val="5000"/>
                  </a:prstClr>
                </a:solidFill>
                <a:effectLst/>
                <a:uLnTx/>
                <a:uFillTx/>
                <a:latin typeface="Raleway" panose="020B0503030101060003" pitchFamily="34" charset="0"/>
                <a:cs typeface="B Nazanin" panose="00000400000000000000" pitchFamily="2" charset="-78"/>
              </a:rPr>
              <a:t> مانند شركت سشرون، انتك  يا پلوتون </a:t>
            </a:r>
            <a:endParaRPr kumimoji="0" lang="en-US" sz="2000" b="0" i="0" u="none" strike="noStrike" kern="0" cap="none" spc="0" normalizeH="0" baseline="0" noProof="0" dirty="0">
              <a:ln>
                <a:noFill/>
              </a:ln>
              <a:solidFill>
                <a:prstClr val="black">
                  <a:lumMod val="95000"/>
                  <a:lumOff val="5000"/>
                </a:prstClr>
              </a:solidFill>
              <a:effectLst/>
              <a:uLnTx/>
              <a:uFillTx/>
              <a:latin typeface="Raleway" panose="020B0503030101060003" pitchFamily="34" charset="0"/>
              <a:cs typeface="B Nazanin" panose="00000400000000000000" pitchFamily="2" charset="-78"/>
            </a:endParaRPr>
          </a:p>
        </p:txBody>
      </p:sp>
      <p:pic>
        <p:nvPicPr>
          <p:cNvPr id="51" name="Picture 50">
            <a:extLst>
              <a:ext uri="{FF2B5EF4-FFF2-40B4-BE49-F238E27FC236}">
                <a16:creationId xmlns:a16="http://schemas.microsoft.com/office/drawing/2014/main" xmlns="" id="{71CEE198-14CF-4021-A4B7-6DC858E5C8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42" y="1724181"/>
            <a:ext cx="1855221" cy="4256337"/>
          </a:xfrm>
          <a:prstGeom prst="rect">
            <a:avLst/>
          </a:prstGeom>
        </p:spPr>
      </p:pic>
      <p:sp>
        <p:nvSpPr>
          <p:cNvPr id="7" name="Oval 6"/>
          <p:cNvSpPr/>
          <p:nvPr/>
        </p:nvSpPr>
        <p:spPr>
          <a:xfrm>
            <a:off x="10143964" y="2167203"/>
            <a:ext cx="731520" cy="731520"/>
          </a:xfrm>
          <a:prstGeom prst="ellipse">
            <a:avLst/>
          </a:prstGeom>
          <a:solidFill>
            <a:srgbClr val="5B9BD5"/>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cs typeface="B Nazanin" panose="00000400000000000000" pitchFamily="2" charset="-78"/>
            </a:endParaRPr>
          </a:p>
        </p:txBody>
      </p:sp>
      <p:sp>
        <p:nvSpPr>
          <p:cNvPr id="8" name="AutoShape 32">
            <a:extLst>
              <a:ext uri="{FF2B5EF4-FFF2-40B4-BE49-F238E27FC236}">
                <a16:creationId xmlns="" xmlns:a16="http://schemas.microsoft.com/office/drawing/2014/main" id="{41A206CD-F479-48A4-AAD7-EC565050BC19}"/>
              </a:ext>
            </a:extLst>
          </p:cNvPr>
          <p:cNvSpPr>
            <a:spLocks/>
          </p:cNvSpPr>
          <p:nvPr/>
        </p:nvSpPr>
        <p:spPr bwMode="auto">
          <a:xfrm>
            <a:off x="10316480" y="2353228"/>
            <a:ext cx="381000" cy="381000"/>
          </a:xfrm>
          <a:custGeom>
            <a:avLst/>
            <a:gdLst/>
            <a:ahLst/>
            <a:cxnLst/>
            <a:rect l="0" t="0" r="r" b="b"/>
            <a:pathLst>
              <a:path w="21600" h="2160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moveTo>
                  <a:pt x="13489" y="13078"/>
                </a:moveTo>
              </a:path>
            </a:pathLst>
          </a:custGeom>
          <a:solidFill>
            <a:sysClr val="window" lastClr="FFFFFF"/>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black"/>
              </a:solidFill>
              <a:effectLst/>
              <a:uLnTx/>
              <a:uFillTx/>
            </a:endParaRPr>
          </a:p>
        </p:txBody>
      </p:sp>
      <p:sp>
        <p:nvSpPr>
          <p:cNvPr id="9" name="TextBox 8"/>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12</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9940503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971" y="1855768"/>
            <a:ext cx="1846022" cy="1571755"/>
          </a:xfrm>
          <a:prstGeom prst="ellipse">
            <a:avLst/>
          </a:prstGeom>
          <a:ln>
            <a:noFill/>
          </a:ln>
          <a:effectLst>
            <a:softEdge rad="112500"/>
          </a:effectLst>
        </p:spPr>
      </p:pic>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621" b="82184" l="5488" r="90244">
                        <a14:foregroundMark x1="51423" y1="32950" x2="48171" y2="40038"/>
                        <a14:foregroundMark x1="73577" y1="35057" x2="66057" y2="38506"/>
                        <a14:foregroundMark x1="44715" y1="31418" x2="54878" y2="45211"/>
                        <a14:foregroundMark x1="39431" y1="30651" x2="39431" y2="52299"/>
                        <a14:foregroundMark x1="46138" y1="25096" x2="49797" y2="8812"/>
                        <a14:foregroundMark x1="67683" y1="12835" x2="67683" y2="12835"/>
                        <a14:foregroundMark x1="79472" y1="71264" x2="90447" y2="53065"/>
                        <a14:foregroundMark x1="10569" y1="42146" x2="10163" y2="37739"/>
                        <a14:foregroundMark x1="10976" y1="36590" x2="10976" y2="36590"/>
                        <a14:foregroundMark x1="13008" y1="30651" x2="13008" y2="30651"/>
                        <a14:foregroundMark x1="26829" y1="26628" x2="26829" y2="26628"/>
                        <a14:foregroundMark x1="33130" y1="50383" x2="33130" y2="50383"/>
                        <a14:foregroundMark x1="60772" y1="70881" x2="60772" y2="70881"/>
                      </a14:backgroundRemoval>
                    </a14:imgEffect>
                  </a14:imgLayer>
                </a14:imgProps>
              </a:ext>
              <a:ext uri="{28A0092B-C50C-407E-A947-70E740481C1C}">
                <a14:useLocalDpi xmlns:a14="http://schemas.microsoft.com/office/drawing/2010/main" val="0"/>
              </a:ext>
            </a:extLst>
          </a:blip>
          <a:srcRect t="1" b="8178"/>
          <a:stretch/>
        </p:blipFill>
        <p:spPr>
          <a:xfrm>
            <a:off x="10907868" y="560603"/>
            <a:ext cx="838075" cy="817623"/>
          </a:xfrm>
          <a:prstGeom prst="ellipse">
            <a:avLst/>
          </a:prstGeom>
        </p:spPr>
      </p:pic>
      <p:grpSp>
        <p:nvGrpSpPr>
          <p:cNvPr id="44" name="Group 43"/>
          <p:cNvGrpSpPr/>
          <p:nvPr/>
        </p:nvGrpSpPr>
        <p:grpSpPr>
          <a:xfrm>
            <a:off x="3177118" y="1111290"/>
            <a:ext cx="5243049" cy="3943049"/>
            <a:chOff x="3508376" y="4937126"/>
            <a:chExt cx="1365188" cy="1035050"/>
          </a:xfrm>
        </p:grpSpPr>
        <p:sp>
          <p:nvSpPr>
            <p:cNvPr id="25" name="Freeform 199"/>
            <p:cNvSpPr>
              <a:spLocks/>
            </p:cNvSpPr>
            <p:nvPr/>
          </p:nvSpPr>
          <p:spPr bwMode="auto">
            <a:xfrm>
              <a:off x="4457701" y="5146676"/>
              <a:ext cx="211138" cy="136525"/>
            </a:xfrm>
            <a:custGeom>
              <a:avLst/>
              <a:gdLst>
                <a:gd name="T0" fmla="*/ 7 w 133"/>
                <a:gd name="T1" fmla="*/ 86 h 86"/>
                <a:gd name="T2" fmla="*/ 0 w 133"/>
                <a:gd name="T3" fmla="*/ 75 h 86"/>
                <a:gd name="T4" fmla="*/ 126 w 133"/>
                <a:gd name="T5" fmla="*/ 0 h 86"/>
                <a:gd name="T6" fmla="*/ 133 w 133"/>
                <a:gd name="T7" fmla="*/ 11 h 86"/>
                <a:gd name="T8" fmla="*/ 7 w 133"/>
                <a:gd name="T9" fmla="*/ 86 h 86"/>
              </a:gdLst>
              <a:ahLst/>
              <a:cxnLst>
                <a:cxn ang="0">
                  <a:pos x="T0" y="T1"/>
                </a:cxn>
                <a:cxn ang="0">
                  <a:pos x="T2" y="T3"/>
                </a:cxn>
                <a:cxn ang="0">
                  <a:pos x="T4" y="T5"/>
                </a:cxn>
                <a:cxn ang="0">
                  <a:pos x="T6" y="T7"/>
                </a:cxn>
                <a:cxn ang="0">
                  <a:pos x="T8" y="T9"/>
                </a:cxn>
              </a:cxnLst>
              <a:rect l="0" t="0" r="r" b="b"/>
              <a:pathLst>
                <a:path w="133" h="86">
                  <a:moveTo>
                    <a:pt x="7" y="86"/>
                  </a:moveTo>
                  <a:lnTo>
                    <a:pt x="0" y="75"/>
                  </a:lnTo>
                  <a:lnTo>
                    <a:pt x="126" y="0"/>
                  </a:lnTo>
                  <a:lnTo>
                    <a:pt x="133" y="11"/>
                  </a:lnTo>
                  <a:lnTo>
                    <a:pt x="7"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203"/>
            <p:cNvSpPr>
              <a:spLocks/>
            </p:cNvSpPr>
            <p:nvPr/>
          </p:nvSpPr>
          <p:spPr bwMode="auto">
            <a:xfrm>
              <a:off x="4459288" y="5505451"/>
              <a:ext cx="268288" cy="147638"/>
            </a:xfrm>
            <a:custGeom>
              <a:avLst/>
              <a:gdLst>
                <a:gd name="T0" fmla="*/ 163 w 169"/>
                <a:gd name="T1" fmla="*/ 93 h 93"/>
                <a:gd name="T2" fmla="*/ 0 w 169"/>
                <a:gd name="T3" fmla="*/ 11 h 93"/>
                <a:gd name="T4" fmla="*/ 6 w 169"/>
                <a:gd name="T5" fmla="*/ 0 h 93"/>
                <a:gd name="T6" fmla="*/ 169 w 169"/>
                <a:gd name="T7" fmla="*/ 81 h 93"/>
                <a:gd name="T8" fmla="*/ 163 w 169"/>
                <a:gd name="T9" fmla="*/ 93 h 93"/>
              </a:gdLst>
              <a:ahLst/>
              <a:cxnLst>
                <a:cxn ang="0">
                  <a:pos x="T0" y="T1"/>
                </a:cxn>
                <a:cxn ang="0">
                  <a:pos x="T2" y="T3"/>
                </a:cxn>
                <a:cxn ang="0">
                  <a:pos x="T4" y="T5"/>
                </a:cxn>
                <a:cxn ang="0">
                  <a:pos x="T6" y="T7"/>
                </a:cxn>
                <a:cxn ang="0">
                  <a:pos x="T8" y="T9"/>
                </a:cxn>
              </a:cxnLst>
              <a:rect l="0" t="0" r="r" b="b"/>
              <a:pathLst>
                <a:path w="169" h="93">
                  <a:moveTo>
                    <a:pt x="163" y="93"/>
                  </a:moveTo>
                  <a:lnTo>
                    <a:pt x="0" y="11"/>
                  </a:lnTo>
                  <a:lnTo>
                    <a:pt x="6" y="0"/>
                  </a:lnTo>
                  <a:lnTo>
                    <a:pt x="169" y="81"/>
                  </a:lnTo>
                  <a:lnTo>
                    <a:pt x="163" y="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Rectangle 206"/>
            <p:cNvSpPr>
              <a:spLocks noChangeArrowheads="1"/>
            </p:cNvSpPr>
            <p:nvPr/>
          </p:nvSpPr>
          <p:spPr bwMode="auto">
            <a:xfrm>
              <a:off x="4241801" y="5643563"/>
              <a:ext cx="20638" cy="2238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208"/>
            <p:cNvSpPr>
              <a:spLocks/>
            </p:cNvSpPr>
            <p:nvPr/>
          </p:nvSpPr>
          <p:spPr bwMode="auto">
            <a:xfrm>
              <a:off x="3808413" y="5505451"/>
              <a:ext cx="234950" cy="169863"/>
            </a:xfrm>
            <a:custGeom>
              <a:avLst/>
              <a:gdLst>
                <a:gd name="T0" fmla="*/ 7 w 148"/>
                <a:gd name="T1" fmla="*/ 107 h 107"/>
                <a:gd name="T2" fmla="*/ 0 w 148"/>
                <a:gd name="T3" fmla="*/ 96 h 107"/>
                <a:gd name="T4" fmla="*/ 141 w 148"/>
                <a:gd name="T5" fmla="*/ 0 h 107"/>
                <a:gd name="T6" fmla="*/ 148 w 148"/>
                <a:gd name="T7" fmla="*/ 11 h 107"/>
                <a:gd name="T8" fmla="*/ 7 w 148"/>
                <a:gd name="T9" fmla="*/ 107 h 107"/>
              </a:gdLst>
              <a:ahLst/>
              <a:cxnLst>
                <a:cxn ang="0">
                  <a:pos x="T0" y="T1"/>
                </a:cxn>
                <a:cxn ang="0">
                  <a:pos x="T2" y="T3"/>
                </a:cxn>
                <a:cxn ang="0">
                  <a:pos x="T4" y="T5"/>
                </a:cxn>
                <a:cxn ang="0">
                  <a:pos x="T6" y="T7"/>
                </a:cxn>
                <a:cxn ang="0">
                  <a:pos x="T8" y="T9"/>
                </a:cxn>
              </a:cxnLst>
              <a:rect l="0" t="0" r="r" b="b"/>
              <a:pathLst>
                <a:path w="148" h="107">
                  <a:moveTo>
                    <a:pt x="7" y="107"/>
                  </a:moveTo>
                  <a:lnTo>
                    <a:pt x="0" y="96"/>
                  </a:lnTo>
                  <a:lnTo>
                    <a:pt x="141" y="0"/>
                  </a:lnTo>
                  <a:lnTo>
                    <a:pt x="148" y="11"/>
                  </a:lnTo>
                  <a:lnTo>
                    <a:pt x="7"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209"/>
            <p:cNvSpPr>
              <a:spLocks noEditPoints="1"/>
            </p:cNvSpPr>
            <p:nvPr/>
          </p:nvSpPr>
          <p:spPr bwMode="auto">
            <a:xfrm>
              <a:off x="4033838" y="5141913"/>
              <a:ext cx="438150" cy="506413"/>
            </a:xfrm>
            <a:custGeom>
              <a:avLst/>
              <a:gdLst>
                <a:gd name="T0" fmla="*/ 30 w 575"/>
                <a:gd name="T1" fmla="*/ 183 h 664"/>
                <a:gd name="T2" fmla="*/ 288 w 575"/>
                <a:gd name="T3" fmla="*/ 34 h 664"/>
                <a:gd name="T4" fmla="*/ 546 w 575"/>
                <a:gd name="T5" fmla="*/ 183 h 664"/>
                <a:gd name="T6" fmla="*/ 546 w 575"/>
                <a:gd name="T7" fmla="*/ 481 h 664"/>
                <a:gd name="T8" fmla="*/ 288 w 575"/>
                <a:gd name="T9" fmla="*/ 630 h 664"/>
                <a:gd name="T10" fmla="*/ 30 w 575"/>
                <a:gd name="T11" fmla="*/ 481 h 664"/>
                <a:gd name="T12" fmla="*/ 30 w 575"/>
                <a:gd name="T13" fmla="*/ 183 h 664"/>
                <a:gd name="T14" fmla="*/ 288 w 575"/>
                <a:gd name="T15" fmla="*/ 0 h 664"/>
                <a:gd name="T16" fmla="*/ 0 w 575"/>
                <a:gd name="T17" fmla="*/ 166 h 664"/>
                <a:gd name="T18" fmla="*/ 0 w 575"/>
                <a:gd name="T19" fmla="*/ 498 h 664"/>
                <a:gd name="T20" fmla="*/ 288 w 575"/>
                <a:gd name="T21" fmla="*/ 664 h 664"/>
                <a:gd name="T22" fmla="*/ 575 w 575"/>
                <a:gd name="T23" fmla="*/ 498 h 664"/>
                <a:gd name="T24" fmla="*/ 575 w 575"/>
                <a:gd name="T25" fmla="*/ 166 h 664"/>
                <a:gd name="T26" fmla="*/ 288 w 575"/>
                <a:gd name="T2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 h="664">
                  <a:moveTo>
                    <a:pt x="30" y="183"/>
                  </a:moveTo>
                  <a:lnTo>
                    <a:pt x="288" y="34"/>
                  </a:lnTo>
                  <a:lnTo>
                    <a:pt x="546" y="183"/>
                  </a:lnTo>
                  <a:lnTo>
                    <a:pt x="546" y="481"/>
                  </a:lnTo>
                  <a:lnTo>
                    <a:pt x="288" y="630"/>
                  </a:lnTo>
                  <a:lnTo>
                    <a:pt x="30" y="481"/>
                  </a:lnTo>
                  <a:lnTo>
                    <a:pt x="30" y="183"/>
                  </a:lnTo>
                  <a:close/>
                  <a:moveTo>
                    <a:pt x="288" y="0"/>
                  </a:moveTo>
                  <a:lnTo>
                    <a:pt x="0" y="166"/>
                  </a:lnTo>
                  <a:lnTo>
                    <a:pt x="0" y="498"/>
                  </a:lnTo>
                  <a:lnTo>
                    <a:pt x="288" y="664"/>
                  </a:lnTo>
                  <a:lnTo>
                    <a:pt x="575" y="498"/>
                  </a:lnTo>
                  <a:lnTo>
                    <a:pt x="575" y="166"/>
                  </a:lnTo>
                  <a:lnTo>
                    <a:pt x="28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Oval 211"/>
            <p:cNvSpPr>
              <a:spLocks noChangeArrowheads="1"/>
            </p:cNvSpPr>
            <p:nvPr/>
          </p:nvSpPr>
          <p:spPr bwMode="auto">
            <a:xfrm>
              <a:off x="4217988" y="5608638"/>
              <a:ext cx="68263" cy="69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Oval 212"/>
            <p:cNvSpPr>
              <a:spLocks noChangeArrowheads="1"/>
            </p:cNvSpPr>
            <p:nvPr/>
          </p:nvSpPr>
          <p:spPr bwMode="auto">
            <a:xfrm>
              <a:off x="4157739" y="5762626"/>
              <a:ext cx="189684" cy="209550"/>
            </a:xfrm>
            <a:prstGeom prst="ellipse">
              <a:avLst/>
            </a:prstGeom>
            <a:solidFill>
              <a:srgbClr val="EAA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Oval 213"/>
            <p:cNvSpPr>
              <a:spLocks noChangeArrowheads="1"/>
            </p:cNvSpPr>
            <p:nvPr/>
          </p:nvSpPr>
          <p:spPr bwMode="auto">
            <a:xfrm>
              <a:off x="3673476" y="5526088"/>
              <a:ext cx="280988" cy="279400"/>
            </a:xfrm>
            <a:prstGeom prst="ellipse">
              <a:avLst/>
            </a:prstGeom>
            <a:solidFill>
              <a:srgbClr val="FD3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Oval 214"/>
            <p:cNvSpPr>
              <a:spLocks noChangeArrowheads="1"/>
            </p:cNvSpPr>
            <p:nvPr/>
          </p:nvSpPr>
          <p:spPr bwMode="auto">
            <a:xfrm>
              <a:off x="4429126" y="5238751"/>
              <a:ext cx="68263" cy="69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Oval 215"/>
            <p:cNvSpPr>
              <a:spLocks noChangeArrowheads="1"/>
            </p:cNvSpPr>
            <p:nvPr/>
          </p:nvSpPr>
          <p:spPr bwMode="auto">
            <a:xfrm>
              <a:off x="4541839" y="5030788"/>
              <a:ext cx="247649" cy="250825"/>
            </a:xfrm>
            <a:prstGeom prst="ellipse">
              <a:avLst/>
            </a:prstGeom>
            <a:solidFill>
              <a:srgbClr val="5DD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217"/>
            <p:cNvSpPr>
              <a:spLocks/>
            </p:cNvSpPr>
            <p:nvPr/>
          </p:nvSpPr>
          <p:spPr bwMode="auto">
            <a:xfrm>
              <a:off x="3673476" y="5111751"/>
              <a:ext cx="368300" cy="171450"/>
            </a:xfrm>
            <a:custGeom>
              <a:avLst/>
              <a:gdLst>
                <a:gd name="T0" fmla="*/ 227 w 232"/>
                <a:gd name="T1" fmla="*/ 108 h 108"/>
                <a:gd name="T2" fmla="*/ 0 w 232"/>
                <a:gd name="T3" fmla="*/ 12 h 108"/>
                <a:gd name="T4" fmla="*/ 5 w 232"/>
                <a:gd name="T5" fmla="*/ 0 h 108"/>
                <a:gd name="T6" fmla="*/ 232 w 232"/>
                <a:gd name="T7" fmla="*/ 96 h 108"/>
                <a:gd name="T8" fmla="*/ 227 w 232"/>
                <a:gd name="T9" fmla="*/ 108 h 108"/>
              </a:gdLst>
              <a:ahLst/>
              <a:cxnLst>
                <a:cxn ang="0">
                  <a:pos x="T0" y="T1"/>
                </a:cxn>
                <a:cxn ang="0">
                  <a:pos x="T2" y="T3"/>
                </a:cxn>
                <a:cxn ang="0">
                  <a:pos x="T4" y="T5"/>
                </a:cxn>
                <a:cxn ang="0">
                  <a:pos x="T6" y="T7"/>
                </a:cxn>
                <a:cxn ang="0">
                  <a:pos x="T8" y="T9"/>
                </a:cxn>
              </a:cxnLst>
              <a:rect l="0" t="0" r="r" b="b"/>
              <a:pathLst>
                <a:path w="232" h="108">
                  <a:moveTo>
                    <a:pt x="227" y="108"/>
                  </a:moveTo>
                  <a:lnTo>
                    <a:pt x="0" y="12"/>
                  </a:lnTo>
                  <a:lnTo>
                    <a:pt x="5" y="0"/>
                  </a:lnTo>
                  <a:lnTo>
                    <a:pt x="232" y="96"/>
                  </a:lnTo>
                  <a:lnTo>
                    <a:pt x="227" y="10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Oval 218"/>
            <p:cNvSpPr>
              <a:spLocks noChangeArrowheads="1"/>
            </p:cNvSpPr>
            <p:nvPr/>
          </p:nvSpPr>
          <p:spPr bwMode="auto">
            <a:xfrm>
              <a:off x="4002088" y="5480051"/>
              <a:ext cx="69850"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Oval 219"/>
            <p:cNvSpPr>
              <a:spLocks noChangeArrowheads="1"/>
            </p:cNvSpPr>
            <p:nvPr/>
          </p:nvSpPr>
          <p:spPr bwMode="auto">
            <a:xfrm>
              <a:off x="4002088" y="5238751"/>
              <a:ext cx="69850" cy="69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Oval 220"/>
            <p:cNvSpPr>
              <a:spLocks noChangeArrowheads="1"/>
            </p:cNvSpPr>
            <p:nvPr/>
          </p:nvSpPr>
          <p:spPr bwMode="auto">
            <a:xfrm>
              <a:off x="3508376" y="4937126"/>
              <a:ext cx="388938" cy="388938"/>
            </a:xfrm>
            <a:prstGeom prst="ellipse">
              <a:avLst/>
            </a:prstGeom>
            <a:solidFill>
              <a:srgbClr val="76D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Oval 222"/>
            <p:cNvSpPr>
              <a:spLocks noChangeArrowheads="1"/>
            </p:cNvSpPr>
            <p:nvPr/>
          </p:nvSpPr>
          <p:spPr bwMode="auto">
            <a:xfrm>
              <a:off x="4429126" y="5480051"/>
              <a:ext cx="68263"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Oval 223"/>
            <p:cNvSpPr>
              <a:spLocks noChangeArrowheads="1"/>
            </p:cNvSpPr>
            <p:nvPr/>
          </p:nvSpPr>
          <p:spPr bwMode="auto">
            <a:xfrm>
              <a:off x="4578352" y="5492751"/>
              <a:ext cx="295212" cy="303213"/>
            </a:xfrm>
            <a:prstGeom prst="ellipse">
              <a:avLst/>
            </a:prstGeom>
            <a:solidFill>
              <a:srgbClr val="93E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3" name="TextBox 14"/>
          <p:cNvSpPr txBox="1">
            <a:spLocks noChangeArrowheads="1"/>
          </p:cNvSpPr>
          <p:nvPr/>
        </p:nvSpPr>
        <p:spPr bwMode="auto">
          <a:xfrm>
            <a:off x="6379245" y="495285"/>
            <a:ext cx="4497607" cy="769441"/>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a:lnSpc>
                <a:spcPct val="150000"/>
              </a:lnSpc>
            </a:pPr>
            <a:r>
              <a:rPr lang="fa-IR" sz="3200" dirty="0">
                <a:solidFill>
                  <a:srgbClr val="954F72"/>
                </a:solidFill>
                <a:latin typeface="Raleway"/>
                <a:cs typeface="B Titr" panose="00000700000000000000" pitchFamily="2" charset="-78"/>
              </a:rPr>
              <a:t>الزامات فنی</a:t>
            </a:r>
          </a:p>
        </p:txBody>
      </p:sp>
      <p:sp>
        <p:nvSpPr>
          <p:cNvPr id="45" name="Rectangle 7"/>
          <p:cNvSpPr>
            <a:spLocks noChangeArrowheads="1"/>
          </p:cNvSpPr>
          <p:nvPr/>
        </p:nvSpPr>
        <p:spPr bwMode="auto">
          <a:xfrm>
            <a:off x="6455937" y="1514051"/>
            <a:ext cx="3325776"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a:solidFill>
                  <a:srgbClr val="000000"/>
                </a:solidFill>
                <a:latin typeface="Calibri" panose="020F0502020204030204" pitchFamily="34" charset="0"/>
                <a:cs typeface="B Nazanin" panose="00000400000000000000" pitchFamily="2" charset="-78"/>
              </a:rPr>
              <a:t>استقامت عايقي</a:t>
            </a:r>
          </a:p>
        </p:txBody>
      </p:sp>
      <p:sp>
        <p:nvSpPr>
          <p:cNvPr id="46" name="Rectangle 7"/>
          <p:cNvSpPr>
            <a:spLocks noChangeArrowheads="1"/>
          </p:cNvSpPr>
          <p:nvPr/>
        </p:nvSpPr>
        <p:spPr bwMode="auto">
          <a:xfrm>
            <a:off x="2522367" y="4949759"/>
            <a:ext cx="451643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a:solidFill>
                  <a:srgbClr val="000000"/>
                </a:solidFill>
                <a:latin typeface="Calibri" panose="020F0502020204030204" pitchFamily="34" charset="0"/>
                <a:cs typeface="B Nazanin" panose="00000400000000000000" pitchFamily="2" charset="-78"/>
              </a:rPr>
              <a:t>زمان لازم جهت قطع</a:t>
            </a:r>
          </a:p>
        </p:txBody>
      </p:sp>
      <p:sp>
        <p:nvSpPr>
          <p:cNvPr id="47" name="Rectangle 7"/>
          <p:cNvSpPr>
            <a:spLocks noChangeArrowheads="1"/>
          </p:cNvSpPr>
          <p:nvPr/>
        </p:nvSpPr>
        <p:spPr bwMode="auto">
          <a:xfrm>
            <a:off x="-4051" y="3677764"/>
            <a:ext cx="355904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a:solidFill>
                  <a:srgbClr val="000000"/>
                </a:solidFill>
                <a:latin typeface="Calibri" panose="020F0502020204030204" pitchFamily="34" charset="0"/>
                <a:cs typeface="B Nazanin" panose="00000400000000000000" pitchFamily="2" charset="-78"/>
              </a:rPr>
              <a:t>ميزان تحمل جريان اتصال كوتاه</a:t>
            </a:r>
          </a:p>
        </p:txBody>
      </p:sp>
      <p:sp>
        <p:nvSpPr>
          <p:cNvPr id="49" name="Rectangle 7"/>
          <p:cNvSpPr>
            <a:spLocks noChangeArrowheads="1"/>
          </p:cNvSpPr>
          <p:nvPr/>
        </p:nvSpPr>
        <p:spPr bwMode="auto">
          <a:xfrm>
            <a:off x="7673049" y="3629383"/>
            <a:ext cx="3050644"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a:solidFill>
                  <a:srgbClr val="000000"/>
                </a:solidFill>
                <a:latin typeface="Calibri" panose="020F0502020204030204" pitchFamily="34" charset="0"/>
                <a:cs typeface="B Nazanin" panose="00000400000000000000" pitchFamily="2" charset="-78"/>
              </a:rPr>
              <a:t>قدرت قطع و وصل كليد</a:t>
            </a:r>
          </a:p>
        </p:txBody>
      </p:sp>
      <p:sp>
        <p:nvSpPr>
          <p:cNvPr id="57" name="Rectangle 7"/>
          <p:cNvSpPr>
            <a:spLocks noChangeArrowheads="1"/>
          </p:cNvSpPr>
          <p:nvPr/>
        </p:nvSpPr>
        <p:spPr bwMode="auto">
          <a:xfrm>
            <a:off x="-3140243" y="1508224"/>
            <a:ext cx="60325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a:solidFill>
                  <a:srgbClr val="000000"/>
                </a:solidFill>
                <a:latin typeface="Calibri" panose="020F0502020204030204" pitchFamily="34" charset="0"/>
                <a:cs typeface="B Nazanin" panose="00000400000000000000" pitchFamily="2" charset="-78"/>
              </a:rPr>
              <a:t>ميزان تحمل دما</a:t>
            </a:r>
            <a:endParaRPr lang="en-US" sz="2000" dirty="0">
              <a:solidFill>
                <a:srgbClr val="000000"/>
              </a:solidFill>
              <a:latin typeface="Calibri" panose="020F0502020204030204" pitchFamily="34" charset="0"/>
              <a:cs typeface="B Nazanin" panose="00000400000000000000" pitchFamily="2" charset="-78"/>
            </a:endParaRPr>
          </a:p>
        </p:txBody>
      </p:sp>
      <p:sp>
        <p:nvSpPr>
          <p:cNvPr id="31" name="TextBox 30"/>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12</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7545931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heckerboard(across)">
                                      <p:cBhvr>
                                        <p:cTn id="20" dur="500"/>
                                        <p:tgtEl>
                                          <p:spTgt spid="45"/>
                                        </p:tgtEl>
                                      </p:cBhvr>
                                    </p:animEffect>
                                  </p:childTnLst>
                                </p:cTn>
                              </p:par>
                            </p:childTnLst>
                          </p:cTn>
                        </p:par>
                        <p:par>
                          <p:cTn id="21" fill="hold">
                            <p:stCondLst>
                              <p:cond delay="1000"/>
                            </p:stCondLst>
                            <p:childTnLst>
                              <p:par>
                                <p:cTn id="22" presetID="5" presetClass="entr" presetSubtype="1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heckerboard(across)">
                                      <p:cBhvr>
                                        <p:cTn id="24" dur="500"/>
                                        <p:tgtEl>
                                          <p:spTgt spid="49"/>
                                        </p:tgtEl>
                                      </p:cBhvr>
                                    </p:animEffect>
                                  </p:childTnLst>
                                </p:cTn>
                              </p:par>
                            </p:childTnLst>
                          </p:cTn>
                        </p:par>
                        <p:par>
                          <p:cTn id="25" fill="hold">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checkerboard(across)">
                                      <p:cBhvr>
                                        <p:cTn id="28" dur="500"/>
                                        <p:tgtEl>
                                          <p:spTgt spid="46"/>
                                        </p:tgtEl>
                                      </p:cBhvr>
                                    </p:animEffect>
                                  </p:childTnLst>
                                </p:cTn>
                              </p:par>
                            </p:childTnLst>
                          </p:cTn>
                        </p:par>
                        <p:par>
                          <p:cTn id="29" fill="hold">
                            <p:stCondLst>
                              <p:cond delay="2000"/>
                            </p:stCondLst>
                            <p:childTnLst>
                              <p:par>
                                <p:cTn id="30" presetID="5" presetClass="entr" presetSubtype="1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checkerboard(across)">
                                      <p:cBhvr>
                                        <p:cTn id="32" dur="500"/>
                                        <p:tgtEl>
                                          <p:spTgt spid="47"/>
                                        </p:tgtEl>
                                      </p:cBhvr>
                                    </p:animEffect>
                                  </p:childTnLst>
                                </p:cTn>
                              </p:par>
                            </p:childTnLst>
                          </p:cTn>
                        </p:par>
                        <p:par>
                          <p:cTn id="33" fill="hold">
                            <p:stCondLst>
                              <p:cond delay="2500"/>
                            </p:stCondLst>
                            <p:childTnLst>
                              <p:par>
                                <p:cTn id="34" presetID="5" presetClass="entr" presetSubtype="1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checkerboard(across)">
                                      <p:cBhvr>
                                        <p:cTn id="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5" grpId="0"/>
      <p:bldP spid="46" grpId="0"/>
      <p:bldP spid="47" grpId="0"/>
      <p:bldP spid="49"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7315" b="76852" l="3300" r="98000">
                        <a14:foregroundMark x1="79000" y1="40278" x2="84900" y2="31481"/>
                        <a14:foregroundMark x1="63900" y1="42685" x2="63600" y2="29352"/>
                        <a14:foregroundMark x1="54800" y1="39074" x2="55400" y2="30000"/>
                        <a14:foregroundMark x1="62000" y1="14167" x2="62000" y2="14167"/>
                        <a14:foregroundMark x1="78300" y1="14167" x2="78300" y2="14167"/>
                        <a14:foregroundMark x1="75400" y1="45741" x2="75400" y2="45741"/>
                        <a14:foregroundMark x1="85200" y1="65185" x2="85200" y2="65185"/>
                        <a14:foregroundMark x1="73400" y1="63611" x2="73400" y2="63611"/>
                        <a14:foregroundMark x1="19100" y1="60000" x2="54100" y2="61204"/>
                      </a14:backgroundRemoval>
                    </a14:imgEffect>
                  </a14:imgLayer>
                </a14:imgProps>
              </a:ext>
              <a:ext uri="{28A0092B-C50C-407E-A947-70E740481C1C}">
                <a14:useLocalDpi xmlns:a14="http://schemas.microsoft.com/office/drawing/2010/main" val="0"/>
              </a:ext>
            </a:extLst>
          </a:blip>
          <a:srcRect b="25143"/>
          <a:stretch/>
        </p:blipFill>
        <p:spPr>
          <a:xfrm>
            <a:off x="10166898" y="362773"/>
            <a:ext cx="1454198" cy="1175657"/>
          </a:xfrm>
          <a:prstGeom prst="rect">
            <a:avLst/>
          </a:prstGeom>
        </p:spPr>
      </p:pic>
      <p:sp>
        <p:nvSpPr>
          <p:cNvPr id="342" name="Diamond 341"/>
          <p:cNvSpPr/>
          <p:nvPr/>
        </p:nvSpPr>
        <p:spPr>
          <a:xfrm>
            <a:off x="11066477" y="3639896"/>
            <a:ext cx="720000" cy="720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IN"/>
          </a:p>
        </p:txBody>
      </p:sp>
      <p:sp>
        <p:nvSpPr>
          <p:cNvPr id="40" name="TextBox 14"/>
          <p:cNvSpPr txBox="1">
            <a:spLocks noChangeArrowheads="1"/>
          </p:cNvSpPr>
          <p:nvPr/>
        </p:nvSpPr>
        <p:spPr bwMode="auto">
          <a:xfrm>
            <a:off x="6882361" y="231965"/>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a:solidFill>
                  <a:srgbClr val="954F72"/>
                </a:solidFill>
                <a:latin typeface="Raleway"/>
                <a:cs typeface="B Titr" panose="00000700000000000000" pitchFamily="2" charset="-78"/>
              </a:rPr>
              <a:t>تشریح و تعریف مسئله</a:t>
            </a:r>
          </a:p>
        </p:txBody>
      </p:sp>
      <p:grpSp>
        <p:nvGrpSpPr>
          <p:cNvPr id="35" name="Group 34"/>
          <p:cNvGrpSpPr>
            <a:grpSpLocks/>
          </p:cNvGrpSpPr>
          <p:nvPr/>
        </p:nvGrpSpPr>
        <p:grpSpPr bwMode="auto">
          <a:xfrm>
            <a:off x="1106123" y="1050433"/>
            <a:ext cx="9878552" cy="1200329"/>
            <a:chOff x="-2615989" y="-409046"/>
            <a:chExt cx="9878550" cy="1200331"/>
          </a:xfrm>
        </p:grpSpPr>
        <p:sp>
          <p:nvSpPr>
            <p:cNvPr id="39" name="TextBox 38">
              <a:extLst>
                <a:ext uri="{FF2B5EF4-FFF2-40B4-BE49-F238E27FC236}">
                  <a16:creationId xmlns="" xmlns:a16="http://schemas.microsoft.com/office/drawing/2014/main" id="{2E7C7D8D-1062-4B43-9B3A-22A51E770763}"/>
                </a:ext>
              </a:extLst>
            </p:cNvPr>
            <p:cNvSpPr txBox="1"/>
            <p:nvPr/>
          </p:nvSpPr>
          <p:spPr bwMode="auto">
            <a:xfrm>
              <a:off x="-2615989" y="-409046"/>
              <a:ext cx="8894616" cy="1200331"/>
            </a:xfrm>
            <a:prstGeom prst="rect">
              <a:avLst/>
            </a:prstGeom>
            <a:noFill/>
          </p:spPr>
          <p:txBody>
            <a:bodyPr wrap="square" rtlCol="1">
              <a:spAutoFit/>
            </a:bodyPr>
            <a:lstStyle/>
            <a:p>
              <a:pPr algn="ctr">
                <a:lnSpc>
                  <a:spcPct val="150000"/>
                </a:lnSpc>
                <a:defRPr/>
              </a:pPr>
              <a:r>
                <a:rPr lang="fa-IR" sz="2400" kern="0" dirty="0">
                  <a:solidFill>
                    <a:srgbClr val="5DD5FF"/>
                  </a:solidFill>
                  <a:ea typeface="Arial Unicode MS"/>
                  <a:cs typeface="B Titr" panose="00000700000000000000" pitchFamily="2" charset="-78"/>
                </a:rPr>
                <a:t>استفاده از كنتورهايي با قابليت ذخيره رفتار مصرف كننده در هفته‌ها و ماه‌هاي متوالي و ارتباط با مشترك از طريق اپليكيشن هشدار دهنده</a:t>
              </a:r>
            </a:p>
          </p:txBody>
        </p:sp>
        <p:sp>
          <p:nvSpPr>
            <p:cNvPr id="36" name="TextBox 35">
              <a:extLst>
                <a:ext uri="{FF2B5EF4-FFF2-40B4-BE49-F238E27FC236}">
                  <a16:creationId xmlns="" xmlns:a16="http://schemas.microsoft.com/office/drawing/2014/main" id="{256233C0-BFB2-4ECF-BAEB-6328A24822C8}"/>
                </a:ext>
              </a:extLst>
            </p:cNvPr>
            <p:cNvSpPr txBox="1"/>
            <p:nvPr/>
          </p:nvSpPr>
          <p:spPr>
            <a:xfrm>
              <a:off x="6523162" y="-378491"/>
              <a:ext cx="739399" cy="461666"/>
            </a:xfrm>
            <a:prstGeom prst="rect">
              <a:avLst/>
            </a:prstGeom>
            <a:noFill/>
          </p:spPr>
          <p:txBody>
            <a:bodyPr wrap="square" rtlCol="1">
              <a:spAutoFit/>
            </a:bodyPr>
            <a:lstStyle/>
            <a:p>
              <a:pPr algn="r">
                <a:defRPr/>
              </a:pPr>
              <a:r>
                <a:rPr lang="fa-IR" sz="2400" kern="0" dirty="0">
                  <a:solidFill>
                    <a:srgbClr val="5DD5FF"/>
                  </a:solidFill>
                  <a:ea typeface="Arial Unicode MS"/>
                  <a:cs typeface="B Titr" panose="00000700000000000000" pitchFamily="2" charset="-78"/>
                </a:rPr>
                <a:t> </a:t>
              </a:r>
              <a:r>
                <a:rPr lang="fa-IR" sz="2400" kern="0" dirty="0" smtClean="0">
                  <a:solidFill>
                    <a:srgbClr val="5DD5FF"/>
                  </a:solidFill>
                  <a:ea typeface="Arial Unicode MS"/>
                  <a:cs typeface="B Titr" panose="00000700000000000000" pitchFamily="2" charset="-78"/>
                </a:rPr>
                <a:t>  13</a:t>
              </a:r>
              <a:endParaRPr lang="fa-IR" sz="2400" kern="0" dirty="0">
                <a:solidFill>
                  <a:srgbClr val="5DD5FF"/>
                </a:solidFill>
                <a:ea typeface="Arial Unicode MS"/>
                <a:cs typeface="B Titr" panose="00000700000000000000" pitchFamily="2" charset="-78"/>
              </a:endParaRPr>
            </a:p>
          </p:txBody>
        </p:sp>
      </p:gr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3997" y="3821206"/>
            <a:ext cx="340922" cy="340922"/>
          </a:xfrm>
          <a:prstGeom prst="rect">
            <a:avLst/>
          </a:prstGeom>
        </p:spPr>
      </p:pic>
      <p:sp>
        <p:nvSpPr>
          <p:cNvPr id="21" name="Rectangle 20"/>
          <p:cNvSpPr>
            <a:spLocks noChangeArrowheads="1"/>
          </p:cNvSpPr>
          <p:nvPr/>
        </p:nvSpPr>
        <p:spPr bwMode="auto">
          <a:xfrm>
            <a:off x="2838233" y="3253003"/>
            <a:ext cx="77767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285750" indent="-285750" algn="r" rtl="1">
              <a:lnSpc>
                <a:spcPct val="250000"/>
              </a:lnSpc>
              <a:buFont typeface="Wingdings" panose="05000000000000000000" pitchFamily="2" charset="2"/>
              <a:buChar char="v"/>
              <a:defRPr/>
            </a:pPr>
            <a:r>
              <a:rPr lang="fa-IR" sz="1800" b="1" dirty="0">
                <a:solidFill>
                  <a:srgbClr val="000000"/>
                </a:solidFill>
                <a:latin typeface="A Iranian Sans" panose="01000500000000020002" pitchFamily="2" charset="-78"/>
                <a:ea typeface="Arial Unicode MS"/>
                <a:cs typeface="B Nazanin" panose="00000400000000000000" pitchFamily="2" charset="-78"/>
              </a:rPr>
              <a:t>كنتورهاي ديجيتال فعلي تا حدي موضوع را حل كردنداما امكان ارتباط ندارند</a:t>
            </a:r>
          </a:p>
          <a:p>
            <a:pPr marL="285750" indent="-285750" algn="r" rtl="1">
              <a:lnSpc>
                <a:spcPct val="250000"/>
              </a:lnSpc>
              <a:buFont typeface="Wingdings" panose="05000000000000000000" pitchFamily="2" charset="2"/>
              <a:buChar char="v"/>
              <a:defRPr/>
            </a:pPr>
            <a:r>
              <a:rPr lang="fa-IR" sz="1800" b="1" dirty="0">
                <a:solidFill>
                  <a:srgbClr val="000000"/>
                </a:solidFill>
                <a:latin typeface="A Iranian Sans" panose="01000500000000020002" pitchFamily="2" charset="-78"/>
                <a:ea typeface="Arial Unicode MS"/>
                <a:cs typeface="B Nazanin" panose="00000400000000000000" pitchFamily="2" charset="-78"/>
              </a:rPr>
              <a:t>هدف از انجام آن بهبود الگوي مصرف مشتركين و پيك سايي است</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938" y="2781273"/>
            <a:ext cx="3026832" cy="2079866"/>
          </a:xfrm>
          <a:prstGeom prst="rect">
            <a:avLst/>
          </a:prstGeom>
        </p:spPr>
      </p:pic>
      <p:sp>
        <p:nvSpPr>
          <p:cNvPr id="11" name="TextBox 10"/>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13</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0785635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 presetClass="entr" presetSubtype="2"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42"/>
                                        </p:tgtEl>
                                        <p:attrNameLst>
                                          <p:attrName>style.visibility</p:attrName>
                                        </p:attrNameLst>
                                      </p:cBhvr>
                                      <p:to>
                                        <p:strVal val="visible"/>
                                      </p:to>
                                    </p:set>
                                    <p:animEffect transition="in" filter="fade">
                                      <p:cBhvr>
                                        <p:cTn id="17" dur="500"/>
                                        <p:tgtEl>
                                          <p:spTgt spid="342"/>
                                        </p:tgtEl>
                                      </p:cBhvr>
                                    </p:animEffect>
                                  </p:childTnLst>
                                </p:cTn>
                              </p:par>
                              <p:par>
                                <p:cTn id="18" presetID="10"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4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2E6DE6BF-4797-4E59-82DE-1A586E8DBEF6}"/>
              </a:ext>
            </a:extLst>
          </p:cNvPr>
          <p:cNvGrpSpPr/>
          <p:nvPr/>
        </p:nvGrpSpPr>
        <p:grpSpPr>
          <a:xfrm>
            <a:off x="8666994" y="2019299"/>
            <a:ext cx="2397487" cy="4267087"/>
            <a:chOff x="4570072" y="1559676"/>
            <a:chExt cx="2326354" cy="4140484"/>
          </a:xfrm>
          <a:effectLst>
            <a:outerShdw blurRad="330200" dist="38100" dir="2700000" sx="102000" sy="102000" algn="tl" rotWithShape="0">
              <a:schemeClr val="tx1">
                <a:lumMod val="85000"/>
                <a:lumOff val="15000"/>
                <a:alpha val="40000"/>
              </a:schemeClr>
            </a:outerShdw>
            <a:reflection blurRad="6350" stA="52000" endA="300" endPos="19000" dir="5400000" sy="-100000" algn="bl" rotWithShape="0"/>
          </a:effectLst>
        </p:grpSpPr>
        <p:sp>
          <p:nvSpPr>
            <p:cNvPr id="22" name="Rectangle 21">
              <a:extLst>
                <a:ext uri="{FF2B5EF4-FFF2-40B4-BE49-F238E27FC236}">
                  <a16:creationId xmlns:a16="http://schemas.microsoft.com/office/drawing/2014/main" xmlns="" id="{51E87368-AE5A-4483-8BF2-9B5CEB73AD10}"/>
                </a:ext>
              </a:extLst>
            </p:cNvPr>
            <p:cNvSpPr/>
            <p:nvPr/>
          </p:nvSpPr>
          <p:spPr>
            <a:xfrm>
              <a:off x="5919364" y="3602395"/>
              <a:ext cx="435429" cy="1056691"/>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xmlns="" id="{D527EC99-5822-4FC0-9C4F-102CDB174986}"/>
                </a:ext>
              </a:extLst>
            </p:cNvPr>
            <p:cNvSpPr/>
            <p:nvPr/>
          </p:nvSpPr>
          <p:spPr>
            <a:xfrm>
              <a:off x="5091652" y="3927778"/>
              <a:ext cx="435429" cy="717064"/>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reeform: Shape 15">
              <a:extLst>
                <a:ext uri="{FF2B5EF4-FFF2-40B4-BE49-F238E27FC236}">
                  <a16:creationId xmlns:a16="http://schemas.microsoft.com/office/drawing/2014/main" xmlns="" id="{A961EEC9-42D5-452A-A528-C3983E35639F}"/>
                </a:ext>
              </a:extLst>
            </p:cNvPr>
            <p:cNvSpPr/>
            <p:nvPr/>
          </p:nvSpPr>
          <p:spPr>
            <a:xfrm>
              <a:off x="4699368" y="4528461"/>
              <a:ext cx="2067762" cy="1171699"/>
            </a:xfrm>
            <a:custGeom>
              <a:avLst/>
              <a:gdLst>
                <a:gd name="connsiteX0" fmla="*/ 575009 w 2067762"/>
                <a:gd name="connsiteY0" fmla="*/ 1089473 h 1171699"/>
                <a:gd name="connsiteX1" fmla="*/ 575009 w 2067762"/>
                <a:gd name="connsiteY1" fmla="*/ 1089474 h 1171699"/>
                <a:gd name="connsiteX2" fmla="*/ 575009 w 2067762"/>
                <a:gd name="connsiteY2" fmla="*/ 1089474 h 1171699"/>
                <a:gd name="connsiteX3" fmla="*/ 0 w 2067762"/>
                <a:gd name="connsiteY3" fmla="*/ 0 h 1171699"/>
                <a:gd name="connsiteX4" fmla="*/ 2067762 w 2067762"/>
                <a:gd name="connsiteY4" fmla="*/ 0 h 1171699"/>
                <a:gd name="connsiteX5" fmla="*/ 2066153 w 2067762"/>
                <a:gd name="connsiteY5" fmla="*/ 4395 h 1171699"/>
                <a:gd name="connsiteX6" fmla="*/ 1660259 w 2067762"/>
                <a:gd name="connsiteY6" fmla="*/ 497299 h 1171699"/>
                <a:gd name="connsiteX7" fmla="*/ 1524401 w 2067762"/>
                <a:gd name="connsiteY7" fmla="*/ 575387 h 1171699"/>
                <a:gd name="connsiteX8" fmla="*/ 1545150 w 2067762"/>
                <a:gd name="connsiteY8" fmla="*/ 589377 h 1171699"/>
                <a:gd name="connsiteX9" fmla="*/ 1569233 w 2067762"/>
                <a:gd name="connsiteY9" fmla="*/ 647519 h 1171699"/>
                <a:gd name="connsiteX10" fmla="*/ 1569232 w 2067762"/>
                <a:gd name="connsiteY10" fmla="*/ 647519 h 1171699"/>
                <a:gd name="connsiteX11" fmla="*/ 1519013 w 2067762"/>
                <a:gd name="connsiteY11" fmla="*/ 723283 h 1171699"/>
                <a:gd name="connsiteX12" fmla="*/ 1514632 w 2067762"/>
                <a:gd name="connsiteY12" fmla="*/ 724167 h 1171699"/>
                <a:gd name="connsiteX13" fmla="*/ 1524532 w 2067762"/>
                <a:gd name="connsiteY13" fmla="*/ 738850 h 1171699"/>
                <a:gd name="connsiteX14" fmla="*/ 1530993 w 2067762"/>
                <a:gd name="connsiteY14" fmla="*/ 770856 h 1171699"/>
                <a:gd name="connsiteX15" fmla="*/ 1530992 w 2067762"/>
                <a:gd name="connsiteY15" fmla="*/ 770856 h 1171699"/>
                <a:gd name="connsiteX16" fmla="*/ 1506909 w 2067762"/>
                <a:gd name="connsiteY16" fmla="*/ 828998 h 1171699"/>
                <a:gd name="connsiteX17" fmla="*/ 1501678 w 2067762"/>
                <a:gd name="connsiteY17" fmla="*/ 832525 h 1171699"/>
                <a:gd name="connsiteX18" fmla="*/ 1506910 w 2067762"/>
                <a:gd name="connsiteY18" fmla="*/ 836052 h 1171699"/>
                <a:gd name="connsiteX19" fmla="*/ 1530993 w 2067762"/>
                <a:gd name="connsiteY19" fmla="*/ 894194 h 1171699"/>
                <a:gd name="connsiteX20" fmla="*/ 1530992 w 2067762"/>
                <a:gd name="connsiteY20" fmla="*/ 894194 h 1171699"/>
                <a:gd name="connsiteX21" fmla="*/ 1524531 w 2067762"/>
                <a:gd name="connsiteY21" fmla="*/ 926200 h 1171699"/>
                <a:gd name="connsiteX22" fmla="*/ 1507997 w 2067762"/>
                <a:gd name="connsiteY22" fmla="*/ 950723 h 1171699"/>
                <a:gd name="connsiteX23" fmla="*/ 1524532 w 2067762"/>
                <a:gd name="connsiteY23" fmla="*/ 975248 h 1171699"/>
                <a:gd name="connsiteX24" fmla="*/ 1530993 w 2067762"/>
                <a:gd name="connsiteY24" fmla="*/ 1007254 h 1171699"/>
                <a:gd name="connsiteX25" fmla="*/ 1530992 w 2067762"/>
                <a:gd name="connsiteY25" fmla="*/ 1007254 h 1171699"/>
                <a:gd name="connsiteX26" fmla="*/ 1506909 w 2067762"/>
                <a:gd name="connsiteY26" fmla="*/ 1065396 h 1171699"/>
                <a:gd name="connsiteX27" fmla="*/ 1490172 w 2067762"/>
                <a:gd name="connsiteY27" fmla="*/ 1076681 h 1171699"/>
                <a:gd name="connsiteX28" fmla="*/ 1492755 w 2067762"/>
                <a:gd name="connsiteY28" fmla="*/ 1089474 h 1171699"/>
                <a:gd name="connsiteX29" fmla="*/ 1492754 w 2067762"/>
                <a:gd name="connsiteY29" fmla="*/ 1089474 h 1171699"/>
                <a:gd name="connsiteX30" fmla="*/ 1410529 w 2067762"/>
                <a:gd name="connsiteY30" fmla="*/ 1171699 h 1171699"/>
                <a:gd name="connsiteX31" fmla="*/ 657234 w 2067762"/>
                <a:gd name="connsiteY31" fmla="*/ 1171698 h 1171699"/>
                <a:gd name="connsiteX32" fmla="*/ 581471 w 2067762"/>
                <a:gd name="connsiteY32" fmla="*/ 1121479 h 1171699"/>
                <a:gd name="connsiteX33" fmla="*/ 575009 w 2067762"/>
                <a:gd name="connsiteY33" fmla="*/ 1089474 h 1171699"/>
                <a:gd name="connsiteX34" fmla="*/ 577417 w 2067762"/>
                <a:gd name="connsiteY34" fmla="*/ 1077549 h 1171699"/>
                <a:gd name="connsiteX35" fmla="*/ 573021 w 2067762"/>
                <a:gd name="connsiteY35" fmla="*/ 1075436 h 1171699"/>
                <a:gd name="connsiteX36" fmla="*/ 543231 w 2067762"/>
                <a:gd name="connsiteY36" fmla="*/ 1039259 h 1171699"/>
                <a:gd name="connsiteX37" fmla="*/ 536769 w 2067762"/>
                <a:gd name="connsiteY37" fmla="*/ 1007254 h 1171699"/>
                <a:gd name="connsiteX38" fmla="*/ 543231 w 2067762"/>
                <a:gd name="connsiteY38" fmla="*/ 975248 h 1171699"/>
                <a:gd name="connsiteX39" fmla="*/ 560852 w 2067762"/>
                <a:gd name="connsiteY39" fmla="*/ 949112 h 1171699"/>
                <a:gd name="connsiteX40" fmla="*/ 561654 w 2067762"/>
                <a:gd name="connsiteY40" fmla="*/ 948572 h 1171699"/>
                <a:gd name="connsiteX41" fmla="*/ 543231 w 2067762"/>
                <a:gd name="connsiteY41" fmla="*/ 926199 h 1171699"/>
                <a:gd name="connsiteX42" fmla="*/ 536769 w 2067762"/>
                <a:gd name="connsiteY42" fmla="*/ 894194 h 1171699"/>
                <a:gd name="connsiteX43" fmla="*/ 543231 w 2067762"/>
                <a:gd name="connsiteY43" fmla="*/ 862188 h 1171699"/>
                <a:gd name="connsiteX44" fmla="*/ 560852 w 2067762"/>
                <a:gd name="connsiteY44" fmla="*/ 836052 h 1171699"/>
                <a:gd name="connsiteX45" fmla="*/ 567096 w 2067762"/>
                <a:gd name="connsiteY45" fmla="*/ 831842 h 1171699"/>
                <a:gd name="connsiteX46" fmla="*/ 543231 w 2067762"/>
                <a:gd name="connsiteY46" fmla="*/ 802861 h 1171699"/>
                <a:gd name="connsiteX47" fmla="*/ 536769 w 2067762"/>
                <a:gd name="connsiteY47" fmla="*/ 770856 h 1171699"/>
                <a:gd name="connsiteX48" fmla="*/ 543231 w 2067762"/>
                <a:gd name="connsiteY48" fmla="*/ 738850 h 1171699"/>
                <a:gd name="connsiteX49" fmla="*/ 553131 w 2067762"/>
                <a:gd name="connsiteY49" fmla="*/ 724166 h 1171699"/>
                <a:gd name="connsiteX50" fmla="*/ 548749 w 2067762"/>
                <a:gd name="connsiteY50" fmla="*/ 723282 h 1171699"/>
                <a:gd name="connsiteX51" fmla="*/ 504992 w 2067762"/>
                <a:gd name="connsiteY51" fmla="*/ 679524 h 1171699"/>
                <a:gd name="connsiteX52" fmla="*/ 498530 w 2067762"/>
                <a:gd name="connsiteY52" fmla="*/ 647519 h 1171699"/>
                <a:gd name="connsiteX53" fmla="*/ 504992 w 2067762"/>
                <a:gd name="connsiteY53" fmla="*/ 615513 h 1171699"/>
                <a:gd name="connsiteX54" fmla="*/ 534782 w 2067762"/>
                <a:gd name="connsiteY54" fmla="*/ 579337 h 1171699"/>
                <a:gd name="connsiteX55" fmla="*/ 543196 w 2067762"/>
                <a:gd name="connsiteY55" fmla="*/ 575292 h 1171699"/>
                <a:gd name="connsiteX56" fmla="*/ 407504 w 2067762"/>
                <a:gd name="connsiteY56" fmla="*/ 497299 h 1171699"/>
                <a:gd name="connsiteX57" fmla="*/ 1609 w 2067762"/>
                <a:gd name="connsiteY57" fmla="*/ 4395 h 117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67762" h="1171699">
                  <a:moveTo>
                    <a:pt x="575009" y="1089473"/>
                  </a:moveTo>
                  <a:lnTo>
                    <a:pt x="575009" y="1089474"/>
                  </a:lnTo>
                  <a:lnTo>
                    <a:pt x="575009" y="1089474"/>
                  </a:lnTo>
                  <a:close/>
                  <a:moveTo>
                    <a:pt x="0" y="0"/>
                  </a:moveTo>
                  <a:lnTo>
                    <a:pt x="2067762" y="0"/>
                  </a:lnTo>
                  <a:lnTo>
                    <a:pt x="2066153" y="4395"/>
                  </a:lnTo>
                  <a:cubicBezTo>
                    <a:pt x="1981117" y="205444"/>
                    <a:pt x="1839061" y="376502"/>
                    <a:pt x="1660259" y="497299"/>
                  </a:cubicBezTo>
                  <a:lnTo>
                    <a:pt x="1524401" y="575387"/>
                  </a:lnTo>
                  <a:lnTo>
                    <a:pt x="1545150" y="589377"/>
                  </a:lnTo>
                  <a:cubicBezTo>
                    <a:pt x="1560030" y="604257"/>
                    <a:pt x="1569233" y="624813"/>
                    <a:pt x="1569233" y="647519"/>
                  </a:cubicBezTo>
                  <a:lnTo>
                    <a:pt x="1569232" y="647519"/>
                  </a:lnTo>
                  <a:cubicBezTo>
                    <a:pt x="1569232" y="681578"/>
                    <a:pt x="1548525" y="710800"/>
                    <a:pt x="1519013" y="723283"/>
                  </a:cubicBezTo>
                  <a:lnTo>
                    <a:pt x="1514632" y="724167"/>
                  </a:lnTo>
                  <a:lnTo>
                    <a:pt x="1524532" y="738850"/>
                  </a:lnTo>
                  <a:cubicBezTo>
                    <a:pt x="1528692" y="748688"/>
                    <a:pt x="1530993" y="759503"/>
                    <a:pt x="1530993" y="770856"/>
                  </a:cubicBezTo>
                  <a:lnTo>
                    <a:pt x="1530992" y="770856"/>
                  </a:lnTo>
                  <a:cubicBezTo>
                    <a:pt x="1530992" y="793562"/>
                    <a:pt x="1521789" y="814119"/>
                    <a:pt x="1506909" y="828998"/>
                  </a:cubicBezTo>
                  <a:lnTo>
                    <a:pt x="1501678" y="832525"/>
                  </a:lnTo>
                  <a:lnTo>
                    <a:pt x="1506910" y="836052"/>
                  </a:lnTo>
                  <a:cubicBezTo>
                    <a:pt x="1521790" y="850932"/>
                    <a:pt x="1530993" y="871488"/>
                    <a:pt x="1530993" y="894194"/>
                  </a:cubicBezTo>
                  <a:lnTo>
                    <a:pt x="1530992" y="894194"/>
                  </a:lnTo>
                  <a:cubicBezTo>
                    <a:pt x="1530992" y="905547"/>
                    <a:pt x="1528691" y="916363"/>
                    <a:pt x="1524531" y="926200"/>
                  </a:cubicBezTo>
                  <a:lnTo>
                    <a:pt x="1507997" y="950723"/>
                  </a:lnTo>
                  <a:lnTo>
                    <a:pt x="1524532" y="975248"/>
                  </a:lnTo>
                  <a:cubicBezTo>
                    <a:pt x="1528692" y="985086"/>
                    <a:pt x="1530993" y="995901"/>
                    <a:pt x="1530993" y="1007254"/>
                  </a:cubicBezTo>
                  <a:lnTo>
                    <a:pt x="1530992" y="1007254"/>
                  </a:lnTo>
                  <a:cubicBezTo>
                    <a:pt x="1530992" y="1029960"/>
                    <a:pt x="1521789" y="1050517"/>
                    <a:pt x="1506909" y="1065396"/>
                  </a:cubicBezTo>
                  <a:lnTo>
                    <a:pt x="1490172" y="1076681"/>
                  </a:lnTo>
                  <a:lnTo>
                    <a:pt x="1492755" y="1089474"/>
                  </a:lnTo>
                  <a:lnTo>
                    <a:pt x="1492754" y="1089474"/>
                  </a:lnTo>
                  <a:cubicBezTo>
                    <a:pt x="1492754" y="1134886"/>
                    <a:pt x="1455941" y="1171699"/>
                    <a:pt x="1410529" y="1171699"/>
                  </a:cubicBezTo>
                  <a:lnTo>
                    <a:pt x="657234" y="1171698"/>
                  </a:lnTo>
                  <a:cubicBezTo>
                    <a:pt x="623175" y="1171698"/>
                    <a:pt x="593953" y="1150991"/>
                    <a:pt x="581471" y="1121479"/>
                  </a:cubicBezTo>
                  <a:lnTo>
                    <a:pt x="575009" y="1089474"/>
                  </a:lnTo>
                  <a:lnTo>
                    <a:pt x="577417" y="1077549"/>
                  </a:lnTo>
                  <a:lnTo>
                    <a:pt x="573021" y="1075436"/>
                  </a:lnTo>
                  <a:cubicBezTo>
                    <a:pt x="559898" y="1066570"/>
                    <a:pt x="549472" y="1054015"/>
                    <a:pt x="543231" y="1039259"/>
                  </a:cubicBezTo>
                  <a:lnTo>
                    <a:pt x="536769" y="1007254"/>
                  </a:lnTo>
                  <a:lnTo>
                    <a:pt x="543231" y="975248"/>
                  </a:lnTo>
                  <a:cubicBezTo>
                    <a:pt x="547392" y="965411"/>
                    <a:pt x="553412" y="956552"/>
                    <a:pt x="560852" y="949112"/>
                  </a:cubicBezTo>
                  <a:lnTo>
                    <a:pt x="561654" y="948572"/>
                  </a:lnTo>
                  <a:lnTo>
                    <a:pt x="543231" y="926199"/>
                  </a:lnTo>
                  <a:lnTo>
                    <a:pt x="536769" y="894194"/>
                  </a:lnTo>
                  <a:lnTo>
                    <a:pt x="543231" y="862188"/>
                  </a:lnTo>
                  <a:cubicBezTo>
                    <a:pt x="547392" y="852351"/>
                    <a:pt x="553412" y="843492"/>
                    <a:pt x="560852" y="836052"/>
                  </a:cubicBezTo>
                  <a:lnTo>
                    <a:pt x="567096" y="831842"/>
                  </a:lnTo>
                  <a:lnTo>
                    <a:pt x="543231" y="802861"/>
                  </a:lnTo>
                  <a:lnTo>
                    <a:pt x="536769" y="770856"/>
                  </a:lnTo>
                  <a:lnTo>
                    <a:pt x="543231" y="738850"/>
                  </a:lnTo>
                  <a:lnTo>
                    <a:pt x="553131" y="724166"/>
                  </a:lnTo>
                  <a:lnTo>
                    <a:pt x="548749" y="723282"/>
                  </a:lnTo>
                  <a:cubicBezTo>
                    <a:pt x="529075" y="714960"/>
                    <a:pt x="513313" y="699199"/>
                    <a:pt x="504992" y="679524"/>
                  </a:cubicBezTo>
                  <a:lnTo>
                    <a:pt x="498530" y="647519"/>
                  </a:lnTo>
                  <a:lnTo>
                    <a:pt x="504992" y="615513"/>
                  </a:lnTo>
                  <a:cubicBezTo>
                    <a:pt x="511233" y="600757"/>
                    <a:pt x="521659" y="588203"/>
                    <a:pt x="534782" y="579337"/>
                  </a:cubicBezTo>
                  <a:lnTo>
                    <a:pt x="543196" y="575292"/>
                  </a:lnTo>
                  <a:lnTo>
                    <a:pt x="407504" y="497299"/>
                  </a:lnTo>
                  <a:cubicBezTo>
                    <a:pt x="228701" y="376502"/>
                    <a:pt x="86645" y="205444"/>
                    <a:pt x="1609" y="4395"/>
                  </a:cubicBezTo>
                  <a:close/>
                </a:path>
              </a:pathLst>
            </a:cu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Rounded Corners 16">
              <a:extLst>
                <a:ext uri="{FF2B5EF4-FFF2-40B4-BE49-F238E27FC236}">
                  <a16:creationId xmlns:a16="http://schemas.microsoft.com/office/drawing/2014/main" xmlns="" id="{67ABB0C4-6D2B-4BDA-984C-A8FBA879AA3E}"/>
                </a:ext>
              </a:extLst>
            </p:cNvPr>
            <p:cNvSpPr/>
            <p:nvPr/>
          </p:nvSpPr>
          <p:spPr>
            <a:xfrm rot="20716087">
              <a:off x="4570072" y="3520611"/>
              <a:ext cx="2326354" cy="551543"/>
            </a:xfrm>
            <a:prstGeom prst="roundRect">
              <a:avLst>
                <a:gd name="adj" fmla="val 50000"/>
              </a:avLst>
            </a:prstGeom>
            <a:gradFill flip="none" rotWithShape="1">
              <a:gsLst>
                <a:gs pos="0">
                  <a:srgbClr val="E6782E"/>
                </a:gs>
                <a:gs pos="100000">
                  <a:srgbClr val="B9581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a16="http://schemas.microsoft.com/office/drawing/2014/main" xmlns="" id="{262091EA-AFAE-432A-8395-53ACD4263B48}"/>
                </a:ext>
              </a:extLst>
            </p:cNvPr>
            <p:cNvSpPr/>
            <p:nvPr/>
          </p:nvSpPr>
          <p:spPr>
            <a:xfrm rot="20716087">
              <a:off x="4570072" y="2866966"/>
              <a:ext cx="2326354" cy="551543"/>
            </a:xfrm>
            <a:prstGeom prst="roundRect">
              <a:avLst>
                <a:gd name="adj" fmla="val 50000"/>
              </a:avLst>
            </a:prstGeom>
            <a:gradFill flip="none" rotWithShape="1">
              <a:gsLst>
                <a:gs pos="0">
                  <a:srgbClr val="BE5691"/>
                </a:gs>
                <a:gs pos="100000">
                  <a:srgbClr val="A53F7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9" name="Rectangle: Rounded Corners 18">
              <a:extLst>
                <a:ext uri="{FF2B5EF4-FFF2-40B4-BE49-F238E27FC236}">
                  <a16:creationId xmlns:a16="http://schemas.microsoft.com/office/drawing/2014/main" xmlns="" id="{076821BC-C7FE-4F0D-8DA1-9907F1BBE3C8}"/>
                </a:ext>
              </a:extLst>
            </p:cNvPr>
            <p:cNvSpPr/>
            <p:nvPr/>
          </p:nvSpPr>
          <p:spPr>
            <a:xfrm rot="20716087">
              <a:off x="4570072" y="2213321"/>
              <a:ext cx="2326354" cy="551543"/>
            </a:xfrm>
            <a:prstGeom prst="roundRect">
              <a:avLst>
                <a:gd name="adj" fmla="val 50000"/>
              </a:avLst>
            </a:prstGeom>
            <a:gradFill flip="none" rotWithShape="1">
              <a:gsLst>
                <a:gs pos="0">
                  <a:srgbClr val="01B8D1"/>
                </a:gs>
                <a:gs pos="100000">
                  <a:srgbClr val="01889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0" name="Rectangle: Rounded Corners 19">
              <a:extLst>
                <a:ext uri="{FF2B5EF4-FFF2-40B4-BE49-F238E27FC236}">
                  <a16:creationId xmlns:a16="http://schemas.microsoft.com/office/drawing/2014/main" xmlns="" id="{7A2F7D59-EADC-4D4E-B624-49761ACA2584}"/>
                </a:ext>
              </a:extLst>
            </p:cNvPr>
            <p:cNvSpPr/>
            <p:nvPr/>
          </p:nvSpPr>
          <p:spPr>
            <a:xfrm rot="20716087">
              <a:off x="4841428" y="1559676"/>
              <a:ext cx="1783643" cy="551543"/>
            </a:xfrm>
            <a:prstGeom prst="roundRect">
              <a:avLst>
                <a:gd name="adj" fmla="val 50000"/>
              </a:avLst>
            </a:prstGeom>
            <a:gradFill flip="none" rotWithShape="1">
              <a:gsLst>
                <a:gs pos="0">
                  <a:srgbClr val="00B050"/>
                </a:gs>
                <a:gs pos="100000">
                  <a:srgbClr val="009E4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82" name="TextBox 14"/>
          <p:cNvSpPr txBox="1">
            <a:spLocks noChangeArrowheads="1"/>
          </p:cNvSpPr>
          <p:nvPr/>
        </p:nvSpPr>
        <p:spPr bwMode="auto">
          <a:xfrm>
            <a:off x="7647337" y="782901"/>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smtClean="0">
                <a:solidFill>
                  <a:srgbClr val="954F72"/>
                </a:solidFill>
                <a:latin typeface="Raleway"/>
                <a:cs typeface="B Titr" panose="00000700000000000000" pitchFamily="2" charset="-78"/>
              </a:rPr>
              <a:t>چرایی و دلیل مسئله</a:t>
            </a:r>
            <a:endParaRPr lang="fa-IR" sz="3200" dirty="0">
              <a:solidFill>
                <a:srgbClr val="954F72"/>
              </a:solidFill>
              <a:latin typeface="Raleway"/>
              <a:cs typeface="B Titr" panose="00000700000000000000" pitchFamily="2" charset="-78"/>
            </a:endParaRPr>
          </a:p>
        </p:txBody>
      </p:sp>
      <p:sp>
        <p:nvSpPr>
          <p:cNvPr id="107" name="Oval 106">
            <a:extLst>
              <a:ext uri="{FF2B5EF4-FFF2-40B4-BE49-F238E27FC236}">
                <a16:creationId xmlns:a16="http://schemas.microsoft.com/office/drawing/2014/main" xmlns="" id="{C6150010-A241-40AE-B693-6CCF2FC60A07}"/>
              </a:ext>
            </a:extLst>
          </p:cNvPr>
          <p:cNvSpPr/>
          <p:nvPr/>
        </p:nvSpPr>
        <p:spPr>
          <a:xfrm flipH="1">
            <a:off x="8583486" y="2119352"/>
            <a:ext cx="215900" cy="215900"/>
          </a:xfrm>
          <a:prstGeom prst="ellipse">
            <a:avLst/>
          </a:prstGeom>
          <a:solidFill>
            <a:srgbClr val="00A9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08" name="Oval 107">
            <a:extLst>
              <a:ext uri="{FF2B5EF4-FFF2-40B4-BE49-F238E27FC236}">
                <a16:creationId xmlns:a16="http://schemas.microsoft.com/office/drawing/2014/main" xmlns="" id="{297161C5-F4E8-4DC9-8CE1-BC5029AB46B7}"/>
              </a:ext>
            </a:extLst>
          </p:cNvPr>
          <p:cNvSpPr/>
          <p:nvPr/>
        </p:nvSpPr>
        <p:spPr>
          <a:xfrm flipH="1">
            <a:off x="6350000" y="1825625"/>
            <a:ext cx="549275" cy="549275"/>
          </a:xfrm>
          <a:prstGeom prst="ellipse">
            <a:avLst/>
          </a:prstGeom>
          <a:solidFill>
            <a:srgbClr val="00AA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09" name="Oval 108">
            <a:extLst>
              <a:ext uri="{FF2B5EF4-FFF2-40B4-BE49-F238E27FC236}">
                <a16:creationId xmlns:a16="http://schemas.microsoft.com/office/drawing/2014/main" xmlns="" id="{10779195-C1F9-46F6-BBB0-AC6619C7A224}"/>
              </a:ext>
            </a:extLst>
          </p:cNvPr>
          <p:cNvSpPr/>
          <p:nvPr/>
        </p:nvSpPr>
        <p:spPr>
          <a:xfrm flipH="1">
            <a:off x="5403850" y="3662363"/>
            <a:ext cx="549275" cy="549275"/>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0" name="Oval 109">
            <a:extLst>
              <a:ext uri="{FF2B5EF4-FFF2-40B4-BE49-F238E27FC236}">
                <a16:creationId xmlns:a16="http://schemas.microsoft.com/office/drawing/2014/main" xmlns="" id="{476F4CD0-08EC-4375-826C-A9E7EA1B4C50}"/>
              </a:ext>
            </a:extLst>
          </p:cNvPr>
          <p:cNvSpPr/>
          <p:nvPr/>
        </p:nvSpPr>
        <p:spPr>
          <a:xfrm flipH="1">
            <a:off x="6473825" y="5497513"/>
            <a:ext cx="549275" cy="549275"/>
          </a:xfrm>
          <a:prstGeom prst="ellipse">
            <a:avLst/>
          </a:prstGeom>
          <a:solidFill>
            <a:srgbClr val="29214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1" name="Oval 110">
            <a:extLst>
              <a:ext uri="{FF2B5EF4-FFF2-40B4-BE49-F238E27FC236}">
                <a16:creationId xmlns:a16="http://schemas.microsoft.com/office/drawing/2014/main" xmlns="" id="{8D80F9A0-6C85-4B37-922B-5F9E59754C20}"/>
              </a:ext>
            </a:extLst>
          </p:cNvPr>
          <p:cNvSpPr/>
          <p:nvPr/>
        </p:nvSpPr>
        <p:spPr>
          <a:xfrm flipH="1">
            <a:off x="5934293" y="2763046"/>
            <a:ext cx="549275" cy="549275"/>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000000">
                  <a:lumMod val="75000"/>
                  <a:lumOff val="25000"/>
                </a:srgbClr>
              </a:solidFill>
              <a:effectLst/>
              <a:uLnTx/>
              <a:uFillTx/>
              <a:latin typeface="Arial"/>
              <a:ea typeface="Arial Unicode MS"/>
            </a:endParaRPr>
          </a:p>
        </p:txBody>
      </p:sp>
      <p:sp>
        <p:nvSpPr>
          <p:cNvPr id="112" name="Oval 111">
            <a:extLst>
              <a:ext uri="{FF2B5EF4-FFF2-40B4-BE49-F238E27FC236}">
                <a16:creationId xmlns:a16="http://schemas.microsoft.com/office/drawing/2014/main" xmlns="" id="{96C9C49C-244A-4B48-BB07-7FB35C787A7B}"/>
              </a:ext>
            </a:extLst>
          </p:cNvPr>
          <p:cNvSpPr/>
          <p:nvPr/>
        </p:nvSpPr>
        <p:spPr>
          <a:xfrm flipH="1">
            <a:off x="5920011" y="4576764"/>
            <a:ext cx="550863" cy="549275"/>
          </a:xfrm>
          <a:prstGeom prst="ellipse">
            <a:avLst/>
          </a:prstGeom>
          <a:solidFill>
            <a:srgbClr val="E3762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3" name="Oval 112">
            <a:extLst>
              <a:ext uri="{FF2B5EF4-FFF2-40B4-BE49-F238E27FC236}">
                <a16:creationId xmlns:a16="http://schemas.microsoft.com/office/drawing/2014/main" xmlns="" id="{C08EB5F7-2BF1-425F-9FE0-4DB072808ACC}"/>
              </a:ext>
            </a:extLst>
          </p:cNvPr>
          <p:cNvSpPr/>
          <p:nvPr/>
        </p:nvSpPr>
        <p:spPr>
          <a:xfrm flipH="1">
            <a:off x="7861518" y="2905921"/>
            <a:ext cx="215900" cy="215900"/>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4" name="Oval 113">
            <a:extLst>
              <a:ext uri="{FF2B5EF4-FFF2-40B4-BE49-F238E27FC236}">
                <a16:creationId xmlns:a16="http://schemas.microsoft.com/office/drawing/2014/main" xmlns="" id="{BE3A8781-0799-4F9D-B3FB-EF3D78C56C97}"/>
              </a:ext>
            </a:extLst>
          </p:cNvPr>
          <p:cNvSpPr/>
          <p:nvPr/>
        </p:nvSpPr>
        <p:spPr>
          <a:xfrm flipH="1">
            <a:off x="7348538" y="3805238"/>
            <a:ext cx="215900" cy="215900"/>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5" name="Oval 114">
            <a:extLst>
              <a:ext uri="{FF2B5EF4-FFF2-40B4-BE49-F238E27FC236}">
                <a16:creationId xmlns:a16="http://schemas.microsoft.com/office/drawing/2014/main" xmlns="" id="{367BBC88-3979-4C87-AD97-EFBA350194D3}"/>
              </a:ext>
            </a:extLst>
          </p:cNvPr>
          <p:cNvSpPr/>
          <p:nvPr/>
        </p:nvSpPr>
        <p:spPr>
          <a:xfrm flipH="1">
            <a:off x="7891686" y="4719639"/>
            <a:ext cx="217488" cy="215900"/>
          </a:xfrm>
          <a:prstGeom prst="ellipse">
            <a:avLst/>
          </a:prstGeom>
          <a:solidFill>
            <a:srgbClr val="E3762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6" name="Oval 115">
            <a:extLst>
              <a:ext uri="{FF2B5EF4-FFF2-40B4-BE49-F238E27FC236}">
                <a16:creationId xmlns:a16="http://schemas.microsoft.com/office/drawing/2014/main" xmlns="" id="{4331C00F-62C0-4B7A-B4A2-51E59FC7DBFF}"/>
              </a:ext>
            </a:extLst>
          </p:cNvPr>
          <p:cNvSpPr/>
          <p:nvPr/>
        </p:nvSpPr>
        <p:spPr>
          <a:xfrm flipH="1">
            <a:off x="8610600" y="5640388"/>
            <a:ext cx="215900" cy="215900"/>
          </a:xfrm>
          <a:prstGeom prst="ellipse">
            <a:avLst/>
          </a:prstGeom>
          <a:solidFill>
            <a:srgbClr val="292143"/>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cxnSp>
        <p:nvCxnSpPr>
          <p:cNvPr id="117" name="Straight Connector 116">
            <a:extLst>
              <a:ext uri="{FF2B5EF4-FFF2-40B4-BE49-F238E27FC236}">
                <a16:creationId xmlns:a16="http://schemas.microsoft.com/office/drawing/2014/main" xmlns="" id="{C1074C65-F3DF-4063-B704-263954B9D92F}"/>
              </a:ext>
            </a:extLst>
          </p:cNvPr>
          <p:cNvCxnSpPr>
            <a:cxnSpLocks/>
          </p:cNvCxnSpPr>
          <p:nvPr/>
        </p:nvCxnSpPr>
        <p:spPr>
          <a:xfrm flipH="1">
            <a:off x="7263249" y="2166146"/>
            <a:ext cx="1079500"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8" name="Straight Connector 117">
            <a:extLst>
              <a:ext uri="{FF2B5EF4-FFF2-40B4-BE49-F238E27FC236}">
                <a16:creationId xmlns:a16="http://schemas.microsoft.com/office/drawing/2014/main" xmlns="" id="{33120593-EBA9-4085-A4BE-56CE63874ED2}"/>
              </a:ext>
            </a:extLst>
          </p:cNvPr>
          <p:cNvCxnSpPr>
            <a:cxnSpLocks/>
          </p:cNvCxnSpPr>
          <p:nvPr/>
        </p:nvCxnSpPr>
        <p:spPr>
          <a:xfrm flipH="1">
            <a:off x="6631206" y="3013871"/>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9" name="Straight Connector 118">
            <a:extLst>
              <a:ext uri="{FF2B5EF4-FFF2-40B4-BE49-F238E27FC236}">
                <a16:creationId xmlns:a16="http://schemas.microsoft.com/office/drawing/2014/main" xmlns="" id="{AB14C15C-FE65-4F93-B089-3D1FAD5374D8}"/>
              </a:ext>
            </a:extLst>
          </p:cNvPr>
          <p:cNvCxnSpPr>
            <a:cxnSpLocks/>
          </p:cNvCxnSpPr>
          <p:nvPr/>
        </p:nvCxnSpPr>
        <p:spPr>
          <a:xfrm flipH="1">
            <a:off x="6110288" y="3913188"/>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20" name="Straight Connector 119">
            <a:extLst>
              <a:ext uri="{FF2B5EF4-FFF2-40B4-BE49-F238E27FC236}">
                <a16:creationId xmlns:a16="http://schemas.microsoft.com/office/drawing/2014/main" xmlns="" id="{D71F5839-AE34-4983-95D5-6D9987EDC886}"/>
              </a:ext>
            </a:extLst>
          </p:cNvPr>
          <p:cNvCxnSpPr>
            <a:cxnSpLocks/>
          </p:cNvCxnSpPr>
          <p:nvPr/>
        </p:nvCxnSpPr>
        <p:spPr>
          <a:xfrm flipH="1">
            <a:off x="6640736" y="4827589"/>
            <a:ext cx="1081088"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21" name="Straight Connector 120">
            <a:extLst>
              <a:ext uri="{FF2B5EF4-FFF2-40B4-BE49-F238E27FC236}">
                <a16:creationId xmlns:a16="http://schemas.microsoft.com/office/drawing/2014/main" xmlns="" id="{9D0D08D4-C9F6-43C9-A062-3C4424A925CA}"/>
              </a:ext>
            </a:extLst>
          </p:cNvPr>
          <p:cNvCxnSpPr>
            <a:cxnSpLocks/>
          </p:cNvCxnSpPr>
          <p:nvPr/>
        </p:nvCxnSpPr>
        <p:spPr>
          <a:xfrm flipH="1">
            <a:off x="7277100" y="5748338"/>
            <a:ext cx="1079500" cy="0"/>
          </a:xfrm>
          <a:prstGeom prst="line">
            <a:avLst/>
          </a:prstGeom>
          <a:noFill/>
          <a:ln w="19050" cap="flat" cmpd="sng" algn="ctr">
            <a:solidFill>
              <a:sysClr val="window" lastClr="FFFFFF">
                <a:lumMod val="75000"/>
              </a:sysClr>
            </a:solidFill>
            <a:prstDash val="solid"/>
            <a:miter lim="800000"/>
            <a:headEnd type="oval"/>
            <a:tailEnd type="oval"/>
          </a:ln>
          <a:effectLst/>
        </p:spPr>
      </p:cxnSp>
      <p:sp>
        <p:nvSpPr>
          <p:cNvPr id="122" name="Freeform 108">
            <a:extLst>
              <a:ext uri="{FF2B5EF4-FFF2-40B4-BE49-F238E27FC236}">
                <a16:creationId xmlns:a16="http://schemas.microsoft.com/office/drawing/2014/main" xmlns="" id="{6A02011B-41CE-4E20-9214-001F7D847E12}"/>
              </a:ext>
            </a:extLst>
          </p:cNvPr>
          <p:cNvSpPr/>
          <p:nvPr/>
        </p:nvSpPr>
        <p:spPr>
          <a:xfrm>
            <a:off x="6473825" y="1917700"/>
            <a:ext cx="280988" cy="31115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700" b="0" i="0" u="none" strike="noStrike" kern="0" cap="none" spc="0" normalizeH="0" baseline="0" noProof="0" dirty="0">
                <a:ln>
                  <a:noFill/>
                </a:ln>
                <a:solidFill>
                  <a:prstClr val="white"/>
                </a:solidFill>
                <a:effectLst/>
                <a:uLnTx/>
                <a:uFillTx/>
                <a:latin typeface="Arial"/>
                <a:ea typeface="Arial Unicode MS"/>
              </a:rPr>
              <a:t>`</a:t>
            </a: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sp>
        <p:nvSpPr>
          <p:cNvPr id="123" name="Oval 50">
            <a:extLst>
              <a:ext uri="{FF2B5EF4-FFF2-40B4-BE49-F238E27FC236}">
                <a16:creationId xmlns:a16="http://schemas.microsoft.com/office/drawing/2014/main" xmlns="" id="{91CDD124-ED61-4ED3-81C2-B526853B9B84}"/>
              </a:ext>
            </a:extLst>
          </p:cNvPr>
          <p:cNvSpPr>
            <a:spLocks noChangeAspect="1"/>
          </p:cNvSpPr>
          <p:nvPr/>
        </p:nvSpPr>
        <p:spPr>
          <a:xfrm>
            <a:off x="6594475" y="5599113"/>
            <a:ext cx="322263" cy="365125"/>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4" name="Oval 25">
            <a:extLst>
              <a:ext uri="{FF2B5EF4-FFF2-40B4-BE49-F238E27FC236}">
                <a16:creationId xmlns:a16="http://schemas.microsoft.com/office/drawing/2014/main" xmlns="" id="{662B9A10-B959-4031-98B4-3EA3760E7508}"/>
              </a:ext>
            </a:extLst>
          </p:cNvPr>
          <p:cNvSpPr>
            <a:spLocks noChangeAspect="1"/>
          </p:cNvSpPr>
          <p:nvPr/>
        </p:nvSpPr>
        <p:spPr>
          <a:xfrm>
            <a:off x="6010499" y="4648201"/>
            <a:ext cx="358775" cy="358775"/>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5" name="Rounded Rectangle 51">
            <a:extLst>
              <a:ext uri="{FF2B5EF4-FFF2-40B4-BE49-F238E27FC236}">
                <a16:creationId xmlns:a16="http://schemas.microsoft.com/office/drawing/2014/main" xmlns="" id="{B83253D3-E181-4488-9CD9-39D21527F719}"/>
              </a:ext>
            </a:extLst>
          </p:cNvPr>
          <p:cNvSpPr/>
          <p:nvPr/>
        </p:nvSpPr>
        <p:spPr>
          <a:xfrm rot="16200000" flipH="1">
            <a:off x="5472907" y="3740944"/>
            <a:ext cx="414337" cy="39052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000000"/>
              </a:solidFill>
              <a:effectLst/>
              <a:uLnTx/>
              <a:uFillTx/>
              <a:latin typeface="Arial"/>
              <a:ea typeface="Arial Unicode MS"/>
            </a:endParaRPr>
          </a:p>
        </p:txBody>
      </p:sp>
      <p:sp>
        <p:nvSpPr>
          <p:cNvPr id="126" name="Oval 35">
            <a:extLst>
              <a:ext uri="{FF2B5EF4-FFF2-40B4-BE49-F238E27FC236}">
                <a16:creationId xmlns:a16="http://schemas.microsoft.com/office/drawing/2014/main" xmlns="" id="{BCF76AF1-1ADE-45FB-9D44-99BC7FEECFA3}"/>
              </a:ext>
            </a:extLst>
          </p:cNvPr>
          <p:cNvSpPr/>
          <p:nvPr/>
        </p:nvSpPr>
        <p:spPr>
          <a:xfrm>
            <a:off x="6077168" y="2844009"/>
            <a:ext cx="271463" cy="3413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7" name="Rectangle 7"/>
          <p:cNvSpPr>
            <a:spLocks noChangeArrowheads="1"/>
          </p:cNvSpPr>
          <p:nvPr/>
        </p:nvSpPr>
        <p:spPr bwMode="auto">
          <a:xfrm>
            <a:off x="431800" y="1741488"/>
            <a:ext cx="57785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استفاده بي رويه در ساعات پيك</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128" name="Rectangle 7"/>
          <p:cNvSpPr>
            <a:spLocks noChangeArrowheads="1"/>
          </p:cNvSpPr>
          <p:nvPr/>
        </p:nvSpPr>
        <p:spPr bwMode="auto">
          <a:xfrm>
            <a:off x="533400" y="3546475"/>
            <a:ext cx="45164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اعمال فشار بر ظرفيت توليد توان در كشور</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129" name="Rectangle 7"/>
          <p:cNvSpPr>
            <a:spLocks noChangeArrowheads="1"/>
          </p:cNvSpPr>
          <p:nvPr/>
        </p:nvSpPr>
        <p:spPr bwMode="auto">
          <a:xfrm>
            <a:off x="936849" y="4511676"/>
            <a:ext cx="48228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افزايش هزينه ساخت نيروگاه‌هاي جديد</a:t>
            </a:r>
          </a:p>
        </p:txBody>
      </p:sp>
      <p:sp>
        <p:nvSpPr>
          <p:cNvPr id="130" name="Rectangle 7"/>
          <p:cNvSpPr>
            <a:spLocks noChangeArrowheads="1"/>
          </p:cNvSpPr>
          <p:nvPr/>
        </p:nvSpPr>
        <p:spPr bwMode="auto">
          <a:xfrm>
            <a:off x="174625" y="5440363"/>
            <a:ext cx="6032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افزايش هزينه تعميرات و نگهداري نيروگاه‌ها</a:t>
            </a:r>
          </a:p>
        </p:txBody>
      </p:sp>
      <p:sp>
        <p:nvSpPr>
          <p:cNvPr id="131" name="Rectangle 7"/>
          <p:cNvSpPr>
            <a:spLocks noChangeArrowheads="1"/>
          </p:cNvSpPr>
          <p:nvPr/>
        </p:nvSpPr>
        <p:spPr bwMode="auto">
          <a:xfrm>
            <a:off x="-44232" y="2669384"/>
            <a:ext cx="57864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eaLnBrk="1" hangingPunct="1">
              <a:lnSpc>
                <a:spcPct val="150000"/>
              </a:lnSpc>
            </a:pPr>
            <a:r>
              <a:rPr lang="fa-IR" sz="2000" dirty="0" smtClean="0">
                <a:latin typeface="Calibri" panose="020F0502020204030204" pitchFamily="34" charset="0"/>
                <a:cs typeface="B Nazanin" panose="00000400000000000000" pitchFamily="2" charset="-78"/>
              </a:rPr>
              <a:t>اعمال نشدن جريمه متناسب با الگوي مصرف مشترك</a:t>
            </a:r>
            <a:endParaRPr lang="en-US" sz="2000" dirty="0">
              <a:latin typeface="Calibri" panose="020F0502020204030204" pitchFamily="34" charset="0"/>
              <a:cs typeface="B Nazanin" panose="00000400000000000000" pitchFamily="2" charset="-78"/>
            </a:endParaRPr>
          </a:p>
        </p:txBody>
      </p:sp>
      <p:sp>
        <p:nvSpPr>
          <p:cNvPr id="36" name="TextBox 35"/>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13</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29946986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checkerboard(across)">
                                      <p:cBhvr>
                                        <p:cTn id="7" dur="500"/>
                                        <p:tgtEl>
                                          <p:spTgt spid="127"/>
                                        </p:tgtEl>
                                      </p:cBhvr>
                                    </p:animEffect>
                                  </p:childTnLst>
                                </p:cTn>
                              </p:par>
                              <p:par>
                                <p:cTn id="8" presetID="5" presetClass="entr" presetSubtype="10" fill="hold" grpId="0" nodeType="withEffect">
                                  <p:stCondLst>
                                    <p:cond delay="2000"/>
                                  </p:stCondLst>
                                  <p:childTnLst>
                                    <p:set>
                                      <p:cBhvr>
                                        <p:cTn id="9" dur="1" fill="hold">
                                          <p:stCondLst>
                                            <p:cond delay="0"/>
                                          </p:stCondLst>
                                        </p:cTn>
                                        <p:tgtEl>
                                          <p:spTgt spid="128"/>
                                        </p:tgtEl>
                                        <p:attrNameLst>
                                          <p:attrName>style.visibility</p:attrName>
                                        </p:attrNameLst>
                                      </p:cBhvr>
                                      <p:to>
                                        <p:strVal val="visible"/>
                                      </p:to>
                                    </p:set>
                                    <p:animEffect transition="in" filter="checkerboard(across)">
                                      <p:cBhvr>
                                        <p:cTn id="10" dur="500"/>
                                        <p:tgtEl>
                                          <p:spTgt spid="128"/>
                                        </p:tgtEl>
                                      </p:cBhvr>
                                    </p:animEffect>
                                  </p:childTnLst>
                                </p:cTn>
                              </p:par>
                              <p:par>
                                <p:cTn id="11" presetID="5" presetClass="entr" presetSubtype="10" fill="hold" grpId="0" nodeType="withEffect">
                                  <p:stCondLst>
                                    <p:cond delay="3000"/>
                                  </p:stCondLst>
                                  <p:childTnLst>
                                    <p:set>
                                      <p:cBhvr>
                                        <p:cTn id="12" dur="1" fill="hold">
                                          <p:stCondLst>
                                            <p:cond delay="0"/>
                                          </p:stCondLst>
                                        </p:cTn>
                                        <p:tgtEl>
                                          <p:spTgt spid="129"/>
                                        </p:tgtEl>
                                        <p:attrNameLst>
                                          <p:attrName>style.visibility</p:attrName>
                                        </p:attrNameLst>
                                      </p:cBhvr>
                                      <p:to>
                                        <p:strVal val="visible"/>
                                      </p:to>
                                    </p:set>
                                    <p:animEffect transition="in" filter="checkerboard(across)">
                                      <p:cBhvr>
                                        <p:cTn id="13" dur="500"/>
                                        <p:tgtEl>
                                          <p:spTgt spid="129"/>
                                        </p:tgtEl>
                                      </p:cBhvr>
                                    </p:animEffect>
                                  </p:childTnLst>
                                </p:cTn>
                              </p:par>
                              <p:par>
                                <p:cTn id="14" presetID="5" presetClass="entr" presetSubtype="10" fill="hold" grpId="0" nodeType="withEffect">
                                  <p:stCondLst>
                                    <p:cond delay="4000"/>
                                  </p:stCondLst>
                                  <p:childTnLst>
                                    <p:set>
                                      <p:cBhvr>
                                        <p:cTn id="15" dur="1" fill="hold">
                                          <p:stCondLst>
                                            <p:cond delay="0"/>
                                          </p:stCondLst>
                                        </p:cTn>
                                        <p:tgtEl>
                                          <p:spTgt spid="130"/>
                                        </p:tgtEl>
                                        <p:attrNameLst>
                                          <p:attrName>style.visibility</p:attrName>
                                        </p:attrNameLst>
                                      </p:cBhvr>
                                      <p:to>
                                        <p:strVal val="visible"/>
                                      </p:to>
                                    </p:set>
                                    <p:animEffect transition="in" filter="checkerboard(across)">
                                      <p:cBhvr>
                                        <p:cTn id="16" dur="500"/>
                                        <p:tgtEl>
                                          <p:spTgt spid="130"/>
                                        </p:tgtEl>
                                      </p:cBhvr>
                                    </p:animEffect>
                                  </p:childTnLst>
                                </p:cTn>
                              </p:par>
                              <p:par>
                                <p:cTn id="17" presetID="5" presetClass="entr" presetSubtype="10" fill="hold" grpId="0" nodeType="withEffect">
                                  <p:stCondLst>
                                    <p:cond delay="1000"/>
                                  </p:stCondLst>
                                  <p:childTnLst>
                                    <p:set>
                                      <p:cBhvr>
                                        <p:cTn id="18" dur="1" fill="hold">
                                          <p:stCondLst>
                                            <p:cond delay="0"/>
                                          </p:stCondLst>
                                        </p:cTn>
                                        <p:tgtEl>
                                          <p:spTgt spid="131"/>
                                        </p:tgtEl>
                                        <p:attrNameLst>
                                          <p:attrName>style.visibility</p:attrName>
                                        </p:attrNameLst>
                                      </p:cBhvr>
                                      <p:to>
                                        <p:strVal val="visible"/>
                                      </p:to>
                                    </p:set>
                                    <p:animEffect transition="in" filter="checkerboard(across)">
                                      <p:cBhvr>
                                        <p:cTn id="1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P spid="130" grpId="0"/>
      <p:bldP spid="1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8" name="Group 517"/>
          <p:cNvGrpSpPr/>
          <p:nvPr/>
        </p:nvGrpSpPr>
        <p:grpSpPr>
          <a:xfrm rot="16200000">
            <a:off x="10008157" y="2748198"/>
            <a:ext cx="2487060" cy="876858"/>
            <a:chOff x="5322887" y="3060700"/>
            <a:chExt cx="5006975" cy="1765300"/>
          </a:xfrm>
        </p:grpSpPr>
        <p:grpSp>
          <p:nvGrpSpPr>
            <p:cNvPr id="510" name="Group 509"/>
            <p:cNvGrpSpPr/>
            <p:nvPr/>
          </p:nvGrpSpPr>
          <p:grpSpPr>
            <a:xfrm>
              <a:off x="5322887" y="3060700"/>
              <a:ext cx="5006975" cy="1765300"/>
              <a:chOff x="5108575" y="2632075"/>
              <a:chExt cx="5006975" cy="1765300"/>
            </a:xfrm>
          </p:grpSpPr>
          <p:sp>
            <p:nvSpPr>
              <p:cNvPr id="497" name="Freeform 448"/>
              <p:cNvSpPr>
                <a:spLocks/>
              </p:cNvSpPr>
              <p:nvPr/>
            </p:nvSpPr>
            <p:spPr bwMode="auto">
              <a:xfrm>
                <a:off x="5108575" y="3067050"/>
                <a:ext cx="1549400" cy="1330325"/>
              </a:xfrm>
              <a:custGeom>
                <a:avLst/>
                <a:gdLst>
                  <a:gd name="T0" fmla="*/ 2105 w 2466"/>
                  <a:gd name="T1" fmla="*/ 13 h 2118"/>
                  <a:gd name="T2" fmla="*/ 1760 w 2466"/>
                  <a:gd name="T3" fmla="*/ 358 h 2118"/>
                  <a:gd name="T4" fmla="*/ 1978 w 2466"/>
                  <a:gd name="T5" fmla="*/ 882 h 2118"/>
                  <a:gd name="T6" fmla="*/ 1238 w 2466"/>
                  <a:gd name="T7" fmla="*/ 1622 h 2118"/>
                  <a:gd name="T8" fmla="*/ 497 w 2466"/>
                  <a:gd name="T9" fmla="*/ 882 h 2118"/>
                  <a:gd name="T10" fmla="*/ 720 w 2466"/>
                  <a:gd name="T11" fmla="*/ 353 h 2118"/>
                  <a:gd name="T12" fmla="*/ 374 w 2466"/>
                  <a:gd name="T13" fmla="*/ 0 h 2118"/>
                  <a:gd name="T14" fmla="*/ 0 w 2466"/>
                  <a:gd name="T15" fmla="*/ 884 h 2118"/>
                  <a:gd name="T16" fmla="*/ 1233 w 2466"/>
                  <a:gd name="T17" fmla="*/ 2118 h 2118"/>
                  <a:gd name="T18" fmla="*/ 2466 w 2466"/>
                  <a:gd name="T19" fmla="*/ 884 h 2118"/>
                  <a:gd name="T20" fmla="*/ 2105 w 2466"/>
                  <a:gd name="T21" fmla="*/ 13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8">
                    <a:moveTo>
                      <a:pt x="2105" y="13"/>
                    </a:moveTo>
                    <a:lnTo>
                      <a:pt x="1760" y="358"/>
                    </a:lnTo>
                    <a:cubicBezTo>
                      <a:pt x="1895" y="492"/>
                      <a:pt x="1978" y="677"/>
                      <a:pt x="1978" y="882"/>
                    </a:cubicBezTo>
                    <a:cubicBezTo>
                      <a:pt x="1978" y="1291"/>
                      <a:pt x="1647" y="1622"/>
                      <a:pt x="1238" y="1622"/>
                    </a:cubicBezTo>
                    <a:cubicBezTo>
                      <a:pt x="829" y="1622"/>
                      <a:pt x="497" y="1291"/>
                      <a:pt x="497" y="882"/>
                    </a:cubicBezTo>
                    <a:cubicBezTo>
                      <a:pt x="497" y="675"/>
                      <a:pt x="583" y="487"/>
                      <a:pt x="720" y="353"/>
                    </a:cubicBezTo>
                    <a:lnTo>
                      <a:pt x="374" y="0"/>
                    </a:lnTo>
                    <a:cubicBezTo>
                      <a:pt x="143" y="224"/>
                      <a:pt x="0" y="537"/>
                      <a:pt x="0" y="884"/>
                    </a:cubicBezTo>
                    <a:cubicBezTo>
                      <a:pt x="0" y="1565"/>
                      <a:pt x="552" y="2118"/>
                      <a:pt x="1233" y="2118"/>
                    </a:cubicBezTo>
                    <a:cubicBezTo>
                      <a:pt x="1914" y="2118"/>
                      <a:pt x="2466" y="1565"/>
                      <a:pt x="2466" y="884"/>
                    </a:cubicBezTo>
                    <a:cubicBezTo>
                      <a:pt x="2466" y="544"/>
                      <a:pt x="2328" y="236"/>
                      <a:pt x="2105" y="1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498" name="Freeform 449"/>
              <p:cNvSpPr>
                <a:spLocks/>
              </p:cNvSpPr>
              <p:nvPr/>
            </p:nvSpPr>
            <p:spPr bwMode="auto">
              <a:xfrm>
                <a:off x="6846888" y="3068638"/>
                <a:ext cx="1549400" cy="1327150"/>
              </a:xfrm>
              <a:custGeom>
                <a:avLst/>
                <a:gdLst>
                  <a:gd name="T0" fmla="*/ 2103 w 2466"/>
                  <a:gd name="T1" fmla="*/ 5 h 2112"/>
                  <a:gd name="T2" fmla="*/ 1755 w 2466"/>
                  <a:gd name="T3" fmla="*/ 352 h 2112"/>
                  <a:gd name="T4" fmla="*/ 1975 w 2466"/>
                  <a:gd name="T5" fmla="*/ 879 h 2112"/>
                  <a:gd name="T6" fmla="*/ 1235 w 2466"/>
                  <a:gd name="T7" fmla="*/ 1619 h 2112"/>
                  <a:gd name="T8" fmla="*/ 494 w 2466"/>
                  <a:gd name="T9" fmla="*/ 879 h 2112"/>
                  <a:gd name="T10" fmla="*/ 715 w 2466"/>
                  <a:gd name="T11" fmla="*/ 352 h 2112"/>
                  <a:gd name="T12" fmla="*/ 369 w 2466"/>
                  <a:gd name="T13" fmla="*/ 0 h 2112"/>
                  <a:gd name="T14" fmla="*/ 0 w 2466"/>
                  <a:gd name="T15" fmla="*/ 879 h 2112"/>
                  <a:gd name="T16" fmla="*/ 1233 w 2466"/>
                  <a:gd name="T17" fmla="*/ 2112 h 2112"/>
                  <a:gd name="T18" fmla="*/ 2466 w 2466"/>
                  <a:gd name="T19" fmla="*/ 879 h 2112"/>
                  <a:gd name="T20" fmla="*/ 2103 w 2466"/>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2">
                    <a:moveTo>
                      <a:pt x="2103" y="5"/>
                    </a:moveTo>
                    <a:lnTo>
                      <a:pt x="1755" y="352"/>
                    </a:lnTo>
                    <a:cubicBezTo>
                      <a:pt x="1891" y="487"/>
                      <a:pt x="1975" y="673"/>
                      <a:pt x="1975" y="879"/>
                    </a:cubicBezTo>
                    <a:cubicBezTo>
                      <a:pt x="1975" y="1288"/>
                      <a:pt x="1644" y="1619"/>
                      <a:pt x="1235" y="1619"/>
                    </a:cubicBezTo>
                    <a:cubicBezTo>
                      <a:pt x="826" y="1619"/>
                      <a:pt x="494" y="1288"/>
                      <a:pt x="494" y="879"/>
                    </a:cubicBezTo>
                    <a:cubicBezTo>
                      <a:pt x="494" y="673"/>
                      <a:pt x="579" y="487"/>
                      <a:pt x="715" y="352"/>
                    </a:cubicBezTo>
                    <a:lnTo>
                      <a:pt x="369" y="0"/>
                    </a:lnTo>
                    <a:cubicBezTo>
                      <a:pt x="141" y="224"/>
                      <a:pt x="0" y="535"/>
                      <a:pt x="0" y="879"/>
                    </a:cubicBezTo>
                    <a:cubicBezTo>
                      <a:pt x="0" y="1560"/>
                      <a:pt x="552" y="2112"/>
                      <a:pt x="1233" y="2112"/>
                    </a:cubicBezTo>
                    <a:cubicBezTo>
                      <a:pt x="1914" y="2112"/>
                      <a:pt x="2466" y="1560"/>
                      <a:pt x="2466" y="879"/>
                    </a:cubicBezTo>
                    <a:cubicBezTo>
                      <a:pt x="2466" y="537"/>
                      <a:pt x="2327"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2" name="Freeform 481"/>
              <p:cNvSpPr>
                <a:spLocks/>
              </p:cNvSpPr>
              <p:nvPr/>
            </p:nvSpPr>
            <p:spPr bwMode="auto">
              <a:xfrm>
                <a:off x="8566150" y="3068638"/>
                <a:ext cx="1549400" cy="1327150"/>
              </a:xfrm>
              <a:custGeom>
                <a:avLst/>
                <a:gdLst>
                  <a:gd name="T0" fmla="*/ 2103 w 2467"/>
                  <a:gd name="T1" fmla="*/ 5 h 2112"/>
                  <a:gd name="T2" fmla="*/ 1755 w 2467"/>
                  <a:gd name="T3" fmla="*/ 352 h 2112"/>
                  <a:gd name="T4" fmla="*/ 1976 w 2467"/>
                  <a:gd name="T5" fmla="*/ 879 h 2112"/>
                  <a:gd name="T6" fmla="*/ 1235 w 2467"/>
                  <a:gd name="T7" fmla="*/ 1619 h 2112"/>
                  <a:gd name="T8" fmla="*/ 495 w 2467"/>
                  <a:gd name="T9" fmla="*/ 879 h 2112"/>
                  <a:gd name="T10" fmla="*/ 715 w 2467"/>
                  <a:gd name="T11" fmla="*/ 352 h 2112"/>
                  <a:gd name="T12" fmla="*/ 369 w 2467"/>
                  <a:gd name="T13" fmla="*/ 0 h 2112"/>
                  <a:gd name="T14" fmla="*/ 0 w 2467"/>
                  <a:gd name="T15" fmla="*/ 879 h 2112"/>
                  <a:gd name="T16" fmla="*/ 1234 w 2467"/>
                  <a:gd name="T17" fmla="*/ 2112 h 2112"/>
                  <a:gd name="T18" fmla="*/ 2467 w 2467"/>
                  <a:gd name="T19" fmla="*/ 879 h 2112"/>
                  <a:gd name="T20" fmla="*/ 2103 w 2467"/>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7" h="2112">
                    <a:moveTo>
                      <a:pt x="2103" y="5"/>
                    </a:moveTo>
                    <a:lnTo>
                      <a:pt x="1755" y="352"/>
                    </a:lnTo>
                    <a:cubicBezTo>
                      <a:pt x="1891" y="487"/>
                      <a:pt x="1976" y="673"/>
                      <a:pt x="1976" y="879"/>
                    </a:cubicBezTo>
                    <a:cubicBezTo>
                      <a:pt x="1976" y="1288"/>
                      <a:pt x="1644" y="1619"/>
                      <a:pt x="1235" y="1619"/>
                    </a:cubicBezTo>
                    <a:cubicBezTo>
                      <a:pt x="826" y="1619"/>
                      <a:pt x="495" y="1288"/>
                      <a:pt x="495" y="879"/>
                    </a:cubicBezTo>
                    <a:cubicBezTo>
                      <a:pt x="495" y="673"/>
                      <a:pt x="579" y="487"/>
                      <a:pt x="715" y="352"/>
                    </a:cubicBezTo>
                    <a:lnTo>
                      <a:pt x="369" y="0"/>
                    </a:lnTo>
                    <a:cubicBezTo>
                      <a:pt x="142" y="224"/>
                      <a:pt x="0" y="535"/>
                      <a:pt x="0" y="879"/>
                    </a:cubicBezTo>
                    <a:cubicBezTo>
                      <a:pt x="0" y="1560"/>
                      <a:pt x="553" y="2112"/>
                      <a:pt x="1234" y="2112"/>
                    </a:cubicBezTo>
                    <a:cubicBezTo>
                      <a:pt x="1915" y="2112"/>
                      <a:pt x="2467" y="1560"/>
                      <a:pt x="2467" y="879"/>
                    </a:cubicBezTo>
                    <a:cubicBezTo>
                      <a:pt x="2467" y="537"/>
                      <a:pt x="2328"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5" name="Freeform 486"/>
              <p:cNvSpPr>
                <a:spLocks noEditPoints="1"/>
              </p:cNvSpPr>
              <p:nvPr/>
            </p:nvSpPr>
            <p:spPr bwMode="auto">
              <a:xfrm>
                <a:off x="5241925" y="2632075"/>
                <a:ext cx="1273175" cy="328613"/>
              </a:xfrm>
              <a:custGeom>
                <a:avLst/>
                <a:gdLst>
                  <a:gd name="T0" fmla="*/ 1028 w 2028"/>
                  <a:gd name="T1" fmla="*/ 137 h 522"/>
                  <a:gd name="T2" fmla="*/ 980 w 2028"/>
                  <a:gd name="T3" fmla="*/ 88 h 522"/>
                  <a:gd name="T4" fmla="*/ 1028 w 2028"/>
                  <a:gd name="T5" fmla="*/ 40 h 522"/>
                  <a:gd name="T6" fmla="*/ 1077 w 2028"/>
                  <a:gd name="T7" fmla="*/ 88 h 522"/>
                  <a:gd name="T8" fmla="*/ 1028 w 2028"/>
                  <a:gd name="T9" fmla="*/ 137 h 522"/>
                  <a:gd name="T10" fmla="*/ 2018 w 2028"/>
                  <a:gd name="T11" fmla="*/ 478 h 522"/>
                  <a:gd name="T12" fmla="*/ 1115 w 2028"/>
                  <a:gd name="T13" fmla="*/ 68 h 522"/>
                  <a:gd name="T14" fmla="*/ 1028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7" y="62"/>
                      <a:pt x="1077" y="88"/>
                    </a:cubicBezTo>
                    <a:cubicBezTo>
                      <a:pt x="1077" y="115"/>
                      <a:pt x="1055" y="137"/>
                      <a:pt x="1028" y="137"/>
                    </a:cubicBezTo>
                    <a:close/>
                    <a:moveTo>
                      <a:pt x="2018" y="478"/>
                    </a:moveTo>
                    <a:cubicBezTo>
                      <a:pt x="1774" y="235"/>
                      <a:pt x="1456" y="91"/>
                      <a:pt x="1115" y="68"/>
                    </a:cubicBezTo>
                    <a:cubicBezTo>
                      <a:pt x="1105" y="29"/>
                      <a:pt x="1070" y="0"/>
                      <a:pt x="1028" y="0"/>
                    </a:cubicBezTo>
                    <a:cubicBezTo>
                      <a:pt x="987" y="0"/>
                      <a:pt x="953" y="28"/>
                      <a:pt x="943" y="66"/>
                    </a:cubicBezTo>
                    <a:cubicBezTo>
                      <a:pt x="590" y="84"/>
                      <a:pt x="261" y="229"/>
                      <a:pt x="10" y="481"/>
                    </a:cubicBezTo>
                    <a:cubicBezTo>
                      <a:pt x="0" y="490"/>
                      <a:pt x="0" y="505"/>
                      <a:pt x="10" y="515"/>
                    </a:cubicBezTo>
                    <a:cubicBezTo>
                      <a:pt x="14" y="520"/>
                      <a:pt x="21" y="522"/>
                      <a:pt x="27" y="522"/>
                    </a:cubicBezTo>
                    <a:cubicBezTo>
                      <a:pt x="33" y="522"/>
                      <a:pt x="39" y="520"/>
                      <a:pt x="44" y="515"/>
                    </a:cubicBezTo>
                    <a:cubicBezTo>
                      <a:pt x="286" y="272"/>
                      <a:pt x="604" y="132"/>
                      <a:pt x="944" y="115"/>
                    </a:cubicBezTo>
                    <a:cubicBezTo>
                      <a:pt x="955" y="151"/>
                      <a:pt x="989" y="177"/>
                      <a:pt x="1028" y="177"/>
                    </a:cubicBezTo>
                    <a:cubicBezTo>
                      <a:pt x="1067" y="177"/>
                      <a:pt x="1101" y="152"/>
                      <a:pt x="1112" y="116"/>
                    </a:cubicBezTo>
                    <a:cubicBezTo>
                      <a:pt x="1442" y="139"/>
                      <a:pt x="1748" y="278"/>
                      <a:pt x="1984" y="513"/>
                    </a:cubicBezTo>
                    <a:cubicBezTo>
                      <a:pt x="1994"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6" name="Freeform 487"/>
              <p:cNvSpPr>
                <a:spLocks noEditPoints="1"/>
              </p:cNvSpPr>
              <p:nvPr/>
            </p:nvSpPr>
            <p:spPr bwMode="auto">
              <a:xfrm>
                <a:off x="6962775" y="2632075"/>
                <a:ext cx="1274763" cy="328613"/>
              </a:xfrm>
              <a:custGeom>
                <a:avLst/>
                <a:gdLst>
                  <a:gd name="T0" fmla="*/ 1028 w 2028"/>
                  <a:gd name="T1" fmla="*/ 137 h 522"/>
                  <a:gd name="T2" fmla="*/ 980 w 2028"/>
                  <a:gd name="T3" fmla="*/ 88 h 522"/>
                  <a:gd name="T4" fmla="*/ 1028 w 2028"/>
                  <a:gd name="T5" fmla="*/ 40 h 522"/>
                  <a:gd name="T6" fmla="*/ 1076 w 2028"/>
                  <a:gd name="T7" fmla="*/ 88 h 522"/>
                  <a:gd name="T8" fmla="*/ 1028 w 2028"/>
                  <a:gd name="T9" fmla="*/ 137 h 522"/>
                  <a:gd name="T10" fmla="*/ 2018 w 2028"/>
                  <a:gd name="T11" fmla="*/ 478 h 522"/>
                  <a:gd name="T12" fmla="*/ 1114 w 2028"/>
                  <a:gd name="T13" fmla="*/ 68 h 522"/>
                  <a:gd name="T14" fmla="*/ 1028 w 2028"/>
                  <a:gd name="T15" fmla="*/ 0 h 522"/>
                  <a:gd name="T16" fmla="*/ 943 w 2028"/>
                  <a:gd name="T17" fmla="*/ 66 h 522"/>
                  <a:gd name="T18" fmla="*/ 9 w 2028"/>
                  <a:gd name="T19" fmla="*/ 481 h 522"/>
                  <a:gd name="T20" fmla="*/ 9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6" y="62"/>
                      <a:pt x="1076" y="88"/>
                    </a:cubicBezTo>
                    <a:cubicBezTo>
                      <a:pt x="1076" y="115"/>
                      <a:pt x="1055" y="137"/>
                      <a:pt x="1028" y="137"/>
                    </a:cubicBezTo>
                    <a:close/>
                    <a:moveTo>
                      <a:pt x="2018" y="478"/>
                    </a:moveTo>
                    <a:cubicBezTo>
                      <a:pt x="1774" y="235"/>
                      <a:pt x="1456" y="91"/>
                      <a:pt x="1114" y="68"/>
                    </a:cubicBezTo>
                    <a:cubicBezTo>
                      <a:pt x="1105" y="29"/>
                      <a:pt x="1070" y="0"/>
                      <a:pt x="1028" y="0"/>
                    </a:cubicBezTo>
                    <a:cubicBezTo>
                      <a:pt x="987" y="0"/>
                      <a:pt x="953" y="28"/>
                      <a:pt x="943" y="66"/>
                    </a:cubicBezTo>
                    <a:cubicBezTo>
                      <a:pt x="590" y="84"/>
                      <a:pt x="261" y="229"/>
                      <a:pt x="9" y="481"/>
                    </a:cubicBezTo>
                    <a:cubicBezTo>
                      <a:pt x="0" y="490"/>
                      <a:pt x="0" y="505"/>
                      <a:pt x="9" y="515"/>
                    </a:cubicBezTo>
                    <a:cubicBezTo>
                      <a:pt x="14" y="520"/>
                      <a:pt x="20" y="522"/>
                      <a:pt x="27" y="522"/>
                    </a:cubicBezTo>
                    <a:cubicBezTo>
                      <a:pt x="33" y="522"/>
                      <a:pt x="39" y="520"/>
                      <a:pt x="44" y="515"/>
                    </a:cubicBezTo>
                    <a:cubicBezTo>
                      <a:pt x="286" y="272"/>
                      <a:pt x="604" y="132"/>
                      <a:pt x="944" y="115"/>
                    </a:cubicBezTo>
                    <a:cubicBezTo>
                      <a:pt x="955" y="151"/>
                      <a:pt x="989" y="177"/>
                      <a:pt x="1028" y="177"/>
                    </a:cubicBezTo>
                    <a:cubicBezTo>
                      <a:pt x="1067" y="177"/>
                      <a:pt x="1100" y="152"/>
                      <a:pt x="1112" y="116"/>
                    </a:cubicBezTo>
                    <a:cubicBezTo>
                      <a:pt x="1441" y="139"/>
                      <a:pt x="1748" y="278"/>
                      <a:pt x="1984" y="513"/>
                    </a:cubicBezTo>
                    <a:cubicBezTo>
                      <a:pt x="1993"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8" name="Freeform 489"/>
              <p:cNvSpPr>
                <a:spLocks noEditPoints="1"/>
              </p:cNvSpPr>
              <p:nvPr/>
            </p:nvSpPr>
            <p:spPr bwMode="auto">
              <a:xfrm>
                <a:off x="8682038" y="2632075"/>
                <a:ext cx="1273175" cy="328613"/>
              </a:xfrm>
              <a:custGeom>
                <a:avLst/>
                <a:gdLst>
                  <a:gd name="T0" fmla="*/ 1029 w 2028"/>
                  <a:gd name="T1" fmla="*/ 137 h 522"/>
                  <a:gd name="T2" fmla="*/ 980 w 2028"/>
                  <a:gd name="T3" fmla="*/ 88 h 522"/>
                  <a:gd name="T4" fmla="*/ 1029 w 2028"/>
                  <a:gd name="T5" fmla="*/ 40 h 522"/>
                  <a:gd name="T6" fmla="*/ 1077 w 2028"/>
                  <a:gd name="T7" fmla="*/ 88 h 522"/>
                  <a:gd name="T8" fmla="*/ 1029 w 2028"/>
                  <a:gd name="T9" fmla="*/ 137 h 522"/>
                  <a:gd name="T10" fmla="*/ 2019 w 2028"/>
                  <a:gd name="T11" fmla="*/ 478 h 522"/>
                  <a:gd name="T12" fmla="*/ 1115 w 2028"/>
                  <a:gd name="T13" fmla="*/ 68 h 522"/>
                  <a:gd name="T14" fmla="*/ 1029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9 w 2028"/>
                  <a:gd name="T29" fmla="*/ 177 h 522"/>
                  <a:gd name="T30" fmla="*/ 1113 w 2028"/>
                  <a:gd name="T31" fmla="*/ 116 h 522"/>
                  <a:gd name="T32" fmla="*/ 1984 w 2028"/>
                  <a:gd name="T33" fmla="*/ 513 h 522"/>
                  <a:gd name="T34" fmla="*/ 2019 w 2028"/>
                  <a:gd name="T35" fmla="*/ 513 h 522"/>
                  <a:gd name="T36" fmla="*/ 2019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9" y="137"/>
                    </a:moveTo>
                    <a:cubicBezTo>
                      <a:pt x="1002" y="137"/>
                      <a:pt x="980" y="115"/>
                      <a:pt x="980" y="88"/>
                    </a:cubicBezTo>
                    <a:cubicBezTo>
                      <a:pt x="980" y="62"/>
                      <a:pt x="1002" y="40"/>
                      <a:pt x="1029" y="40"/>
                    </a:cubicBezTo>
                    <a:cubicBezTo>
                      <a:pt x="1055" y="40"/>
                      <a:pt x="1077" y="62"/>
                      <a:pt x="1077" y="88"/>
                    </a:cubicBezTo>
                    <a:cubicBezTo>
                      <a:pt x="1077" y="115"/>
                      <a:pt x="1055" y="137"/>
                      <a:pt x="1029" y="137"/>
                    </a:cubicBezTo>
                    <a:close/>
                    <a:moveTo>
                      <a:pt x="2019" y="478"/>
                    </a:moveTo>
                    <a:cubicBezTo>
                      <a:pt x="1774" y="235"/>
                      <a:pt x="1456" y="91"/>
                      <a:pt x="1115" y="68"/>
                    </a:cubicBezTo>
                    <a:cubicBezTo>
                      <a:pt x="1105" y="29"/>
                      <a:pt x="1070" y="0"/>
                      <a:pt x="1029" y="0"/>
                    </a:cubicBezTo>
                    <a:cubicBezTo>
                      <a:pt x="988" y="0"/>
                      <a:pt x="953" y="28"/>
                      <a:pt x="943" y="66"/>
                    </a:cubicBezTo>
                    <a:cubicBezTo>
                      <a:pt x="590" y="84"/>
                      <a:pt x="261" y="229"/>
                      <a:pt x="10" y="481"/>
                    </a:cubicBezTo>
                    <a:cubicBezTo>
                      <a:pt x="0" y="490"/>
                      <a:pt x="0" y="505"/>
                      <a:pt x="10" y="515"/>
                    </a:cubicBezTo>
                    <a:cubicBezTo>
                      <a:pt x="15" y="520"/>
                      <a:pt x="21" y="522"/>
                      <a:pt x="27" y="522"/>
                    </a:cubicBezTo>
                    <a:cubicBezTo>
                      <a:pt x="33" y="522"/>
                      <a:pt x="39" y="520"/>
                      <a:pt x="44" y="515"/>
                    </a:cubicBezTo>
                    <a:cubicBezTo>
                      <a:pt x="287" y="272"/>
                      <a:pt x="604" y="132"/>
                      <a:pt x="944" y="115"/>
                    </a:cubicBezTo>
                    <a:cubicBezTo>
                      <a:pt x="955" y="151"/>
                      <a:pt x="989" y="177"/>
                      <a:pt x="1029" y="177"/>
                    </a:cubicBezTo>
                    <a:cubicBezTo>
                      <a:pt x="1068" y="177"/>
                      <a:pt x="1101" y="152"/>
                      <a:pt x="1113" y="116"/>
                    </a:cubicBezTo>
                    <a:cubicBezTo>
                      <a:pt x="1442" y="139"/>
                      <a:pt x="1748" y="278"/>
                      <a:pt x="1984" y="513"/>
                    </a:cubicBezTo>
                    <a:cubicBezTo>
                      <a:pt x="1994" y="522"/>
                      <a:pt x="2009" y="522"/>
                      <a:pt x="2019" y="513"/>
                    </a:cubicBezTo>
                    <a:cubicBezTo>
                      <a:pt x="2028" y="503"/>
                      <a:pt x="2028" y="488"/>
                      <a:pt x="2019"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513" name="Oval 512"/>
            <p:cNvSpPr/>
            <p:nvPr/>
          </p:nvSpPr>
          <p:spPr>
            <a:xfrm>
              <a:off x="5739175"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4" name="Oval 513"/>
            <p:cNvSpPr/>
            <p:nvPr/>
          </p:nvSpPr>
          <p:spPr>
            <a:xfrm>
              <a:off x="7475900"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5" name="Oval 514"/>
            <p:cNvSpPr/>
            <p:nvPr/>
          </p:nvSpPr>
          <p:spPr>
            <a:xfrm>
              <a:off x="9195162"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524"/>
          <a:stretch/>
        </p:blipFill>
        <p:spPr>
          <a:xfrm>
            <a:off x="10620081" y="506431"/>
            <a:ext cx="1069247" cy="1044806"/>
          </a:xfrm>
          <a:prstGeom prst="rect">
            <a:avLst/>
          </a:prstGeom>
        </p:spPr>
      </p:pic>
      <p:sp>
        <p:nvSpPr>
          <p:cNvPr id="46" name="TextBox 14"/>
          <p:cNvSpPr txBox="1">
            <a:spLocks noChangeArrowheads="1"/>
          </p:cNvSpPr>
          <p:nvPr/>
        </p:nvSpPr>
        <p:spPr bwMode="auto">
          <a:xfrm>
            <a:off x="1470454" y="833085"/>
            <a:ext cx="9424417" cy="619272"/>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lvl="0" algn="ctr" rtl="1">
              <a:lnSpc>
                <a:spcPct val="107000"/>
              </a:lnSpc>
              <a:spcAft>
                <a:spcPts val="800"/>
              </a:spcAft>
            </a:pPr>
            <a:r>
              <a:rPr lang="fa-IR" sz="3200" dirty="0" smtClean="0">
                <a:solidFill>
                  <a:srgbClr val="954F72"/>
                </a:solidFill>
                <a:latin typeface="Raleway"/>
                <a:cs typeface="B Titr" panose="00000700000000000000" pitchFamily="2" charset="-78"/>
              </a:rPr>
              <a:t>موانع و محدودیت‌های موجود</a:t>
            </a:r>
            <a:endParaRPr lang="fa-IR" sz="3200" dirty="0">
              <a:solidFill>
                <a:srgbClr val="954F72"/>
              </a:solidFill>
              <a:latin typeface="Raleway"/>
              <a:cs typeface="B Titr" panose="00000700000000000000" pitchFamily="2" charset="-78"/>
            </a:endParaRPr>
          </a:p>
        </p:txBody>
      </p:sp>
      <p:sp>
        <p:nvSpPr>
          <p:cNvPr id="21" name="Rectangle 7"/>
          <p:cNvSpPr>
            <a:spLocks noChangeArrowheads="1"/>
          </p:cNvSpPr>
          <p:nvPr/>
        </p:nvSpPr>
        <p:spPr bwMode="auto">
          <a:xfrm>
            <a:off x="3739662" y="1896305"/>
            <a:ext cx="6880419"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هماهنگي با وزارت نيرو و شركت توزيع جهت تغييرات در كنتورها</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22" name="Rectangle 7"/>
          <p:cNvSpPr>
            <a:spLocks noChangeArrowheads="1"/>
          </p:cNvSpPr>
          <p:nvPr/>
        </p:nvSpPr>
        <p:spPr bwMode="auto">
          <a:xfrm>
            <a:off x="4056185" y="3701600"/>
            <a:ext cx="6560721"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مقاومت مشتركين در پرداخت هزينه اضافه براي تغيير در كنتور</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25" name="Rectangle 7"/>
          <p:cNvSpPr>
            <a:spLocks noChangeArrowheads="1"/>
          </p:cNvSpPr>
          <p:nvPr/>
        </p:nvSpPr>
        <p:spPr bwMode="auto">
          <a:xfrm>
            <a:off x="4830468" y="2843726"/>
            <a:ext cx="578643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a:lnSpc>
                <a:spcPct val="150000"/>
              </a:lnSpc>
            </a:pPr>
            <a:r>
              <a:rPr lang="fa-IR" sz="2000" dirty="0">
                <a:latin typeface="Calibri" panose="020F0502020204030204" pitchFamily="34" charset="0"/>
                <a:cs typeface="B Nazanin" panose="00000400000000000000" pitchFamily="2" charset="-78"/>
              </a:rPr>
              <a:t>هزينه </a:t>
            </a:r>
            <a:r>
              <a:rPr lang="fa-IR" sz="2000" dirty="0" smtClean="0">
                <a:latin typeface="Calibri" panose="020F0502020204030204" pitchFamily="34" charset="0"/>
                <a:cs typeface="B Nazanin" panose="00000400000000000000" pitchFamily="2" charset="-78"/>
              </a:rPr>
              <a:t>تعويض يا اعمال تغييرات در </a:t>
            </a:r>
            <a:r>
              <a:rPr lang="fa-IR" sz="2000" dirty="0">
                <a:latin typeface="Calibri" panose="020F0502020204030204" pitchFamily="34" charset="0"/>
                <a:cs typeface="B Nazanin" panose="00000400000000000000" pitchFamily="2" charset="-78"/>
              </a:rPr>
              <a:t>كنتورهاي </a:t>
            </a:r>
            <a:r>
              <a:rPr lang="fa-IR" sz="2000" dirty="0" smtClean="0">
                <a:latin typeface="Calibri" panose="020F0502020204030204" pitchFamily="34" charset="0"/>
                <a:cs typeface="B Nazanin" panose="00000400000000000000" pitchFamily="2" charset="-78"/>
              </a:rPr>
              <a:t>فعلي</a:t>
            </a:r>
            <a:endParaRPr lang="en-US" sz="2000" dirty="0">
              <a:latin typeface="Calibri" panose="020F0502020204030204" pitchFamily="34" charset="0"/>
              <a:cs typeface="B Nazanin" panose="00000400000000000000" pitchFamily="2" charset="-78"/>
            </a:endParaRPr>
          </a:p>
        </p:txBody>
      </p:sp>
      <p:sp>
        <p:nvSpPr>
          <p:cNvPr id="18" name="TextBox 17"/>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13</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3213057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wipe(down)">
                                      <p:cBhvr>
                                        <p:cTn id="7" dur="500"/>
                                        <p:tgtEl>
                                          <p:spTgt spid="51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grpId="0" nodeType="withEffect">
                                  <p:stCondLst>
                                    <p:cond delay="1000"/>
                                  </p:stCondLst>
                                  <p:childTnLst>
                                    <p:set>
                                      <p:cBhvr>
                                        <p:cTn id="21" dur="1" fill="hold">
                                          <p:stCondLst>
                                            <p:cond delay="0"/>
                                          </p:stCondLst>
                                        </p:cTn>
                                        <p:tgtEl>
                                          <p:spTgt spid="25"/>
                                        </p:tgtEl>
                                        <p:attrNameLst>
                                          <p:attrName>style.visibility</p:attrName>
                                        </p:attrNameLst>
                                      </p:cBhvr>
                                      <p:to>
                                        <p:strVal val="visible"/>
                                      </p:to>
                                    </p:set>
                                    <p:animEffect transition="in" filter="checkerboard(across)">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1" grpId="0"/>
      <p:bldP spid="22"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p:cNvSpPr>
            <a:spLocks noChangeArrowheads="1"/>
          </p:cNvSpPr>
          <p:nvPr/>
        </p:nvSpPr>
        <p:spPr bwMode="auto">
          <a:xfrm>
            <a:off x="3579961" y="377033"/>
            <a:ext cx="503207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a:lnSpc>
                <a:spcPct val="150000"/>
              </a:lnSpc>
            </a:pPr>
            <a:r>
              <a:rPr lang="fa-IR" dirty="0">
                <a:solidFill>
                  <a:prstClr val="black">
                    <a:lumMod val="95000"/>
                    <a:lumOff val="5000"/>
                  </a:prstClr>
                </a:solidFill>
                <a:latin typeface="Raleway" panose="020B0503030101060003" pitchFamily="34" charset="0"/>
                <a:cs typeface="B Titr" panose="00000700000000000000" pitchFamily="2" charset="-78"/>
              </a:rPr>
              <a:t>راه‌حل های نامطلوب</a:t>
            </a:r>
            <a:endParaRPr lang="en-US" dirty="0">
              <a:solidFill>
                <a:prstClr val="black">
                  <a:lumMod val="95000"/>
                  <a:lumOff val="5000"/>
                </a:prstClr>
              </a:solidFill>
              <a:latin typeface="Raleway" panose="020B0503030101060003" pitchFamily="34" charset="0"/>
              <a:cs typeface="B Titr" panose="00000700000000000000" pitchFamily="2" charset="-78"/>
            </a:endParaRPr>
          </a:p>
        </p:txBody>
      </p:sp>
      <p:grpSp>
        <p:nvGrpSpPr>
          <p:cNvPr id="28" name="Group 27">
            <a:extLst>
              <a:ext uri="{FF2B5EF4-FFF2-40B4-BE49-F238E27FC236}">
                <a16:creationId xmlns="" xmlns:a16="http://schemas.microsoft.com/office/drawing/2014/main" id="{35D681EF-333C-4FB0-BB78-3D7DAA3AB3F8}"/>
              </a:ext>
            </a:extLst>
          </p:cNvPr>
          <p:cNvGrpSpPr/>
          <p:nvPr/>
        </p:nvGrpSpPr>
        <p:grpSpPr>
          <a:xfrm>
            <a:off x="2169349" y="2259202"/>
            <a:ext cx="8643431" cy="731520"/>
            <a:chOff x="2195453" y="2265201"/>
            <a:chExt cx="8643431" cy="731520"/>
          </a:xfrm>
        </p:grpSpPr>
        <p:grpSp>
          <p:nvGrpSpPr>
            <p:cNvPr id="29" name="Group 28">
              <a:extLst>
                <a:ext uri="{FF2B5EF4-FFF2-40B4-BE49-F238E27FC236}">
                  <a16:creationId xmlns="" xmlns:a16="http://schemas.microsoft.com/office/drawing/2014/main" id="{E628A2C8-D092-4A27-830A-5AD734F760A3}"/>
                </a:ext>
              </a:extLst>
            </p:cNvPr>
            <p:cNvGrpSpPr/>
            <p:nvPr/>
          </p:nvGrpSpPr>
          <p:grpSpPr>
            <a:xfrm>
              <a:off x="2195453" y="2265201"/>
              <a:ext cx="8643431" cy="731520"/>
              <a:chOff x="2195453" y="2265201"/>
              <a:chExt cx="8643431" cy="731520"/>
            </a:xfrm>
          </p:grpSpPr>
          <p:sp>
            <p:nvSpPr>
              <p:cNvPr id="31" name="Oval 30"/>
              <p:cNvSpPr/>
              <p:nvPr/>
            </p:nvSpPr>
            <p:spPr>
              <a:xfrm>
                <a:off x="10107364" y="2265201"/>
                <a:ext cx="731520" cy="731520"/>
              </a:xfrm>
              <a:prstGeom prst="ellipse">
                <a:avLst/>
              </a:prstGeom>
              <a:solidFill>
                <a:srgbClr val="5B9BD5"/>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cs typeface="B Nazanin" panose="00000400000000000000" pitchFamily="2" charset="-78"/>
                </a:endParaRPr>
              </a:p>
            </p:txBody>
          </p:sp>
          <p:sp>
            <p:nvSpPr>
              <p:cNvPr id="32" name="Rectangle 7"/>
              <p:cNvSpPr>
                <a:spLocks noChangeArrowheads="1"/>
              </p:cNvSpPr>
              <p:nvPr/>
            </p:nvSpPr>
            <p:spPr bwMode="auto">
              <a:xfrm>
                <a:off x="2195453" y="2383963"/>
                <a:ext cx="70554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0" marR="0" lvl="0" indent="0" algn="r" defTabSz="914400" eaLnBrk="1" fontAlgn="auto" latinLnBrk="0" hangingPunct="1">
                  <a:lnSpc>
                    <a:spcPct val="150000"/>
                  </a:lnSpc>
                  <a:spcBef>
                    <a:spcPts val="0"/>
                  </a:spcBef>
                  <a:spcAft>
                    <a:spcPts val="0"/>
                  </a:spcAft>
                  <a:buClrTx/>
                  <a:buSzTx/>
                  <a:buFontTx/>
                  <a:buNone/>
                  <a:tabLst/>
                  <a:defRPr/>
                </a:pPr>
                <a:r>
                  <a:rPr lang="fa-IR" sz="2000" kern="0" dirty="0" smtClean="0">
                    <a:solidFill>
                      <a:prstClr val="black">
                        <a:lumMod val="95000"/>
                        <a:lumOff val="5000"/>
                      </a:prstClr>
                    </a:solidFill>
                    <a:latin typeface="Raleway" panose="020B0503030101060003" pitchFamily="34" charset="0"/>
                    <a:cs typeface="B Nazanin" panose="00000400000000000000" pitchFamily="2" charset="-78"/>
                  </a:rPr>
                  <a:t>استفاده از كنتورهاي قديمي</a:t>
                </a:r>
                <a:endParaRPr kumimoji="0" lang="en-US" sz="2000" b="0" i="0" u="none" strike="noStrike" kern="0" cap="none" spc="0" normalizeH="0" baseline="0" noProof="0" dirty="0">
                  <a:ln>
                    <a:noFill/>
                  </a:ln>
                  <a:solidFill>
                    <a:prstClr val="black">
                      <a:lumMod val="95000"/>
                      <a:lumOff val="5000"/>
                    </a:prstClr>
                  </a:solidFill>
                  <a:effectLst/>
                  <a:uLnTx/>
                  <a:uFillTx/>
                  <a:latin typeface="Raleway" panose="020B0503030101060003" pitchFamily="34" charset="0"/>
                  <a:cs typeface="B Nazanin" panose="00000400000000000000" pitchFamily="2" charset="-78"/>
                </a:endParaRPr>
              </a:p>
            </p:txBody>
          </p:sp>
        </p:grpSp>
        <p:sp>
          <p:nvSpPr>
            <p:cNvPr id="30" name="AutoShape 32">
              <a:extLst>
                <a:ext uri="{FF2B5EF4-FFF2-40B4-BE49-F238E27FC236}">
                  <a16:creationId xmlns="" xmlns:a16="http://schemas.microsoft.com/office/drawing/2014/main" id="{41A206CD-F479-48A4-AAD7-EC565050BC19}"/>
                </a:ext>
              </a:extLst>
            </p:cNvPr>
            <p:cNvSpPr>
              <a:spLocks/>
            </p:cNvSpPr>
            <p:nvPr/>
          </p:nvSpPr>
          <p:spPr bwMode="auto">
            <a:xfrm>
              <a:off x="10279880" y="2451226"/>
              <a:ext cx="381000" cy="381000"/>
            </a:xfrm>
            <a:custGeom>
              <a:avLst/>
              <a:gdLst/>
              <a:ahLst/>
              <a:cxnLst/>
              <a:rect l="0" t="0" r="r" b="b"/>
              <a:pathLst>
                <a:path w="21600" h="2160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moveTo>
                    <a:pt x="13489" y="13078"/>
                  </a:moveTo>
                </a:path>
              </a:pathLst>
            </a:custGeom>
            <a:solidFill>
              <a:sysClr val="window" lastClr="FFFFFF"/>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black"/>
                </a:solidFill>
                <a:effectLst/>
                <a:uLnTx/>
                <a:uFillTx/>
              </a:endParaRPr>
            </a:p>
          </p:txBody>
        </p:sp>
      </p:grpSp>
      <p:grpSp>
        <p:nvGrpSpPr>
          <p:cNvPr id="38" name="Group 37">
            <a:extLst>
              <a:ext uri="{FF2B5EF4-FFF2-40B4-BE49-F238E27FC236}">
                <a16:creationId xmlns="" xmlns:a16="http://schemas.microsoft.com/office/drawing/2014/main" id="{65CAB954-6723-421D-9D37-2885E13A33F4}"/>
              </a:ext>
            </a:extLst>
          </p:cNvPr>
          <p:cNvGrpSpPr/>
          <p:nvPr/>
        </p:nvGrpSpPr>
        <p:grpSpPr>
          <a:xfrm>
            <a:off x="2391463" y="3240529"/>
            <a:ext cx="8457505" cy="961930"/>
            <a:chOff x="5614174" y="3229764"/>
            <a:chExt cx="5328311" cy="961930"/>
          </a:xfrm>
        </p:grpSpPr>
        <p:sp>
          <p:nvSpPr>
            <p:cNvPr id="39" name="Rectangle 7"/>
            <p:cNvSpPr>
              <a:spLocks noChangeArrowheads="1"/>
            </p:cNvSpPr>
            <p:nvPr/>
          </p:nvSpPr>
          <p:spPr bwMode="auto">
            <a:xfrm>
              <a:off x="5614174" y="3229764"/>
              <a:ext cx="4305053" cy="9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lvl="0" algn="just" rtl="1">
                <a:lnSpc>
                  <a:spcPct val="150000"/>
                </a:lnSpc>
                <a:defRPr/>
              </a:pPr>
              <a:r>
                <a:rPr lang="fa-IR" sz="2000" kern="0" dirty="0">
                  <a:solidFill>
                    <a:prstClr val="black">
                      <a:lumMod val="95000"/>
                      <a:lumOff val="5000"/>
                    </a:prstClr>
                  </a:solidFill>
                  <a:latin typeface="Raleway" panose="020B0503030101060003" pitchFamily="34" charset="0"/>
                  <a:cs typeface="B Nazanin" panose="00000400000000000000" pitchFamily="2" charset="-78"/>
                </a:rPr>
                <a:t>استفاده از كنتورهايي كه امكان ذخيره الگوي مصرف مشترك را در چند ماه </a:t>
              </a:r>
              <a:r>
                <a:rPr lang="fa-IR" sz="2000" kern="0" dirty="0" smtClean="0">
                  <a:solidFill>
                    <a:prstClr val="black">
                      <a:lumMod val="95000"/>
                      <a:lumOff val="5000"/>
                    </a:prstClr>
                  </a:solidFill>
                  <a:latin typeface="Raleway" panose="020B0503030101060003" pitchFamily="34" charset="0"/>
                  <a:cs typeface="B Nazanin" panose="00000400000000000000" pitchFamily="2" charset="-78"/>
                </a:rPr>
                <a:t>ندارد.</a:t>
              </a:r>
              <a:endParaRPr lang="en-US" sz="2000" kern="0" dirty="0">
                <a:solidFill>
                  <a:prstClr val="black">
                    <a:lumMod val="95000"/>
                    <a:lumOff val="5000"/>
                  </a:prstClr>
                </a:solidFill>
                <a:latin typeface="Raleway" panose="020B0503030101060003" pitchFamily="34" charset="0"/>
                <a:cs typeface="B Nazanin" panose="00000400000000000000" pitchFamily="2" charset="-78"/>
              </a:endParaRP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lumMod val="95000"/>
                    <a:lumOff val="5000"/>
                  </a:prstClr>
                </a:solidFill>
                <a:effectLst/>
                <a:uLnTx/>
                <a:uFillTx/>
                <a:latin typeface="Raleway" panose="020B0503030101060003" pitchFamily="34" charset="0"/>
                <a:cs typeface="B Nazanin" panose="00000400000000000000" pitchFamily="2" charset="-78"/>
              </a:endParaRPr>
            </a:p>
          </p:txBody>
        </p:sp>
        <p:sp>
          <p:nvSpPr>
            <p:cNvPr id="40" name="Oval 39"/>
            <p:cNvSpPr/>
            <p:nvPr/>
          </p:nvSpPr>
          <p:spPr>
            <a:xfrm>
              <a:off x="10398229" y="3310180"/>
              <a:ext cx="544256" cy="731520"/>
            </a:xfrm>
            <a:prstGeom prst="ellipse">
              <a:avLst/>
            </a:prstGeom>
            <a:solidFill>
              <a:srgbClr val="70AD47"/>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cs typeface="B Nazanin" panose="00000400000000000000" pitchFamily="2" charset="-78"/>
              </a:endParaRPr>
            </a:p>
          </p:txBody>
        </p:sp>
        <p:sp>
          <p:nvSpPr>
            <p:cNvPr id="41" name="AutoShape 88">
              <a:extLst>
                <a:ext uri="{FF2B5EF4-FFF2-40B4-BE49-F238E27FC236}">
                  <a16:creationId xmlns="" xmlns:a16="http://schemas.microsoft.com/office/drawing/2014/main" id="{F6EA4121-A353-4193-924D-307E68232960}"/>
                </a:ext>
              </a:extLst>
            </p:cNvPr>
            <p:cNvSpPr>
              <a:spLocks/>
            </p:cNvSpPr>
            <p:nvPr/>
          </p:nvSpPr>
          <p:spPr bwMode="auto">
            <a:xfrm>
              <a:off x="10438967" y="3460584"/>
              <a:ext cx="381000" cy="381000"/>
            </a:xfrm>
            <a:custGeom>
              <a:avLst/>
              <a:gdLst/>
              <a:ahLst/>
              <a:cxnLst/>
              <a:rect l="0" t="0" r="r" b="b"/>
              <a:pathLst>
                <a:path w="21483" h="2160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ysClr val="window" lastClr="FFFFFF"/>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black"/>
                </a:solidFill>
                <a:effectLst/>
                <a:uLnTx/>
                <a:uFillTx/>
              </a:endParaRPr>
            </a:p>
          </p:txBody>
        </p:sp>
      </p:grpSp>
      <p:pic>
        <p:nvPicPr>
          <p:cNvPr id="51" name="Picture 50">
            <a:extLst>
              <a:ext uri="{FF2B5EF4-FFF2-40B4-BE49-F238E27FC236}">
                <a16:creationId xmlns="" xmlns:a16="http://schemas.microsoft.com/office/drawing/2014/main" id="{71CEE198-14CF-4021-A4B7-6DC858E5C8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42" y="1724181"/>
            <a:ext cx="1855221" cy="4256337"/>
          </a:xfrm>
          <a:prstGeom prst="rect">
            <a:avLst/>
          </a:prstGeom>
        </p:spPr>
      </p:pic>
      <p:sp>
        <p:nvSpPr>
          <p:cNvPr id="13" name="TextBox 12"/>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13</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22686623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strVal val="#ppt_x"/>
                                          </p:val>
                                        </p:tav>
                                        <p:tav tm="100000">
                                          <p:val>
                                            <p:strVal val="#ppt_x"/>
                                          </p:val>
                                        </p:tav>
                                      </p:tavLst>
                                    </p:anim>
                                    <p:anim calcmode="lin" valueType="num">
                                      <p:cBhvr>
                                        <p:cTn id="15"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612" y="2681496"/>
            <a:ext cx="1846022" cy="1571755"/>
          </a:xfrm>
          <a:prstGeom prst="ellipse">
            <a:avLst/>
          </a:prstGeom>
          <a:ln>
            <a:noFill/>
          </a:ln>
          <a:effectLst>
            <a:softEdge rad="112500"/>
          </a:effectLst>
        </p:spPr>
      </p:pic>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621" b="82184" l="5488" r="90244">
                        <a14:foregroundMark x1="51423" y1="32950" x2="48171" y2="40038"/>
                        <a14:foregroundMark x1="73577" y1="35057" x2="66057" y2="38506"/>
                        <a14:foregroundMark x1="44715" y1="31418" x2="54878" y2="45211"/>
                        <a14:foregroundMark x1="39431" y1="30651" x2="39431" y2="52299"/>
                        <a14:foregroundMark x1="46138" y1="25096" x2="49797" y2="8812"/>
                        <a14:foregroundMark x1="67683" y1="12835" x2="67683" y2="12835"/>
                        <a14:foregroundMark x1="79472" y1="71264" x2="90447" y2="53065"/>
                        <a14:foregroundMark x1="10569" y1="42146" x2="10163" y2="37739"/>
                        <a14:foregroundMark x1="10976" y1="36590" x2="10976" y2="36590"/>
                        <a14:foregroundMark x1="13008" y1="30651" x2="13008" y2="30651"/>
                        <a14:foregroundMark x1="26829" y1="26628" x2="26829" y2="26628"/>
                        <a14:foregroundMark x1="33130" y1="50383" x2="33130" y2="50383"/>
                        <a14:foregroundMark x1="60772" y1="70881" x2="60772" y2="70881"/>
                      </a14:backgroundRemoval>
                    </a14:imgEffect>
                  </a14:imgLayer>
                </a14:imgProps>
              </a:ext>
              <a:ext uri="{28A0092B-C50C-407E-A947-70E740481C1C}">
                <a14:useLocalDpi xmlns:a14="http://schemas.microsoft.com/office/drawing/2010/main" val="0"/>
              </a:ext>
            </a:extLst>
          </a:blip>
          <a:srcRect t="1" b="8178"/>
          <a:stretch/>
        </p:blipFill>
        <p:spPr>
          <a:xfrm>
            <a:off x="10907868" y="857166"/>
            <a:ext cx="838075" cy="817623"/>
          </a:xfrm>
          <a:prstGeom prst="ellipse">
            <a:avLst/>
          </a:prstGeom>
        </p:spPr>
      </p:pic>
      <p:grpSp>
        <p:nvGrpSpPr>
          <p:cNvPr id="44" name="Group 43"/>
          <p:cNvGrpSpPr/>
          <p:nvPr/>
        </p:nvGrpSpPr>
        <p:grpSpPr>
          <a:xfrm>
            <a:off x="3817585" y="2627071"/>
            <a:ext cx="4571765" cy="2527906"/>
            <a:chOff x="3673476" y="5141913"/>
            <a:chExt cx="1200088" cy="663575"/>
          </a:xfrm>
        </p:grpSpPr>
        <p:sp>
          <p:nvSpPr>
            <p:cNvPr id="27" name="Freeform 203"/>
            <p:cNvSpPr>
              <a:spLocks/>
            </p:cNvSpPr>
            <p:nvPr/>
          </p:nvSpPr>
          <p:spPr bwMode="auto">
            <a:xfrm>
              <a:off x="4459288" y="5505451"/>
              <a:ext cx="268288" cy="147638"/>
            </a:xfrm>
            <a:custGeom>
              <a:avLst/>
              <a:gdLst>
                <a:gd name="T0" fmla="*/ 163 w 169"/>
                <a:gd name="T1" fmla="*/ 93 h 93"/>
                <a:gd name="T2" fmla="*/ 0 w 169"/>
                <a:gd name="T3" fmla="*/ 11 h 93"/>
                <a:gd name="T4" fmla="*/ 6 w 169"/>
                <a:gd name="T5" fmla="*/ 0 h 93"/>
                <a:gd name="T6" fmla="*/ 169 w 169"/>
                <a:gd name="T7" fmla="*/ 81 h 93"/>
                <a:gd name="T8" fmla="*/ 163 w 169"/>
                <a:gd name="T9" fmla="*/ 93 h 93"/>
              </a:gdLst>
              <a:ahLst/>
              <a:cxnLst>
                <a:cxn ang="0">
                  <a:pos x="T0" y="T1"/>
                </a:cxn>
                <a:cxn ang="0">
                  <a:pos x="T2" y="T3"/>
                </a:cxn>
                <a:cxn ang="0">
                  <a:pos x="T4" y="T5"/>
                </a:cxn>
                <a:cxn ang="0">
                  <a:pos x="T6" y="T7"/>
                </a:cxn>
                <a:cxn ang="0">
                  <a:pos x="T8" y="T9"/>
                </a:cxn>
              </a:cxnLst>
              <a:rect l="0" t="0" r="r" b="b"/>
              <a:pathLst>
                <a:path w="169" h="93">
                  <a:moveTo>
                    <a:pt x="163" y="93"/>
                  </a:moveTo>
                  <a:lnTo>
                    <a:pt x="0" y="11"/>
                  </a:lnTo>
                  <a:lnTo>
                    <a:pt x="6" y="0"/>
                  </a:lnTo>
                  <a:lnTo>
                    <a:pt x="169" y="81"/>
                  </a:lnTo>
                  <a:lnTo>
                    <a:pt x="163" y="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208"/>
            <p:cNvSpPr>
              <a:spLocks/>
            </p:cNvSpPr>
            <p:nvPr/>
          </p:nvSpPr>
          <p:spPr bwMode="auto">
            <a:xfrm>
              <a:off x="3808413" y="5505451"/>
              <a:ext cx="234950" cy="169863"/>
            </a:xfrm>
            <a:custGeom>
              <a:avLst/>
              <a:gdLst>
                <a:gd name="T0" fmla="*/ 7 w 148"/>
                <a:gd name="T1" fmla="*/ 107 h 107"/>
                <a:gd name="T2" fmla="*/ 0 w 148"/>
                <a:gd name="T3" fmla="*/ 96 h 107"/>
                <a:gd name="T4" fmla="*/ 141 w 148"/>
                <a:gd name="T5" fmla="*/ 0 h 107"/>
                <a:gd name="T6" fmla="*/ 148 w 148"/>
                <a:gd name="T7" fmla="*/ 11 h 107"/>
                <a:gd name="T8" fmla="*/ 7 w 148"/>
                <a:gd name="T9" fmla="*/ 107 h 107"/>
              </a:gdLst>
              <a:ahLst/>
              <a:cxnLst>
                <a:cxn ang="0">
                  <a:pos x="T0" y="T1"/>
                </a:cxn>
                <a:cxn ang="0">
                  <a:pos x="T2" y="T3"/>
                </a:cxn>
                <a:cxn ang="0">
                  <a:pos x="T4" y="T5"/>
                </a:cxn>
                <a:cxn ang="0">
                  <a:pos x="T6" y="T7"/>
                </a:cxn>
                <a:cxn ang="0">
                  <a:pos x="T8" y="T9"/>
                </a:cxn>
              </a:cxnLst>
              <a:rect l="0" t="0" r="r" b="b"/>
              <a:pathLst>
                <a:path w="148" h="107">
                  <a:moveTo>
                    <a:pt x="7" y="107"/>
                  </a:moveTo>
                  <a:lnTo>
                    <a:pt x="0" y="96"/>
                  </a:lnTo>
                  <a:lnTo>
                    <a:pt x="141" y="0"/>
                  </a:lnTo>
                  <a:lnTo>
                    <a:pt x="148" y="11"/>
                  </a:lnTo>
                  <a:lnTo>
                    <a:pt x="7"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209"/>
            <p:cNvSpPr>
              <a:spLocks noEditPoints="1"/>
            </p:cNvSpPr>
            <p:nvPr/>
          </p:nvSpPr>
          <p:spPr bwMode="auto">
            <a:xfrm>
              <a:off x="4033838" y="5141913"/>
              <a:ext cx="438150" cy="506413"/>
            </a:xfrm>
            <a:custGeom>
              <a:avLst/>
              <a:gdLst>
                <a:gd name="T0" fmla="*/ 30 w 575"/>
                <a:gd name="T1" fmla="*/ 183 h 664"/>
                <a:gd name="T2" fmla="*/ 288 w 575"/>
                <a:gd name="T3" fmla="*/ 34 h 664"/>
                <a:gd name="T4" fmla="*/ 546 w 575"/>
                <a:gd name="T5" fmla="*/ 183 h 664"/>
                <a:gd name="T6" fmla="*/ 546 w 575"/>
                <a:gd name="T7" fmla="*/ 481 h 664"/>
                <a:gd name="T8" fmla="*/ 288 w 575"/>
                <a:gd name="T9" fmla="*/ 630 h 664"/>
                <a:gd name="T10" fmla="*/ 30 w 575"/>
                <a:gd name="T11" fmla="*/ 481 h 664"/>
                <a:gd name="T12" fmla="*/ 30 w 575"/>
                <a:gd name="T13" fmla="*/ 183 h 664"/>
                <a:gd name="T14" fmla="*/ 288 w 575"/>
                <a:gd name="T15" fmla="*/ 0 h 664"/>
                <a:gd name="T16" fmla="*/ 0 w 575"/>
                <a:gd name="T17" fmla="*/ 166 h 664"/>
                <a:gd name="T18" fmla="*/ 0 w 575"/>
                <a:gd name="T19" fmla="*/ 498 h 664"/>
                <a:gd name="T20" fmla="*/ 288 w 575"/>
                <a:gd name="T21" fmla="*/ 664 h 664"/>
                <a:gd name="T22" fmla="*/ 575 w 575"/>
                <a:gd name="T23" fmla="*/ 498 h 664"/>
                <a:gd name="T24" fmla="*/ 575 w 575"/>
                <a:gd name="T25" fmla="*/ 166 h 664"/>
                <a:gd name="T26" fmla="*/ 288 w 575"/>
                <a:gd name="T2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 h="664">
                  <a:moveTo>
                    <a:pt x="30" y="183"/>
                  </a:moveTo>
                  <a:lnTo>
                    <a:pt x="288" y="34"/>
                  </a:lnTo>
                  <a:lnTo>
                    <a:pt x="546" y="183"/>
                  </a:lnTo>
                  <a:lnTo>
                    <a:pt x="546" y="481"/>
                  </a:lnTo>
                  <a:lnTo>
                    <a:pt x="288" y="630"/>
                  </a:lnTo>
                  <a:lnTo>
                    <a:pt x="30" y="481"/>
                  </a:lnTo>
                  <a:lnTo>
                    <a:pt x="30" y="183"/>
                  </a:lnTo>
                  <a:close/>
                  <a:moveTo>
                    <a:pt x="288" y="0"/>
                  </a:moveTo>
                  <a:lnTo>
                    <a:pt x="0" y="166"/>
                  </a:lnTo>
                  <a:lnTo>
                    <a:pt x="0" y="498"/>
                  </a:lnTo>
                  <a:lnTo>
                    <a:pt x="288" y="664"/>
                  </a:lnTo>
                  <a:lnTo>
                    <a:pt x="575" y="498"/>
                  </a:lnTo>
                  <a:lnTo>
                    <a:pt x="575" y="166"/>
                  </a:lnTo>
                  <a:lnTo>
                    <a:pt x="28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Oval 213"/>
            <p:cNvSpPr>
              <a:spLocks noChangeArrowheads="1"/>
            </p:cNvSpPr>
            <p:nvPr/>
          </p:nvSpPr>
          <p:spPr bwMode="auto">
            <a:xfrm>
              <a:off x="3673476" y="5526088"/>
              <a:ext cx="280988" cy="279400"/>
            </a:xfrm>
            <a:prstGeom prst="ellipse">
              <a:avLst/>
            </a:prstGeom>
            <a:solidFill>
              <a:srgbClr val="FD3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Oval 218"/>
            <p:cNvSpPr>
              <a:spLocks noChangeArrowheads="1"/>
            </p:cNvSpPr>
            <p:nvPr/>
          </p:nvSpPr>
          <p:spPr bwMode="auto">
            <a:xfrm>
              <a:off x="4002088" y="5480051"/>
              <a:ext cx="69850"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Oval 222"/>
            <p:cNvSpPr>
              <a:spLocks noChangeArrowheads="1"/>
            </p:cNvSpPr>
            <p:nvPr/>
          </p:nvSpPr>
          <p:spPr bwMode="auto">
            <a:xfrm>
              <a:off x="4429126" y="5480051"/>
              <a:ext cx="68263"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Oval 223"/>
            <p:cNvSpPr>
              <a:spLocks noChangeArrowheads="1"/>
            </p:cNvSpPr>
            <p:nvPr/>
          </p:nvSpPr>
          <p:spPr bwMode="auto">
            <a:xfrm>
              <a:off x="4578352" y="5492751"/>
              <a:ext cx="295212" cy="303213"/>
            </a:xfrm>
            <a:prstGeom prst="ellipse">
              <a:avLst/>
            </a:prstGeom>
            <a:solidFill>
              <a:srgbClr val="93E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3" name="TextBox 14"/>
          <p:cNvSpPr txBox="1">
            <a:spLocks noChangeArrowheads="1"/>
          </p:cNvSpPr>
          <p:nvPr/>
        </p:nvSpPr>
        <p:spPr bwMode="auto">
          <a:xfrm>
            <a:off x="6379245" y="791848"/>
            <a:ext cx="4497607" cy="769441"/>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a:lnSpc>
                <a:spcPct val="150000"/>
              </a:lnSpc>
            </a:pPr>
            <a:r>
              <a:rPr lang="fa-IR" sz="3200" dirty="0">
                <a:solidFill>
                  <a:srgbClr val="954F72"/>
                </a:solidFill>
                <a:latin typeface="Raleway"/>
                <a:cs typeface="B Titr" panose="00000700000000000000" pitchFamily="2" charset="-78"/>
              </a:rPr>
              <a:t>الزامات فنی</a:t>
            </a:r>
          </a:p>
        </p:txBody>
      </p:sp>
      <p:sp>
        <p:nvSpPr>
          <p:cNvPr id="45" name="Rectangle 7"/>
          <p:cNvSpPr>
            <a:spLocks noChangeArrowheads="1"/>
          </p:cNvSpPr>
          <p:nvPr/>
        </p:nvSpPr>
        <p:spPr bwMode="auto">
          <a:xfrm>
            <a:off x="4805909" y="477500"/>
            <a:ext cx="20314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a:solidFill>
                  <a:srgbClr val="000000"/>
                </a:solidFill>
                <a:latin typeface="Calibri" panose="020F0502020204030204" pitchFamily="34" charset="0"/>
                <a:cs typeface="B Nazanin" panose="00000400000000000000" pitchFamily="2" charset="-78"/>
              </a:rPr>
              <a:t>توسعه نرم افزار</a:t>
            </a:r>
          </a:p>
        </p:txBody>
      </p:sp>
      <p:sp>
        <p:nvSpPr>
          <p:cNvPr id="47" name="Rectangle 7"/>
          <p:cNvSpPr>
            <a:spLocks noChangeArrowheads="1"/>
          </p:cNvSpPr>
          <p:nvPr/>
        </p:nvSpPr>
        <p:spPr bwMode="auto">
          <a:xfrm>
            <a:off x="225543" y="4253251"/>
            <a:ext cx="33305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a:solidFill>
                  <a:srgbClr val="000000"/>
                </a:solidFill>
                <a:latin typeface="Calibri" panose="020F0502020204030204" pitchFamily="34" charset="0"/>
                <a:cs typeface="B Nazanin" panose="00000400000000000000" pitchFamily="2" charset="-78"/>
              </a:rPr>
              <a:t>توسعه سخت افزاري كنتورها</a:t>
            </a:r>
          </a:p>
        </p:txBody>
      </p:sp>
      <p:sp>
        <p:nvSpPr>
          <p:cNvPr id="49" name="Rectangle 7"/>
          <p:cNvSpPr>
            <a:spLocks noChangeArrowheads="1"/>
          </p:cNvSpPr>
          <p:nvPr/>
        </p:nvSpPr>
        <p:spPr bwMode="auto">
          <a:xfrm>
            <a:off x="8238402" y="3846930"/>
            <a:ext cx="3343798"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a:lnSpc>
                <a:spcPct val="150000"/>
              </a:lnSpc>
            </a:pPr>
            <a:r>
              <a:rPr lang="fa-IR" sz="2000" dirty="0">
                <a:latin typeface="Calibri" panose="020F0502020204030204" pitchFamily="34" charset="0"/>
                <a:cs typeface="B Nazanin" panose="00000400000000000000" pitchFamily="2" charset="-78"/>
              </a:rPr>
              <a:t>برقراري ارتباط از طريق كنتور با اپليكيشن </a:t>
            </a:r>
            <a:r>
              <a:rPr lang="fa-IR" sz="2000" dirty="0" smtClean="0">
                <a:latin typeface="Calibri" panose="020F0502020204030204" pitchFamily="34" charset="0"/>
                <a:cs typeface="B Nazanin" panose="00000400000000000000" pitchFamily="2" charset="-78"/>
              </a:rPr>
              <a:t>مشترك</a:t>
            </a:r>
            <a:endParaRPr lang="fa-IR" sz="2000" dirty="0">
              <a:latin typeface="Calibri" panose="020F0502020204030204" pitchFamily="34" charset="0"/>
              <a:cs typeface="B Nazanin" panose="00000400000000000000" pitchFamily="2" charset="-78"/>
            </a:endParaRPr>
          </a:p>
        </p:txBody>
      </p:sp>
      <p:sp>
        <p:nvSpPr>
          <p:cNvPr id="19" name="Rectangle 201"/>
          <p:cNvSpPr>
            <a:spLocks noChangeArrowheads="1"/>
          </p:cNvSpPr>
          <p:nvPr/>
        </p:nvSpPr>
        <p:spPr bwMode="auto">
          <a:xfrm>
            <a:off x="6013450" y="1773290"/>
            <a:ext cx="78621" cy="8708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Oval 210"/>
          <p:cNvSpPr>
            <a:spLocks noChangeArrowheads="1"/>
          </p:cNvSpPr>
          <p:nvPr/>
        </p:nvSpPr>
        <p:spPr bwMode="auto">
          <a:xfrm>
            <a:off x="5922734" y="2517150"/>
            <a:ext cx="260050" cy="2600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Oval 221"/>
          <p:cNvSpPr>
            <a:spLocks noChangeArrowheads="1"/>
          </p:cNvSpPr>
          <p:nvPr/>
        </p:nvSpPr>
        <p:spPr bwMode="auto">
          <a:xfrm>
            <a:off x="5481260" y="1204814"/>
            <a:ext cx="1143002" cy="1143002"/>
          </a:xfrm>
          <a:prstGeom prst="ellipse">
            <a:avLst/>
          </a:prstGeom>
          <a:solidFill>
            <a:srgbClr val="E99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TextBox 21"/>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13</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21198392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heckerboard(across)">
                                      <p:cBhvr>
                                        <p:cTn id="20" dur="500"/>
                                        <p:tgtEl>
                                          <p:spTgt spid="45"/>
                                        </p:tgtEl>
                                      </p:cBhvr>
                                    </p:animEffect>
                                  </p:childTnLst>
                                </p:cTn>
                              </p:par>
                            </p:childTnLst>
                          </p:cTn>
                        </p:par>
                        <p:par>
                          <p:cTn id="21" fill="hold">
                            <p:stCondLst>
                              <p:cond delay="1000"/>
                            </p:stCondLst>
                            <p:childTnLst>
                              <p:par>
                                <p:cTn id="22" presetID="5" presetClass="entr" presetSubtype="1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heckerboard(across)">
                                      <p:cBhvr>
                                        <p:cTn id="24" dur="500"/>
                                        <p:tgtEl>
                                          <p:spTgt spid="49"/>
                                        </p:tgtEl>
                                      </p:cBhvr>
                                    </p:animEffect>
                                  </p:childTnLst>
                                </p:cTn>
                              </p:par>
                            </p:childTnLst>
                          </p:cTn>
                        </p:par>
                        <p:par>
                          <p:cTn id="25" fill="hold">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heckerboard(across)">
                                      <p:cBhvr>
                                        <p:cTn id="2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5" grpId="0"/>
      <p:bldP spid="47" grpId="0"/>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7315" b="76852" l="3300" r="98000">
                        <a14:foregroundMark x1="79000" y1="40278" x2="84900" y2="31481"/>
                        <a14:foregroundMark x1="63900" y1="42685" x2="63600" y2="29352"/>
                        <a14:foregroundMark x1="54800" y1="39074" x2="55400" y2="30000"/>
                        <a14:foregroundMark x1="62000" y1="14167" x2="62000" y2="14167"/>
                        <a14:foregroundMark x1="78300" y1="14167" x2="78300" y2="14167"/>
                        <a14:foregroundMark x1="75400" y1="45741" x2="75400" y2="45741"/>
                        <a14:foregroundMark x1="85200" y1="65185" x2="85200" y2="65185"/>
                        <a14:foregroundMark x1="73400" y1="63611" x2="73400" y2="63611"/>
                        <a14:foregroundMark x1="19100" y1="60000" x2="54100" y2="61204"/>
                      </a14:backgroundRemoval>
                    </a14:imgEffect>
                  </a14:imgLayer>
                </a14:imgProps>
              </a:ext>
              <a:ext uri="{28A0092B-C50C-407E-A947-70E740481C1C}">
                <a14:useLocalDpi xmlns:a14="http://schemas.microsoft.com/office/drawing/2010/main" val="0"/>
              </a:ext>
            </a:extLst>
          </a:blip>
          <a:srcRect b="25143"/>
          <a:stretch/>
        </p:blipFill>
        <p:spPr>
          <a:xfrm>
            <a:off x="10380653" y="-135986"/>
            <a:ext cx="1454198" cy="1175657"/>
          </a:xfrm>
          <a:prstGeom prst="rect">
            <a:avLst/>
          </a:prstGeom>
        </p:spPr>
      </p:pic>
      <p:sp>
        <p:nvSpPr>
          <p:cNvPr id="342" name="Diamond 341"/>
          <p:cNvSpPr/>
          <p:nvPr/>
        </p:nvSpPr>
        <p:spPr>
          <a:xfrm>
            <a:off x="11371496" y="2387020"/>
            <a:ext cx="720000" cy="720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IN"/>
          </a:p>
        </p:txBody>
      </p:sp>
      <p:sp>
        <p:nvSpPr>
          <p:cNvPr id="40" name="TextBox 14"/>
          <p:cNvSpPr txBox="1">
            <a:spLocks noChangeArrowheads="1"/>
          </p:cNvSpPr>
          <p:nvPr/>
        </p:nvSpPr>
        <p:spPr bwMode="auto">
          <a:xfrm>
            <a:off x="7174494" y="268307"/>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a:solidFill>
                  <a:srgbClr val="954F72"/>
                </a:solidFill>
                <a:latin typeface="Raleway"/>
                <a:cs typeface="B Titr" panose="00000700000000000000" pitchFamily="2" charset="-78"/>
              </a:rPr>
              <a:t>تشریح و تعریف مسئله</a:t>
            </a:r>
          </a:p>
        </p:txBody>
      </p:sp>
      <p:grpSp>
        <p:nvGrpSpPr>
          <p:cNvPr id="35" name="Group 34"/>
          <p:cNvGrpSpPr>
            <a:grpSpLocks/>
          </p:cNvGrpSpPr>
          <p:nvPr/>
        </p:nvGrpSpPr>
        <p:grpSpPr bwMode="auto">
          <a:xfrm>
            <a:off x="6281919" y="582229"/>
            <a:ext cx="4953000" cy="1616046"/>
            <a:chOff x="2346051" y="-378491"/>
            <a:chExt cx="4952999" cy="1616049"/>
          </a:xfrm>
        </p:grpSpPr>
        <p:sp>
          <p:nvSpPr>
            <p:cNvPr id="39" name="TextBox 38">
              <a:extLst>
                <a:ext uri="{FF2B5EF4-FFF2-40B4-BE49-F238E27FC236}">
                  <a16:creationId xmlns="" xmlns:a16="http://schemas.microsoft.com/office/drawing/2014/main" id="{2E7C7D8D-1062-4B43-9B3A-22A51E770763}"/>
                </a:ext>
              </a:extLst>
            </p:cNvPr>
            <p:cNvSpPr txBox="1"/>
            <p:nvPr/>
          </p:nvSpPr>
          <p:spPr bwMode="auto">
            <a:xfrm>
              <a:off x="2346051" y="83394"/>
              <a:ext cx="4952999" cy="1154164"/>
            </a:xfrm>
            <a:prstGeom prst="rect">
              <a:avLst/>
            </a:prstGeom>
            <a:noFill/>
          </p:spPr>
          <p:txBody>
            <a:bodyPr rtlCol="1">
              <a:spAutoFit/>
            </a:bodyPr>
            <a:lstStyle/>
            <a:p>
              <a:pPr algn="r">
                <a:lnSpc>
                  <a:spcPct val="150000"/>
                </a:lnSpc>
                <a:defRPr/>
              </a:pPr>
              <a:r>
                <a:rPr lang="fa-IR" sz="2400" kern="0" dirty="0">
                  <a:solidFill>
                    <a:srgbClr val="5DD5FF"/>
                  </a:solidFill>
                  <a:ea typeface="Arial Unicode MS"/>
                  <a:cs typeface="B Titr" panose="00000700000000000000" pitchFamily="2" charset="-78"/>
                </a:rPr>
                <a:t>رفع معضلات ساخت دكل‌هاي تلسكوپي چهارمداره در سطوح ولتاژ انتقال</a:t>
              </a:r>
            </a:p>
          </p:txBody>
        </p:sp>
        <p:sp>
          <p:nvSpPr>
            <p:cNvPr id="36" name="TextBox 35">
              <a:extLst>
                <a:ext uri="{FF2B5EF4-FFF2-40B4-BE49-F238E27FC236}">
                  <a16:creationId xmlns="" xmlns:a16="http://schemas.microsoft.com/office/drawing/2014/main" id="{256233C0-BFB2-4ECF-BAEB-6328A24822C8}"/>
                </a:ext>
              </a:extLst>
            </p:cNvPr>
            <p:cNvSpPr txBox="1"/>
            <p:nvPr/>
          </p:nvSpPr>
          <p:spPr>
            <a:xfrm>
              <a:off x="6523162" y="-378491"/>
              <a:ext cx="739399" cy="461666"/>
            </a:xfrm>
            <a:prstGeom prst="rect">
              <a:avLst/>
            </a:prstGeom>
            <a:noFill/>
          </p:spPr>
          <p:txBody>
            <a:bodyPr wrap="square" rtlCol="1">
              <a:spAutoFit/>
            </a:bodyPr>
            <a:lstStyle/>
            <a:p>
              <a:pPr algn="r">
                <a:defRPr/>
              </a:pPr>
              <a:r>
                <a:rPr lang="fa-IR" sz="2400" kern="0" dirty="0">
                  <a:solidFill>
                    <a:srgbClr val="5DD5FF"/>
                  </a:solidFill>
                  <a:ea typeface="Arial Unicode MS"/>
                  <a:cs typeface="B Titr" panose="00000700000000000000" pitchFamily="2" charset="-78"/>
                </a:rPr>
                <a:t> </a:t>
              </a:r>
              <a:r>
                <a:rPr lang="fa-IR" sz="2400" kern="0" dirty="0" smtClean="0">
                  <a:solidFill>
                    <a:srgbClr val="5DD5FF"/>
                  </a:solidFill>
                  <a:ea typeface="Arial Unicode MS"/>
                  <a:cs typeface="B Titr" panose="00000700000000000000" pitchFamily="2" charset="-78"/>
                </a:rPr>
                <a:t>  14</a:t>
              </a:r>
              <a:endParaRPr lang="fa-IR" sz="2400" kern="0" dirty="0">
                <a:solidFill>
                  <a:srgbClr val="5DD5FF"/>
                </a:solidFill>
                <a:ea typeface="Arial Unicode MS"/>
                <a:cs typeface="B Titr" panose="00000700000000000000" pitchFamily="2" charset="-78"/>
              </a:endParaRPr>
            </a:p>
          </p:txBody>
        </p:sp>
      </p:gr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9016" y="2568330"/>
            <a:ext cx="340922" cy="340922"/>
          </a:xfrm>
          <a:prstGeom prst="rect">
            <a:avLst/>
          </a:prstGeom>
        </p:spPr>
      </p:pic>
      <p:sp>
        <p:nvSpPr>
          <p:cNvPr id="21" name="Rectangle 20"/>
          <p:cNvSpPr>
            <a:spLocks noChangeArrowheads="1"/>
          </p:cNvSpPr>
          <p:nvPr/>
        </p:nvSpPr>
        <p:spPr bwMode="auto">
          <a:xfrm>
            <a:off x="558141" y="2387020"/>
            <a:ext cx="1080931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285750" indent="-285750" algn="r" rtl="1">
              <a:lnSpc>
                <a:spcPct val="250000"/>
              </a:lnSpc>
              <a:buFont typeface="Wingdings" panose="05000000000000000000" pitchFamily="2" charset="2"/>
              <a:buChar char="v"/>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استفاده از دكل‌هاي متداول لتيس در نزديكي شهرهاي بزرگ با توجه به</a:t>
            </a:r>
          </a:p>
          <a:p>
            <a:pPr algn="r" rtl="1">
              <a:lnSpc>
                <a:spcPct val="250000"/>
              </a:lnSpc>
              <a:defRPr/>
            </a:pPr>
            <a:r>
              <a:rPr lang="fa-IR" sz="1600" b="1" dirty="0">
                <a:solidFill>
                  <a:srgbClr val="000000"/>
                </a:solidFill>
                <a:latin typeface="A Iranian Sans" panose="01000500000000020002" pitchFamily="2" charset="-78"/>
                <a:ea typeface="Arial Unicode MS"/>
                <a:cs typeface="B Nazanin" panose="00000400000000000000" pitchFamily="2" charset="-78"/>
              </a:rPr>
              <a:t> </a:t>
            </a:r>
            <a:r>
              <a:rPr lang="fa-IR" sz="1600" b="1" dirty="0" smtClean="0">
                <a:solidFill>
                  <a:srgbClr val="000000"/>
                </a:solidFill>
                <a:latin typeface="A Iranian Sans" panose="01000500000000020002" pitchFamily="2" charset="-78"/>
                <a:ea typeface="Arial Unicode MS"/>
                <a:cs typeface="B Nazanin" panose="00000400000000000000" pitchFamily="2" charset="-78"/>
              </a:rPr>
              <a:t>      فضاي مورد نياز براي فونداسيون دكل (دست كم 64 تا 100 مترمربع) و </a:t>
            </a:r>
          </a:p>
          <a:p>
            <a:pPr algn="r" rtl="1">
              <a:lnSpc>
                <a:spcPct val="250000"/>
              </a:lnSpc>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       قيمت بالاي زمين توجيه اقتصادي ندارد و استفاده از برجهاي تلسكوپي كه نيازمند يك پايه هستند مورد اقبال است.</a:t>
            </a:r>
          </a:p>
          <a:p>
            <a:pPr marL="285750" indent="-285750" algn="r" rtl="1">
              <a:lnSpc>
                <a:spcPct val="250000"/>
              </a:lnSpc>
              <a:buFont typeface="Wingdings" panose="05000000000000000000" pitchFamily="2" charset="2"/>
              <a:buChar char="v"/>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در برج‌هاي هوايي چهار مداره در صورت طراحي عمودي ارتفاع برج زياد مي شود و لذا باید از ورق فلز با سطح مقطع بالاتر از 20 ميليمتر استفاده كرد. </a:t>
            </a:r>
          </a:p>
          <a:p>
            <a:pPr marL="285750" indent="-285750" algn="r" rtl="1">
              <a:lnSpc>
                <a:spcPct val="250000"/>
              </a:lnSpc>
              <a:buFont typeface="Wingdings" panose="05000000000000000000" pitchFamily="2" charset="2"/>
              <a:buChar char="v"/>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محدوديت‌هاي ساخت و خم كاري فلزات و گالوانيزاسيون در حال حاضر مانع از تحقق اين امر گرديده است. </a:t>
            </a:r>
            <a:endParaRPr lang="fa-IR" sz="1600" b="1" dirty="0">
              <a:solidFill>
                <a:srgbClr val="000000"/>
              </a:solidFill>
              <a:latin typeface="A Iranian Sans" panose="01000500000000020002" pitchFamily="2" charset="-78"/>
              <a:ea typeface="Arial Unicode MS"/>
              <a:cs typeface="B Nazanin" panose="00000400000000000000" pitchFamily="2" charset="-78"/>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970" y="1632867"/>
            <a:ext cx="2660391" cy="222968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970" y="27346"/>
            <a:ext cx="3228571" cy="1571429"/>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554" y="0"/>
            <a:ext cx="2897404" cy="4370119"/>
          </a:xfrm>
          <a:prstGeom prst="rect">
            <a:avLst/>
          </a:prstGeom>
        </p:spPr>
      </p:pic>
      <p:sp>
        <p:nvSpPr>
          <p:cNvPr id="13" name="TextBox 12"/>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14</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8600480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 presetClass="entr" presetSubtype="2"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42"/>
                                        </p:tgtEl>
                                        <p:attrNameLst>
                                          <p:attrName>style.visibility</p:attrName>
                                        </p:attrNameLst>
                                      </p:cBhvr>
                                      <p:to>
                                        <p:strVal val="visible"/>
                                      </p:to>
                                    </p:set>
                                    <p:animEffect transition="in" filter="fade">
                                      <p:cBhvr>
                                        <p:cTn id="17" dur="500"/>
                                        <p:tgtEl>
                                          <p:spTgt spid="342"/>
                                        </p:tgtEl>
                                      </p:cBhvr>
                                    </p:animEffect>
                                  </p:childTnLst>
                                </p:cTn>
                              </p:par>
                              <p:par>
                                <p:cTn id="18" presetID="10"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4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2E6DE6BF-4797-4E59-82DE-1A586E8DBEF6}"/>
              </a:ext>
            </a:extLst>
          </p:cNvPr>
          <p:cNvGrpSpPr/>
          <p:nvPr/>
        </p:nvGrpSpPr>
        <p:grpSpPr>
          <a:xfrm>
            <a:off x="8666994" y="2019299"/>
            <a:ext cx="2397487" cy="4267087"/>
            <a:chOff x="4570072" y="1559676"/>
            <a:chExt cx="2326354" cy="4140484"/>
          </a:xfrm>
          <a:effectLst>
            <a:outerShdw blurRad="330200" dist="38100" dir="2700000" sx="102000" sy="102000" algn="tl" rotWithShape="0">
              <a:schemeClr val="tx1">
                <a:lumMod val="85000"/>
                <a:lumOff val="15000"/>
                <a:alpha val="40000"/>
              </a:schemeClr>
            </a:outerShdw>
            <a:reflection blurRad="6350" stA="52000" endA="300" endPos="19000" dir="5400000" sy="-100000" algn="bl" rotWithShape="0"/>
          </a:effectLst>
        </p:grpSpPr>
        <p:sp>
          <p:nvSpPr>
            <p:cNvPr id="22" name="Rectangle 21">
              <a:extLst>
                <a:ext uri="{FF2B5EF4-FFF2-40B4-BE49-F238E27FC236}">
                  <a16:creationId xmlns:a16="http://schemas.microsoft.com/office/drawing/2014/main" xmlns="" id="{51E87368-AE5A-4483-8BF2-9B5CEB73AD10}"/>
                </a:ext>
              </a:extLst>
            </p:cNvPr>
            <p:cNvSpPr/>
            <p:nvPr/>
          </p:nvSpPr>
          <p:spPr>
            <a:xfrm>
              <a:off x="5919364" y="3602395"/>
              <a:ext cx="435429" cy="1056691"/>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xmlns="" id="{D527EC99-5822-4FC0-9C4F-102CDB174986}"/>
                </a:ext>
              </a:extLst>
            </p:cNvPr>
            <p:cNvSpPr/>
            <p:nvPr/>
          </p:nvSpPr>
          <p:spPr>
            <a:xfrm>
              <a:off x="5091652" y="3927778"/>
              <a:ext cx="435429" cy="717064"/>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reeform: Shape 15">
              <a:extLst>
                <a:ext uri="{FF2B5EF4-FFF2-40B4-BE49-F238E27FC236}">
                  <a16:creationId xmlns:a16="http://schemas.microsoft.com/office/drawing/2014/main" xmlns="" id="{A961EEC9-42D5-452A-A528-C3983E35639F}"/>
                </a:ext>
              </a:extLst>
            </p:cNvPr>
            <p:cNvSpPr/>
            <p:nvPr/>
          </p:nvSpPr>
          <p:spPr>
            <a:xfrm>
              <a:off x="4699368" y="4528461"/>
              <a:ext cx="2067762" cy="1171699"/>
            </a:xfrm>
            <a:custGeom>
              <a:avLst/>
              <a:gdLst>
                <a:gd name="connsiteX0" fmla="*/ 575009 w 2067762"/>
                <a:gd name="connsiteY0" fmla="*/ 1089473 h 1171699"/>
                <a:gd name="connsiteX1" fmla="*/ 575009 w 2067762"/>
                <a:gd name="connsiteY1" fmla="*/ 1089474 h 1171699"/>
                <a:gd name="connsiteX2" fmla="*/ 575009 w 2067762"/>
                <a:gd name="connsiteY2" fmla="*/ 1089474 h 1171699"/>
                <a:gd name="connsiteX3" fmla="*/ 0 w 2067762"/>
                <a:gd name="connsiteY3" fmla="*/ 0 h 1171699"/>
                <a:gd name="connsiteX4" fmla="*/ 2067762 w 2067762"/>
                <a:gd name="connsiteY4" fmla="*/ 0 h 1171699"/>
                <a:gd name="connsiteX5" fmla="*/ 2066153 w 2067762"/>
                <a:gd name="connsiteY5" fmla="*/ 4395 h 1171699"/>
                <a:gd name="connsiteX6" fmla="*/ 1660259 w 2067762"/>
                <a:gd name="connsiteY6" fmla="*/ 497299 h 1171699"/>
                <a:gd name="connsiteX7" fmla="*/ 1524401 w 2067762"/>
                <a:gd name="connsiteY7" fmla="*/ 575387 h 1171699"/>
                <a:gd name="connsiteX8" fmla="*/ 1545150 w 2067762"/>
                <a:gd name="connsiteY8" fmla="*/ 589377 h 1171699"/>
                <a:gd name="connsiteX9" fmla="*/ 1569233 w 2067762"/>
                <a:gd name="connsiteY9" fmla="*/ 647519 h 1171699"/>
                <a:gd name="connsiteX10" fmla="*/ 1569232 w 2067762"/>
                <a:gd name="connsiteY10" fmla="*/ 647519 h 1171699"/>
                <a:gd name="connsiteX11" fmla="*/ 1519013 w 2067762"/>
                <a:gd name="connsiteY11" fmla="*/ 723283 h 1171699"/>
                <a:gd name="connsiteX12" fmla="*/ 1514632 w 2067762"/>
                <a:gd name="connsiteY12" fmla="*/ 724167 h 1171699"/>
                <a:gd name="connsiteX13" fmla="*/ 1524532 w 2067762"/>
                <a:gd name="connsiteY13" fmla="*/ 738850 h 1171699"/>
                <a:gd name="connsiteX14" fmla="*/ 1530993 w 2067762"/>
                <a:gd name="connsiteY14" fmla="*/ 770856 h 1171699"/>
                <a:gd name="connsiteX15" fmla="*/ 1530992 w 2067762"/>
                <a:gd name="connsiteY15" fmla="*/ 770856 h 1171699"/>
                <a:gd name="connsiteX16" fmla="*/ 1506909 w 2067762"/>
                <a:gd name="connsiteY16" fmla="*/ 828998 h 1171699"/>
                <a:gd name="connsiteX17" fmla="*/ 1501678 w 2067762"/>
                <a:gd name="connsiteY17" fmla="*/ 832525 h 1171699"/>
                <a:gd name="connsiteX18" fmla="*/ 1506910 w 2067762"/>
                <a:gd name="connsiteY18" fmla="*/ 836052 h 1171699"/>
                <a:gd name="connsiteX19" fmla="*/ 1530993 w 2067762"/>
                <a:gd name="connsiteY19" fmla="*/ 894194 h 1171699"/>
                <a:gd name="connsiteX20" fmla="*/ 1530992 w 2067762"/>
                <a:gd name="connsiteY20" fmla="*/ 894194 h 1171699"/>
                <a:gd name="connsiteX21" fmla="*/ 1524531 w 2067762"/>
                <a:gd name="connsiteY21" fmla="*/ 926200 h 1171699"/>
                <a:gd name="connsiteX22" fmla="*/ 1507997 w 2067762"/>
                <a:gd name="connsiteY22" fmla="*/ 950723 h 1171699"/>
                <a:gd name="connsiteX23" fmla="*/ 1524532 w 2067762"/>
                <a:gd name="connsiteY23" fmla="*/ 975248 h 1171699"/>
                <a:gd name="connsiteX24" fmla="*/ 1530993 w 2067762"/>
                <a:gd name="connsiteY24" fmla="*/ 1007254 h 1171699"/>
                <a:gd name="connsiteX25" fmla="*/ 1530992 w 2067762"/>
                <a:gd name="connsiteY25" fmla="*/ 1007254 h 1171699"/>
                <a:gd name="connsiteX26" fmla="*/ 1506909 w 2067762"/>
                <a:gd name="connsiteY26" fmla="*/ 1065396 h 1171699"/>
                <a:gd name="connsiteX27" fmla="*/ 1490172 w 2067762"/>
                <a:gd name="connsiteY27" fmla="*/ 1076681 h 1171699"/>
                <a:gd name="connsiteX28" fmla="*/ 1492755 w 2067762"/>
                <a:gd name="connsiteY28" fmla="*/ 1089474 h 1171699"/>
                <a:gd name="connsiteX29" fmla="*/ 1492754 w 2067762"/>
                <a:gd name="connsiteY29" fmla="*/ 1089474 h 1171699"/>
                <a:gd name="connsiteX30" fmla="*/ 1410529 w 2067762"/>
                <a:gd name="connsiteY30" fmla="*/ 1171699 h 1171699"/>
                <a:gd name="connsiteX31" fmla="*/ 657234 w 2067762"/>
                <a:gd name="connsiteY31" fmla="*/ 1171698 h 1171699"/>
                <a:gd name="connsiteX32" fmla="*/ 581471 w 2067762"/>
                <a:gd name="connsiteY32" fmla="*/ 1121479 h 1171699"/>
                <a:gd name="connsiteX33" fmla="*/ 575009 w 2067762"/>
                <a:gd name="connsiteY33" fmla="*/ 1089474 h 1171699"/>
                <a:gd name="connsiteX34" fmla="*/ 577417 w 2067762"/>
                <a:gd name="connsiteY34" fmla="*/ 1077549 h 1171699"/>
                <a:gd name="connsiteX35" fmla="*/ 573021 w 2067762"/>
                <a:gd name="connsiteY35" fmla="*/ 1075436 h 1171699"/>
                <a:gd name="connsiteX36" fmla="*/ 543231 w 2067762"/>
                <a:gd name="connsiteY36" fmla="*/ 1039259 h 1171699"/>
                <a:gd name="connsiteX37" fmla="*/ 536769 w 2067762"/>
                <a:gd name="connsiteY37" fmla="*/ 1007254 h 1171699"/>
                <a:gd name="connsiteX38" fmla="*/ 543231 w 2067762"/>
                <a:gd name="connsiteY38" fmla="*/ 975248 h 1171699"/>
                <a:gd name="connsiteX39" fmla="*/ 560852 w 2067762"/>
                <a:gd name="connsiteY39" fmla="*/ 949112 h 1171699"/>
                <a:gd name="connsiteX40" fmla="*/ 561654 w 2067762"/>
                <a:gd name="connsiteY40" fmla="*/ 948572 h 1171699"/>
                <a:gd name="connsiteX41" fmla="*/ 543231 w 2067762"/>
                <a:gd name="connsiteY41" fmla="*/ 926199 h 1171699"/>
                <a:gd name="connsiteX42" fmla="*/ 536769 w 2067762"/>
                <a:gd name="connsiteY42" fmla="*/ 894194 h 1171699"/>
                <a:gd name="connsiteX43" fmla="*/ 543231 w 2067762"/>
                <a:gd name="connsiteY43" fmla="*/ 862188 h 1171699"/>
                <a:gd name="connsiteX44" fmla="*/ 560852 w 2067762"/>
                <a:gd name="connsiteY44" fmla="*/ 836052 h 1171699"/>
                <a:gd name="connsiteX45" fmla="*/ 567096 w 2067762"/>
                <a:gd name="connsiteY45" fmla="*/ 831842 h 1171699"/>
                <a:gd name="connsiteX46" fmla="*/ 543231 w 2067762"/>
                <a:gd name="connsiteY46" fmla="*/ 802861 h 1171699"/>
                <a:gd name="connsiteX47" fmla="*/ 536769 w 2067762"/>
                <a:gd name="connsiteY47" fmla="*/ 770856 h 1171699"/>
                <a:gd name="connsiteX48" fmla="*/ 543231 w 2067762"/>
                <a:gd name="connsiteY48" fmla="*/ 738850 h 1171699"/>
                <a:gd name="connsiteX49" fmla="*/ 553131 w 2067762"/>
                <a:gd name="connsiteY49" fmla="*/ 724166 h 1171699"/>
                <a:gd name="connsiteX50" fmla="*/ 548749 w 2067762"/>
                <a:gd name="connsiteY50" fmla="*/ 723282 h 1171699"/>
                <a:gd name="connsiteX51" fmla="*/ 504992 w 2067762"/>
                <a:gd name="connsiteY51" fmla="*/ 679524 h 1171699"/>
                <a:gd name="connsiteX52" fmla="*/ 498530 w 2067762"/>
                <a:gd name="connsiteY52" fmla="*/ 647519 h 1171699"/>
                <a:gd name="connsiteX53" fmla="*/ 504992 w 2067762"/>
                <a:gd name="connsiteY53" fmla="*/ 615513 h 1171699"/>
                <a:gd name="connsiteX54" fmla="*/ 534782 w 2067762"/>
                <a:gd name="connsiteY54" fmla="*/ 579337 h 1171699"/>
                <a:gd name="connsiteX55" fmla="*/ 543196 w 2067762"/>
                <a:gd name="connsiteY55" fmla="*/ 575292 h 1171699"/>
                <a:gd name="connsiteX56" fmla="*/ 407504 w 2067762"/>
                <a:gd name="connsiteY56" fmla="*/ 497299 h 1171699"/>
                <a:gd name="connsiteX57" fmla="*/ 1609 w 2067762"/>
                <a:gd name="connsiteY57" fmla="*/ 4395 h 117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67762" h="1171699">
                  <a:moveTo>
                    <a:pt x="575009" y="1089473"/>
                  </a:moveTo>
                  <a:lnTo>
                    <a:pt x="575009" y="1089474"/>
                  </a:lnTo>
                  <a:lnTo>
                    <a:pt x="575009" y="1089474"/>
                  </a:lnTo>
                  <a:close/>
                  <a:moveTo>
                    <a:pt x="0" y="0"/>
                  </a:moveTo>
                  <a:lnTo>
                    <a:pt x="2067762" y="0"/>
                  </a:lnTo>
                  <a:lnTo>
                    <a:pt x="2066153" y="4395"/>
                  </a:lnTo>
                  <a:cubicBezTo>
                    <a:pt x="1981117" y="205444"/>
                    <a:pt x="1839061" y="376502"/>
                    <a:pt x="1660259" y="497299"/>
                  </a:cubicBezTo>
                  <a:lnTo>
                    <a:pt x="1524401" y="575387"/>
                  </a:lnTo>
                  <a:lnTo>
                    <a:pt x="1545150" y="589377"/>
                  </a:lnTo>
                  <a:cubicBezTo>
                    <a:pt x="1560030" y="604257"/>
                    <a:pt x="1569233" y="624813"/>
                    <a:pt x="1569233" y="647519"/>
                  </a:cubicBezTo>
                  <a:lnTo>
                    <a:pt x="1569232" y="647519"/>
                  </a:lnTo>
                  <a:cubicBezTo>
                    <a:pt x="1569232" y="681578"/>
                    <a:pt x="1548525" y="710800"/>
                    <a:pt x="1519013" y="723283"/>
                  </a:cubicBezTo>
                  <a:lnTo>
                    <a:pt x="1514632" y="724167"/>
                  </a:lnTo>
                  <a:lnTo>
                    <a:pt x="1524532" y="738850"/>
                  </a:lnTo>
                  <a:cubicBezTo>
                    <a:pt x="1528692" y="748688"/>
                    <a:pt x="1530993" y="759503"/>
                    <a:pt x="1530993" y="770856"/>
                  </a:cubicBezTo>
                  <a:lnTo>
                    <a:pt x="1530992" y="770856"/>
                  </a:lnTo>
                  <a:cubicBezTo>
                    <a:pt x="1530992" y="793562"/>
                    <a:pt x="1521789" y="814119"/>
                    <a:pt x="1506909" y="828998"/>
                  </a:cubicBezTo>
                  <a:lnTo>
                    <a:pt x="1501678" y="832525"/>
                  </a:lnTo>
                  <a:lnTo>
                    <a:pt x="1506910" y="836052"/>
                  </a:lnTo>
                  <a:cubicBezTo>
                    <a:pt x="1521790" y="850932"/>
                    <a:pt x="1530993" y="871488"/>
                    <a:pt x="1530993" y="894194"/>
                  </a:cubicBezTo>
                  <a:lnTo>
                    <a:pt x="1530992" y="894194"/>
                  </a:lnTo>
                  <a:cubicBezTo>
                    <a:pt x="1530992" y="905547"/>
                    <a:pt x="1528691" y="916363"/>
                    <a:pt x="1524531" y="926200"/>
                  </a:cubicBezTo>
                  <a:lnTo>
                    <a:pt x="1507997" y="950723"/>
                  </a:lnTo>
                  <a:lnTo>
                    <a:pt x="1524532" y="975248"/>
                  </a:lnTo>
                  <a:cubicBezTo>
                    <a:pt x="1528692" y="985086"/>
                    <a:pt x="1530993" y="995901"/>
                    <a:pt x="1530993" y="1007254"/>
                  </a:cubicBezTo>
                  <a:lnTo>
                    <a:pt x="1530992" y="1007254"/>
                  </a:lnTo>
                  <a:cubicBezTo>
                    <a:pt x="1530992" y="1029960"/>
                    <a:pt x="1521789" y="1050517"/>
                    <a:pt x="1506909" y="1065396"/>
                  </a:cubicBezTo>
                  <a:lnTo>
                    <a:pt x="1490172" y="1076681"/>
                  </a:lnTo>
                  <a:lnTo>
                    <a:pt x="1492755" y="1089474"/>
                  </a:lnTo>
                  <a:lnTo>
                    <a:pt x="1492754" y="1089474"/>
                  </a:lnTo>
                  <a:cubicBezTo>
                    <a:pt x="1492754" y="1134886"/>
                    <a:pt x="1455941" y="1171699"/>
                    <a:pt x="1410529" y="1171699"/>
                  </a:cubicBezTo>
                  <a:lnTo>
                    <a:pt x="657234" y="1171698"/>
                  </a:lnTo>
                  <a:cubicBezTo>
                    <a:pt x="623175" y="1171698"/>
                    <a:pt x="593953" y="1150991"/>
                    <a:pt x="581471" y="1121479"/>
                  </a:cubicBezTo>
                  <a:lnTo>
                    <a:pt x="575009" y="1089474"/>
                  </a:lnTo>
                  <a:lnTo>
                    <a:pt x="577417" y="1077549"/>
                  </a:lnTo>
                  <a:lnTo>
                    <a:pt x="573021" y="1075436"/>
                  </a:lnTo>
                  <a:cubicBezTo>
                    <a:pt x="559898" y="1066570"/>
                    <a:pt x="549472" y="1054015"/>
                    <a:pt x="543231" y="1039259"/>
                  </a:cubicBezTo>
                  <a:lnTo>
                    <a:pt x="536769" y="1007254"/>
                  </a:lnTo>
                  <a:lnTo>
                    <a:pt x="543231" y="975248"/>
                  </a:lnTo>
                  <a:cubicBezTo>
                    <a:pt x="547392" y="965411"/>
                    <a:pt x="553412" y="956552"/>
                    <a:pt x="560852" y="949112"/>
                  </a:cubicBezTo>
                  <a:lnTo>
                    <a:pt x="561654" y="948572"/>
                  </a:lnTo>
                  <a:lnTo>
                    <a:pt x="543231" y="926199"/>
                  </a:lnTo>
                  <a:lnTo>
                    <a:pt x="536769" y="894194"/>
                  </a:lnTo>
                  <a:lnTo>
                    <a:pt x="543231" y="862188"/>
                  </a:lnTo>
                  <a:cubicBezTo>
                    <a:pt x="547392" y="852351"/>
                    <a:pt x="553412" y="843492"/>
                    <a:pt x="560852" y="836052"/>
                  </a:cubicBezTo>
                  <a:lnTo>
                    <a:pt x="567096" y="831842"/>
                  </a:lnTo>
                  <a:lnTo>
                    <a:pt x="543231" y="802861"/>
                  </a:lnTo>
                  <a:lnTo>
                    <a:pt x="536769" y="770856"/>
                  </a:lnTo>
                  <a:lnTo>
                    <a:pt x="543231" y="738850"/>
                  </a:lnTo>
                  <a:lnTo>
                    <a:pt x="553131" y="724166"/>
                  </a:lnTo>
                  <a:lnTo>
                    <a:pt x="548749" y="723282"/>
                  </a:lnTo>
                  <a:cubicBezTo>
                    <a:pt x="529075" y="714960"/>
                    <a:pt x="513313" y="699199"/>
                    <a:pt x="504992" y="679524"/>
                  </a:cubicBezTo>
                  <a:lnTo>
                    <a:pt x="498530" y="647519"/>
                  </a:lnTo>
                  <a:lnTo>
                    <a:pt x="504992" y="615513"/>
                  </a:lnTo>
                  <a:cubicBezTo>
                    <a:pt x="511233" y="600757"/>
                    <a:pt x="521659" y="588203"/>
                    <a:pt x="534782" y="579337"/>
                  </a:cubicBezTo>
                  <a:lnTo>
                    <a:pt x="543196" y="575292"/>
                  </a:lnTo>
                  <a:lnTo>
                    <a:pt x="407504" y="497299"/>
                  </a:lnTo>
                  <a:cubicBezTo>
                    <a:pt x="228701" y="376502"/>
                    <a:pt x="86645" y="205444"/>
                    <a:pt x="1609" y="4395"/>
                  </a:cubicBezTo>
                  <a:close/>
                </a:path>
              </a:pathLst>
            </a:cu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Rounded Corners 16">
              <a:extLst>
                <a:ext uri="{FF2B5EF4-FFF2-40B4-BE49-F238E27FC236}">
                  <a16:creationId xmlns:a16="http://schemas.microsoft.com/office/drawing/2014/main" xmlns="" id="{67ABB0C4-6D2B-4BDA-984C-A8FBA879AA3E}"/>
                </a:ext>
              </a:extLst>
            </p:cNvPr>
            <p:cNvSpPr/>
            <p:nvPr/>
          </p:nvSpPr>
          <p:spPr>
            <a:xfrm rot="20716087">
              <a:off x="4570072" y="3520611"/>
              <a:ext cx="2326354" cy="551543"/>
            </a:xfrm>
            <a:prstGeom prst="roundRect">
              <a:avLst>
                <a:gd name="adj" fmla="val 50000"/>
              </a:avLst>
            </a:prstGeom>
            <a:gradFill flip="none" rotWithShape="1">
              <a:gsLst>
                <a:gs pos="0">
                  <a:srgbClr val="E6782E"/>
                </a:gs>
                <a:gs pos="100000">
                  <a:srgbClr val="B9581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a16="http://schemas.microsoft.com/office/drawing/2014/main" xmlns="" id="{262091EA-AFAE-432A-8395-53ACD4263B48}"/>
                </a:ext>
              </a:extLst>
            </p:cNvPr>
            <p:cNvSpPr/>
            <p:nvPr/>
          </p:nvSpPr>
          <p:spPr>
            <a:xfrm rot="20716087">
              <a:off x="4570072" y="2866966"/>
              <a:ext cx="2326354" cy="551543"/>
            </a:xfrm>
            <a:prstGeom prst="roundRect">
              <a:avLst>
                <a:gd name="adj" fmla="val 50000"/>
              </a:avLst>
            </a:prstGeom>
            <a:gradFill flip="none" rotWithShape="1">
              <a:gsLst>
                <a:gs pos="0">
                  <a:srgbClr val="BE5691"/>
                </a:gs>
                <a:gs pos="100000">
                  <a:srgbClr val="A53F7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9" name="Rectangle: Rounded Corners 18">
              <a:extLst>
                <a:ext uri="{FF2B5EF4-FFF2-40B4-BE49-F238E27FC236}">
                  <a16:creationId xmlns:a16="http://schemas.microsoft.com/office/drawing/2014/main" xmlns="" id="{076821BC-C7FE-4F0D-8DA1-9907F1BBE3C8}"/>
                </a:ext>
              </a:extLst>
            </p:cNvPr>
            <p:cNvSpPr/>
            <p:nvPr/>
          </p:nvSpPr>
          <p:spPr>
            <a:xfrm rot="20716087">
              <a:off x="4570072" y="2213321"/>
              <a:ext cx="2326354" cy="551543"/>
            </a:xfrm>
            <a:prstGeom prst="roundRect">
              <a:avLst>
                <a:gd name="adj" fmla="val 50000"/>
              </a:avLst>
            </a:prstGeom>
            <a:gradFill flip="none" rotWithShape="1">
              <a:gsLst>
                <a:gs pos="0">
                  <a:srgbClr val="01B8D1"/>
                </a:gs>
                <a:gs pos="100000">
                  <a:srgbClr val="01889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0" name="Rectangle: Rounded Corners 19">
              <a:extLst>
                <a:ext uri="{FF2B5EF4-FFF2-40B4-BE49-F238E27FC236}">
                  <a16:creationId xmlns:a16="http://schemas.microsoft.com/office/drawing/2014/main" xmlns="" id="{7A2F7D59-EADC-4D4E-B624-49761ACA2584}"/>
                </a:ext>
              </a:extLst>
            </p:cNvPr>
            <p:cNvSpPr/>
            <p:nvPr/>
          </p:nvSpPr>
          <p:spPr>
            <a:xfrm rot="20716087">
              <a:off x="4841428" y="1559676"/>
              <a:ext cx="1783643" cy="551543"/>
            </a:xfrm>
            <a:prstGeom prst="roundRect">
              <a:avLst>
                <a:gd name="adj" fmla="val 50000"/>
              </a:avLst>
            </a:prstGeom>
            <a:gradFill flip="none" rotWithShape="1">
              <a:gsLst>
                <a:gs pos="0">
                  <a:srgbClr val="00B050"/>
                </a:gs>
                <a:gs pos="100000">
                  <a:srgbClr val="009E4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82" name="TextBox 14"/>
          <p:cNvSpPr txBox="1">
            <a:spLocks noChangeArrowheads="1"/>
          </p:cNvSpPr>
          <p:nvPr/>
        </p:nvSpPr>
        <p:spPr bwMode="auto">
          <a:xfrm>
            <a:off x="7647337" y="782901"/>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smtClean="0">
                <a:solidFill>
                  <a:srgbClr val="954F72"/>
                </a:solidFill>
                <a:latin typeface="Raleway"/>
                <a:cs typeface="B Titr" panose="00000700000000000000" pitchFamily="2" charset="-78"/>
              </a:rPr>
              <a:t>چرایی و دلیل مسئله</a:t>
            </a:r>
            <a:endParaRPr lang="fa-IR" sz="3200" dirty="0">
              <a:solidFill>
                <a:srgbClr val="954F72"/>
              </a:solidFill>
              <a:latin typeface="Raleway"/>
              <a:cs typeface="B Titr" panose="00000700000000000000" pitchFamily="2" charset="-78"/>
            </a:endParaRPr>
          </a:p>
        </p:txBody>
      </p:sp>
      <p:sp>
        <p:nvSpPr>
          <p:cNvPr id="107" name="Oval 106">
            <a:extLst>
              <a:ext uri="{FF2B5EF4-FFF2-40B4-BE49-F238E27FC236}">
                <a16:creationId xmlns:a16="http://schemas.microsoft.com/office/drawing/2014/main" xmlns="" id="{C6150010-A241-40AE-B693-6CCF2FC60A07}"/>
              </a:ext>
            </a:extLst>
          </p:cNvPr>
          <p:cNvSpPr/>
          <p:nvPr/>
        </p:nvSpPr>
        <p:spPr>
          <a:xfrm flipH="1">
            <a:off x="8583486" y="2119352"/>
            <a:ext cx="215900" cy="215900"/>
          </a:xfrm>
          <a:prstGeom prst="ellipse">
            <a:avLst/>
          </a:prstGeom>
          <a:solidFill>
            <a:srgbClr val="00A9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08" name="Oval 107">
            <a:extLst>
              <a:ext uri="{FF2B5EF4-FFF2-40B4-BE49-F238E27FC236}">
                <a16:creationId xmlns:a16="http://schemas.microsoft.com/office/drawing/2014/main" xmlns="" id="{297161C5-F4E8-4DC9-8CE1-BC5029AB46B7}"/>
              </a:ext>
            </a:extLst>
          </p:cNvPr>
          <p:cNvSpPr/>
          <p:nvPr/>
        </p:nvSpPr>
        <p:spPr>
          <a:xfrm flipH="1">
            <a:off x="6350000" y="1825625"/>
            <a:ext cx="549275" cy="549275"/>
          </a:xfrm>
          <a:prstGeom prst="ellipse">
            <a:avLst/>
          </a:prstGeom>
          <a:solidFill>
            <a:srgbClr val="00AA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09" name="Oval 108">
            <a:extLst>
              <a:ext uri="{FF2B5EF4-FFF2-40B4-BE49-F238E27FC236}">
                <a16:creationId xmlns:a16="http://schemas.microsoft.com/office/drawing/2014/main" xmlns="" id="{10779195-C1F9-46F6-BBB0-AC6619C7A224}"/>
              </a:ext>
            </a:extLst>
          </p:cNvPr>
          <p:cNvSpPr/>
          <p:nvPr/>
        </p:nvSpPr>
        <p:spPr>
          <a:xfrm flipH="1">
            <a:off x="5403850" y="3662363"/>
            <a:ext cx="549275" cy="549275"/>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1" name="Oval 110">
            <a:extLst>
              <a:ext uri="{FF2B5EF4-FFF2-40B4-BE49-F238E27FC236}">
                <a16:creationId xmlns:a16="http://schemas.microsoft.com/office/drawing/2014/main" xmlns="" id="{8D80F9A0-6C85-4B37-922B-5F9E59754C20}"/>
              </a:ext>
            </a:extLst>
          </p:cNvPr>
          <p:cNvSpPr/>
          <p:nvPr/>
        </p:nvSpPr>
        <p:spPr>
          <a:xfrm flipH="1">
            <a:off x="5934293" y="2763046"/>
            <a:ext cx="549275" cy="549275"/>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000000">
                  <a:lumMod val="75000"/>
                  <a:lumOff val="25000"/>
                </a:srgbClr>
              </a:solidFill>
              <a:effectLst/>
              <a:uLnTx/>
              <a:uFillTx/>
              <a:latin typeface="Arial"/>
              <a:ea typeface="Arial Unicode MS"/>
            </a:endParaRPr>
          </a:p>
        </p:txBody>
      </p:sp>
      <p:sp>
        <p:nvSpPr>
          <p:cNvPr id="112" name="Oval 111">
            <a:extLst>
              <a:ext uri="{FF2B5EF4-FFF2-40B4-BE49-F238E27FC236}">
                <a16:creationId xmlns:a16="http://schemas.microsoft.com/office/drawing/2014/main" xmlns="" id="{96C9C49C-244A-4B48-BB07-7FB35C787A7B}"/>
              </a:ext>
            </a:extLst>
          </p:cNvPr>
          <p:cNvSpPr/>
          <p:nvPr/>
        </p:nvSpPr>
        <p:spPr>
          <a:xfrm flipH="1">
            <a:off x="5920011" y="4576764"/>
            <a:ext cx="550863" cy="549275"/>
          </a:xfrm>
          <a:prstGeom prst="ellipse">
            <a:avLst/>
          </a:prstGeom>
          <a:solidFill>
            <a:srgbClr val="E3762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3" name="Oval 112">
            <a:extLst>
              <a:ext uri="{FF2B5EF4-FFF2-40B4-BE49-F238E27FC236}">
                <a16:creationId xmlns:a16="http://schemas.microsoft.com/office/drawing/2014/main" xmlns="" id="{C08EB5F7-2BF1-425F-9FE0-4DB072808ACC}"/>
              </a:ext>
            </a:extLst>
          </p:cNvPr>
          <p:cNvSpPr/>
          <p:nvPr/>
        </p:nvSpPr>
        <p:spPr>
          <a:xfrm flipH="1">
            <a:off x="7861518" y="2905921"/>
            <a:ext cx="215900" cy="215900"/>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4" name="Oval 113">
            <a:extLst>
              <a:ext uri="{FF2B5EF4-FFF2-40B4-BE49-F238E27FC236}">
                <a16:creationId xmlns:a16="http://schemas.microsoft.com/office/drawing/2014/main" xmlns="" id="{BE3A8781-0799-4F9D-B3FB-EF3D78C56C97}"/>
              </a:ext>
            </a:extLst>
          </p:cNvPr>
          <p:cNvSpPr/>
          <p:nvPr/>
        </p:nvSpPr>
        <p:spPr>
          <a:xfrm flipH="1">
            <a:off x="7348538" y="3805238"/>
            <a:ext cx="215900" cy="215900"/>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5" name="Oval 114">
            <a:extLst>
              <a:ext uri="{FF2B5EF4-FFF2-40B4-BE49-F238E27FC236}">
                <a16:creationId xmlns:a16="http://schemas.microsoft.com/office/drawing/2014/main" xmlns="" id="{367BBC88-3979-4C87-AD97-EFBA350194D3}"/>
              </a:ext>
            </a:extLst>
          </p:cNvPr>
          <p:cNvSpPr/>
          <p:nvPr/>
        </p:nvSpPr>
        <p:spPr>
          <a:xfrm flipH="1">
            <a:off x="7891686" y="4719639"/>
            <a:ext cx="217488" cy="215900"/>
          </a:xfrm>
          <a:prstGeom prst="ellipse">
            <a:avLst/>
          </a:prstGeom>
          <a:solidFill>
            <a:srgbClr val="E3762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cxnSp>
        <p:nvCxnSpPr>
          <p:cNvPr id="117" name="Straight Connector 116">
            <a:extLst>
              <a:ext uri="{FF2B5EF4-FFF2-40B4-BE49-F238E27FC236}">
                <a16:creationId xmlns:a16="http://schemas.microsoft.com/office/drawing/2014/main" xmlns="" id="{C1074C65-F3DF-4063-B704-263954B9D92F}"/>
              </a:ext>
            </a:extLst>
          </p:cNvPr>
          <p:cNvCxnSpPr>
            <a:cxnSpLocks/>
          </p:cNvCxnSpPr>
          <p:nvPr/>
        </p:nvCxnSpPr>
        <p:spPr>
          <a:xfrm flipH="1">
            <a:off x="7263249" y="2166146"/>
            <a:ext cx="1079500"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8" name="Straight Connector 117">
            <a:extLst>
              <a:ext uri="{FF2B5EF4-FFF2-40B4-BE49-F238E27FC236}">
                <a16:creationId xmlns:a16="http://schemas.microsoft.com/office/drawing/2014/main" xmlns="" id="{33120593-EBA9-4085-A4BE-56CE63874ED2}"/>
              </a:ext>
            </a:extLst>
          </p:cNvPr>
          <p:cNvCxnSpPr>
            <a:cxnSpLocks/>
          </p:cNvCxnSpPr>
          <p:nvPr/>
        </p:nvCxnSpPr>
        <p:spPr>
          <a:xfrm flipH="1">
            <a:off x="6631206" y="3013871"/>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9" name="Straight Connector 118">
            <a:extLst>
              <a:ext uri="{FF2B5EF4-FFF2-40B4-BE49-F238E27FC236}">
                <a16:creationId xmlns:a16="http://schemas.microsoft.com/office/drawing/2014/main" xmlns="" id="{AB14C15C-FE65-4F93-B089-3D1FAD5374D8}"/>
              </a:ext>
            </a:extLst>
          </p:cNvPr>
          <p:cNvCxnSpPr>
            <a:cxnSpLocks/>
          </p:cNvCxnSpPr>
          <p:nvPr/>
        </p:nvCxnSpPr>
        <p:spPr>
          <a:xfrm flipH="1">
            <a:off x="6110288" y="3913188"/>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20" name="Straight Connector 119">
            <a:extLst>
              <a:ext uri="{FF2B5EF4-FFF2-40B4-BE49-F238E27FC236}">
                <a16:creationId xmlns:a16="http://schemas.microsoft.com/office/drawing/2014/main" xmlns="" id="{D71F5839-AE34-4983-95D5-6D9987EDC886}"/>
              </a:ext>
            </a:extLst>
          </p:cNvPr>
          <p:cNvCxnSpPr>
            <a:cxnSpLocks/>
          </p:cNvCxnSpPr>
          <p:nvPr/>
        </p:nvCxnSpPr>
        <p:spPr>
          <a:xfrm flipH="1">
            <a:off x="6640736" y="4827589"/>
            <a:ext cx="1081088" cy="0"/>
          </a:xfrm>
          <a:prstGeom prst="line">
            <a:avLst/>
          </a:prstGeom>
          <a:noFill/>
          <a:ln w="19050" cap="flat" cmpd="sng" algn="ctr">
            <a:solidFill>
              <a:sysClr val="window" lastClr="FFFFFF">
                <a:lumMod val="75000"/>
              </a:sysClr>
            </a:solidFill>
            <a:prstDash val="solid"/>
            <a:miter lim="800000"/>
            <a:headEnd type="oval"/>
            <a:tailEnd type="oval"/>
          </a:ln>
          <a:effectLst/>
        </p:spPr>
      </p:cxnSp>
      <p:sp>
        <p:nvSpPr>
          <p:cNvPr id="122" name="Freeform 108">
            <a:extLst>
              <a:ext uri="{FF2B5EF4-FFF2-40B4-BE49-F238E27FC236}">
                <a16:creationId xmlns:a16="http://schemas.microsoft.com/office/drawing/2014/main" xmlns="" id="{6A02011B-41CE-4E20-9214-001F7D847E12}"/>
              </a:ext>
            </a:extLst>
          </p:cNvPr>
          <p:cNvSpPr/>
          <p:nvPr/>
        </p:nvSpPr>
        <p:spPr>
          <a:xfrm>
            <a:off x="6473825" y="1917700"/>
            <a:ext cx="280988" cy="31115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700" b="0" i="0" u="none" strike="noStrike" kern="0" cap="none" spc="0" normalizeH="0" baseline="0" noProof="0" dirty="0">
                <a:ln>
                  <a:noFill/>
                </a:ln>
                <a:solidFill>
                  <a:prstClr val="white"/>
                </a:solidFill>
                <a:effectLst/>
                <a:uLnTx/>
                <a:uFillTx/>
                <a:latin typeface="Arial"/>
                <a:ea typeface="Arial Unicode MS"/>
              </a:rPr>
              <a:t>`</a:t>
            </a: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sp>
        <p:nvSpPr>
          <p:cNvPr id="124" name="Oval 25">
            <a:extLst>
              <a:ext uri="{FF2B5EF4-FFF2-40B4-BE49-F238E27FC236}">
                <a16:creationId xmlns:a16="http://schemas.microsoft.com/office/drawing/2014/main" xmlns="" id="{662B9A10-B959-4031-98B4-3EA3760E7508}"/>
              </a:ext>
            </a:extLst>
          </p:cNvPr>
          <p:cNvSpPr>
            <a:spLocks noChangeAspect="1"/>
          </p:cNvSpPr>
          <p:nvPr/>
        </p:nvSpPr>
        <p:spPr>
          <a:xfrm>
            <a:off x="6010499" y="4648201"/>
            <a:ext cx="358775" cy="358775"/>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5" name="Rounded Rectangle 51">
            <a:extLst>
              <a:ext uri="{FF2B5EF4-FFF2-40B4-BE49-F238E27FC236}">
                <a16:creationId xmlns:a16="http://schemas.microsoft.com/office/drawing/2014/main" xmlns="" id="{B83253D3-E181-4488-9CD9-39D21527F719}"/>
              </a:ext>
            </a:extLst>
          </p:cNvPr>
          <p:cNvSpPr/>
          <p:nvPr/>
        </p:nvSpPr>
        <p:spPr>
          <a:xfrm rot="16200000" flipH="1">
            <a:off x="5472907" y="3740944"/>
            <a:ext cx="414337" cy="39052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000000"/>
              </a:solidFill>
              <a:effectLst/>
              <a:uLnTx/>
              <a:uFillTx/>
              <a:latin typeface="Arial"/>
              <a:ea typeface="Arial Unicode MS"/>
            </a:endParaRPr>
          </a:p>
        </p:txBody>
      </p:sp>
      <p:sp>
        <p:nvSpPr>
          <p:cNvPr id="126" name="Oval 35">
            <a:extLst>
              <a:ext uri="{FF2B5EF4-FFF2-40B4-BE49-F238E27FC236}">
                <a16:creationId xmlns:a16="http://schemas.microsoft.com/office/drawing/2014/main" xmlns="" id="{BCF76AF1-1ADE-45FB-9D44-99BC7FEECFA3}"/>
              </a:ext>
            </a:extLst>
          </p:cNvPr>
          <p:cNvSpPr/>
          <p:nvPr/>
        </p:nvSpPr>
        <p:spPr>
          <a:xfrm>
            <a:off x="6077168" y="2844009"/>
            <a:ext cx="271463" cy="3413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7" name="Rectangle 7"/>
          <p:cNvSpPr>
            <a:spLocks noChangeArrowheads="1"/>
          </p:cNvSpPr>
          <p:nvPr/>
        </p:nvSpPr>
        <p:spPr bwMode="auto">
          <a:xfrm>
            <a:off x="482093" y="1742552"/>
            <a:ext cx="57785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سطح مورد نياز براي اجراي فونداسيون دكل‌هاي متداول لتيس</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128" name="Rectangle 7"/>
          <p:cNvSpPr>
            <a:spLocks noChangeArrowheads="1"/>
          </p:cNvSpPr>
          <p:nvPr/>
        </p:nvSpPr>
        <p:spPr bwMode="auto">
          <a:xfrm>
            <a:off x="692660" y="3428374"/>
            <a:ext cx="48752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امكان نصب دكل‌هاي تلسكوپي فشار قوي در فضاي بين خطوط آزادراهي و كنار جاده ها</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129" name="Rectangle 7"/>
          <p:cNvSpPr>
            <a:spLocks noChangeArrowheads="1"/>
          </p:cNvSpPr>
          <p:nvPr/>
        </p:nvSpPr>
        <p:spPr bwMode="auto">
          <a:xfrm>
            <a:off x="938215" y="4549001"/>
            <a:ext cx="4822825"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حريم الكتريكي محدودتر در دكل تلسكوپي</a:t>
            </a:r>
          </a:p>
        </p:txBody>
      </p:sp>
      <p:sp>
        <p:nvSpPr>
          <p:cNvPr id="131" name="Rectangle 7"/>
          <p:cNvSpPr>
            <a:spLocks noChangeArrowheads="1"/>
          </p:cNvSpPr>
          <p:nvPr/>
        </p:nvSpPr>
        <p:spPr bwMode="auto">
          <a:xfrm>
            <a:off x="-1370" y="2669795"/>
            <a:ext cx="578643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eaLnBrk="1" hangingPunct="1">
              <a:lnSpc>
                <a:spcPct val="150000"/>
              </a:lnSpc>
            </a:pPr>
            <a:r>
              <a:rPr lang="fa-IR" sz="2000" dirty="0" smtClean="0">
                <a:latin typeface="Calibri" panose="020F0502020204030204" pitchFamily="34" charset="0"/>
                <a:cs typeface="B Nazanin" panose="00000400000000000000" pitchFamily="2" charset="-78"/>
              </a:rPr>
              <a:t>قيمت بالاي زمين در اطراف شهرهاي بزر</a:t>
            </a:r>
            <a:r>
              <a:rPr lang="fa-IR" sz="2000" dirty="0">
                <a:latin typeface="Calibri" panose="020F0502020204030204" pitchFamily="34" charset="0"/>
                <a:cs typeface="B Nazanin" panose="00000400000000000000" pitchFamily="2" charset="-78"/>
              </a:rPr>
              <a:t>گ</a:t>
            </a:r>
            <a:endParaRPr lang="fa-IR" sz="2000" dirty="0" smtClean="0">
              <a:latin typeface="Calibri" panose="020F0502020204030204" pitchFamily="34" charset="0"/>
              <a:cs typeface="B Nazanin" panose="00000400000000000000" pitchFamily="2" charset="-78"/>
            </a:endParaRPr>
          </a:p>
        </p:txBody>
      </p:sp>
      <p:sp>
        <p:nvSpPr>
          <p:cNvPr id="31" name="TextBox 30"/>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14</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101112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checkerboard(across)">
                                      <p:cBhvr>
                                        <p:cTn id="7" dur="500"/>
                                        <p:tgtEl>
                                          <p:spTgt spid="127"/>
                                        </p:tgtEl>
                                      </p:cBhvr>
                                    </p:animEffect>
                                  </p:childTnLst>
                                </p:cTn>
                              </p:par>
                              <p:par>
                                <p:cTn id="8" presetID="5" presetClass="entr" presetSubtype="10" fill="hold" grpId="0" nodeType="withEffect">
                                  <p:stCondLst>
                                    <p:cond delay="2000"/>
                                  </p:stCondLst>
                                  <p:childTnLst>
                                    <p:set>
                                      <p:cBhvr>
                                        <p:cTn id="9" dur="1" fill="hold">
                                          <p:stCondLst>
                                            <p:cond delay="0"/>
                                          </p:stCondLst>
                                        </p:cTn>
                                        <p:tgtEl>
                                          <p:spTgt spid="128"/>
                                        </p:tgtEl>
                                        <p:attrNameLst>
                                          <p:attrName>style.visibility</p:attrName>
                                        </p:attrNameLst>
                                      </p:cBhvr>
                                      <p:to>
                                        <p:strVal val="visible"/>
                                      </p:to>
                                    </p:set>
                                    <p:animEffect transition="in" filter="checkerboard(across)">
                                      <p:cBhvr>
                                        <p:cTn id="10" dur="500"/>
                                        <p:tgtEl>
                                          <p:spTgt spid="128"/>
                                        </p:tgtEl>
                                      </p:cBhvr>
                                    </p:animEffect>
                                  </p:childTnLst>
                                </p:cTn>
                              </p:par>
                              <p:par>
                                <p:cTn id="11" presetID="5" presetClass="entr" presetSubtype="10" fill="hold" grpId="0" nodeType="withEffect">
                                  <p:stCondLst>
                                    <p:cond delay="3000"/>
                                  </p:stCondLst>
                                  <p:childTnLst>
                                    <p:set>
                                      <p:cBhvr>
                                        <p:cTn id="12" dur="1" fill="hold">
                                          <p:stCondLst>
                                            <p:cond delay="0"/>
                                          </p:stCondLst>
                                        </p:cTn>
                                        <p:tgtEl>
                                          <p:spTgt spid="129"/>
                                        </p:tgtEl>
                                        <p:attrNameLst>
                                          <p:attrName>style.visibility</p:attrName>
                                        </p:attrNameLst>
                                      </p:cBhvr>
                                      <p:to>
                                        <p:strVal val="visible"/>
                                      </p:to>
                                    </p:set>
                                    <p:animEffect transition="in" filter="checkerboard(across)">
                                      <p:cBhvr>
                                        <p:cTn id="13" dur="500"/>
                                        <p:tgtEl>
                                          <p:spTgt spid="129"/>
                                        </p:tgtEl>
                                      </p:cBhvr>
                                    </p:animEffect>
                                  </p:childTnLst>
                                </p:cTn>
                              </p:par>
                              <p:par>
                                <p:cTn id="14" presetID="5" presetClass="entr" presetSubtype="10" fill="hold" grpId="0" nodeType="withEffect">
                                  <p:stCondLst>
                                    <p:cond delay="1000"/>
                                  </p:stCondLst>
                                  <p:childTnLst>
                                    <p:set>
                                      <p:cBhvr>
                                        <p:cTn id="15" dur="1" fill="hold">
                                          <p:stCondLst>
                                            <p:cond delay="0"/>
                                          </p:stCondLst>
                                        </p:cTn>
                                        <p:tgtEl>
                                          <p:spTgt spid="131"/>
                                        </p:tgtEl>
                                        <p:attrNameLst>
                                          <p:attrName>style.visibility</p:attrName>
                                        </p:attrNameLst>
                                      </p:cBhvr>
                                      <p:to>
                                        <p:strVal val="visible"/>
                                      </p:to>
                                    </p:set>
                                    <p:animEffect transition="in" filter="checkerboard(across)">
                                      <p:cBhvr>
                                        <p:cTn id="1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P spid="1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7315" b="76852" l="3300" r="98000">
                        <a14:foregroundMark x1="79000" y1="40278" x2="84900" y2="31481"/>
                        <a14:foregroundMark x1="63900" y1="42685" x2="63600" y2="29352"/>
                        <a14:foregroundMark x1="54800" y1="39074" x2="55400" y2="30000"/>
                        <a14:foregroundMark x1="62000" y1="14167" x2="62000" y2="14167"/>
                        <a14:foregroundMark x1="78300" y1="14167" x2="78300" y2="14167"/>
                        <a14:foregroundMark x1="75400" y1="45741" x2="75400" y2="45741"/>
                        <a14:foregroundMark x1="85200" y1="65185" x2="85200" y2="65185"/>
                        <a14:foregroundMark x1="73400" y1="63611" x2="73400" y2="63611"/>
                        <a14:foregroundMark x1="19100" y1="60000" x2="54100" y2="61204"/>
                      </a14:backgroundRemoval>
                    </a14:imgEffect>
                  </a14:imgLayer>
                </a14:imgProps>
              </a:ext>
              <a:ext uri="{28A0092B-C50C-407E-A947-70E740481C1C}">
                <a14:useLocalDpi xmlns:a14="http://schemas.microsoft.com/office/drawing/2010/main" val="0"/>
              </a:ext>
            </a:extLst>
          </a:blip>
          <a:srcRect b="25143"/>
          <a:stretch/>
        </p:blipFill>
        <p:spPr>
          <a:xfrm>
            <a:off x="10166898" y="-88486"/>
            <a:ext cx="1454198" cy="1175657"/>
          </a:xfrm>
          <a:prstGeom prst="rect">
            <a:avLst/>
          </a:prstGeom>
        </p:spPr>
      </p:pic>
      <p:sp>
        <p:nvSpPr>
          <p:cNvPr id="342" name="Diamond 341"/>
          <p:cNvSpPr/>
          <p:nvPr/>
        </p:nvSpPr>
        <p:spPr>
          <a:xfrm>
            <a:off x="11430873" y="2933284"/>
            <a:ext cx="720000" cy="720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IN"/>
          </a:p>
        </p:txBody>
      </p:sp>
      <p:sp>
        <p:nvSpPr>
          <p:cNvPr id="347" name="Diamond 346"/>
          <p:cNvSpPr/>
          <p:nvPr/>
        </p:nvSpPr>
        <p:spPr>
          <a:xfrm>
            <a:off x="11430873" y="4200745"/>
            <a:ext cx="720000" cy="720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IN"/>
          </a:p>
        </p:txBody>
      </p:sp>
      <p:sp>
        <p:nvSpPr>
          <p:cNvPr id="40" name="TextBox 14"/>
          <p:cNvSpPr txBox="1">
            <a:spLocks noChangeArrowheads="1"/>
          </p:cNvSpPr>
          <p:nvPr/>
        </p:nvSpPr>
        <p:spPr bwMode="auto">
          <a:xfrm>
            <a:off x="6960739" y="315807"/>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a:solidFill>
                  <a:srgbClr val="954F72"/>
                </a:solidFill>
                <a:latin typeface="Raleway"/>
                <a:cs typeface="B Titr" panose="00000700000000000000" pitchFamily="2" charset="-78"/>
              </a:rPr>
              <a:t>تشریح و تعریف مسئله</a:t>
            </a:r>
          </a:p>
        </p:txBody>
      </p:sp>
      <p:grpSp>
        <p:nvGrpSpPr>
          <p:cNvPr id="35" name="Group 34"/>
          <p:cNvGrpSpPr>
            <a:grpSpLocks/>
          </p:cNvGrpSpPr>
          <p:nvPr/>
        </p:nvGrpSpPr>
        <p:grpSpPr bwMode="auto">
          <a:xfrm>
            <a:off x="4403367" y="629729"/>
            <a:ext cx="7552433" cy="992069"/>
            <a:chOff x="681254" y="-378491"/>
            <a:chExt cx="7552432" cy="992069"/>
          </a:xfrm>
        </p:grpSpPr>
        <p:sp>
          <p:nvSpPr>
            <p:cNvPr id="39" name="TextBox 38">
              <a:extLst>
                <a:ext uri="{FF2B5EF4-FFF2-40B4-BE49-F238E27FC236}">
                  <a16:creationId xmlns="" xmlns:a16="http://schemas.microsoft.com/office/drawing/2014/main" id="{2E7C7D8D-1062-4B43-9B3A-22A51E770763}"/>
                </a:ext>
              </a:extLst>
            </p:cNvPr>
            <p:cNvSpPr txBox="1"/>
            <p:nvPr/>
          </p:nvSpPr>
          <p:spPr bwMode="auto">
            <a:xfrm>
              <a:off x="681254" y="140372"/>
              <a:ext cx="7552432" cy="473206"/>
            </a:xfrm>
            <a:prstGeom prst="rect">
              <a:avLst/>
            </a:prstGeom>
            <a:noFill/>
          </p:spPr>
          <p:txBody>
            <a:bodyPr wrap="square" rtlCol="1">
              <a:spAutoFit/>
            </a:bodyPr>
            <a:lstStyle/>
            <a:p>
              <a:pPr algn="l" rtl="1">
                <a:lnSpc>
                  <a:spcPct val="150000"/>
                </a:lnSpc>
                <a:defRPr/>
              </a:pPr>
              <a:r>
                <a:rPr lang="fa-IR" kern="0" dirty="0">
                  <a:solidFill>
                    <a:srgbClr val="5DD5FF"/>
                  </a:solidFill>
                  <a:ea typeface="Arial Unicode MS"/>
                  <a:cs typeface="B Titr" panose="00000700000000000000" pitchFamily="2" charset="-78"/>
                </a:rPr>
                <a:t>طراحي نرم افزار هاي مورد نياز كنترل پست‌هاي فشارقوي بر اساس استاندارد </a:t>
              </a:r>
              <a:r>
                <a:rPr lang="en-US" b="1" kern="0" dirty="0">
                  <a:solidFill>
                    <a:srgbClr val="5DD5FF"/>
                  </a:solidFill>
                  <a:ea typeface="Arial Unicode MS"/>
                  <a:cs typeface="B Titr" panose="00000700000000000000" pitchFamily="2" charset="-78"/>
                </a:rPr>
                <a:t>IEC 61850</a:t>
              </a:r>
              <a:r>
                <a:rPr lang="en-US" kern="0" dirty="0">
                  <a:solidFill>
                    <a:srgbClr val="5DD5FF"/>
                  </a:solidFill>
                  <a:ea typeface="Arial Unicode MS"/>
                  <a:cs typeface="B Titr" panose="00000700000000000000" pitchFamily="2" charset="-78"/>
                </a:rPr>
                <a:t> </a:t>
              </a:r>
            </a:p>
          </p:txBody>
        </p:sp>
        <p:sp>
          <p:nvSpPr>
            <p:cNvPr id="36" name="TextBox 35">
              <a:extLst>
                <a:ext uri="{FF2B5EF4-FFF2-40B4-BE49-F238E27FC236}">
                  <a16:creationId xmlns="" xmlns:a16="http://schemas.microsoft.com/office/drawing/2014/main" id="{256233C0-BFB2-4ECF-BAEB-6328A24822C8}"/>
                </a:ext>
              </a:extLst>
            </p:cNvPr>
            <p:cNvSpPr txBox="1"/>
            <p:nvPr/>
          </p:nvSpPr>
          <p:spPr>
            <a:xfrm>
              <a:off x="6759824" y="-378491"/>
              <a:ext cx="237451" cy="461666"/>
            </a:xfrm>
            <a:prstGeom prst="rect">
              <a:avLst/>
            </a:prstGeom>
            <a:noFill/>
          </p:spPr>
          <p:txBody>
            <a:bodyPr wrap="square" rtlCol="1">
              <a:spAutoFit/>
            </a:bodyPr>
            <a:lstStyle/>
            <a:p>
              <a:pPr algn="r">
                <a:defRPr/>
              </a:pPr>
              <a:r>
                <a:rPr lang="fa-IR" sz="2400" kern="0" dirty="0" smtClean="0">
                  <a:solidFill>
                    <a:srgbClr val="5DD5FF"/>
                  </a:solidFill>
                  <a:ea typeface="Arial Unicode MS"/>
                  <a:cs typeface="B Titr" panose="00000700000000000000" pitchFamily="2" charset="-78"/>
                </a:rPr>
                <a:t>9</a:t>
              </a:r>
              <a:endParaRPr lang="fa-IR" sz="2400" kern="0" dirty="0">
                <a:solidFill>
                  <a:srgbClr val="5DD5FF"/>
                </a:solidFill>
                <a:ea typeface="Arial Unicode MS"/>
                <a:cs typeface="B Titr" panose="00000700000000000000" pitchFamily="2" charset="-78"/>
              </a:endParaRPr>
            </a:p>
          </p:txBody>
        </p:sp>
      </p:gr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393" y="3114594"/>
            <a:ext cx="340922" cy="340922"/>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3281" y="4343153"/>
            <a:ext cx="435183" cy="435183"/>
          </a:xfrm>
          <a:prstGeom prst="rect">
            <a:avLst/>
          </a:prstGeom>
        </p:spPr>
      </p:pic>
      <p:sp>
        <p:nvSpPr>
          <p:cNvPr id="21" name="Rectangle 20"/>
          <p:cNvSpPr>
            <a:spLocks noChangeArrowheads="1"/>
          </p:cNvSpPr>
          <p:nvPr/>
        </p:nvSpPr>
        <p:spPr bwMode="auto">
          <a:xfrm>
            <a:off x="5132815" y="1798341"/>
            <a:ext cx="6155649"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285750" indent="-285750" algn="r" rtl="1">
              <a:lnSpc>
                <a:spcPct val="250000"/>
              </a:lnSpc>
              <a:buFont typeface="Wingdings" panose="05000000000000000000" pitchFamily="2" charset="2"/>
              <a:buChar char="v"/>
              <a:defRPr/>
            </a:pPr>
            <a:r>
              <a:rPr lang="fa-IR" sz="1400" b="1" dirty="0" smtClean="0">
                <a:solidFill>
                  <a:srgbClr val="000000"/>
                </a:solidFill>
                <a:latin typeface="A Iranian Sans" panose="01000500000000020002" pitchFamily="2" charset="-78"/>
                <a:ea typeface="Arial Unicode MS"/>
                <a:cs typeface="B Nazanin" panose="00000400000000000000" pitchFamily="2" charset="-78"/>
              </a:rPr>
              <a:t>در </a:t>
            </a:r>
            <a:r>
              <a:rPr lang="fa-IR" sz="1400" b="1" dirty="0">
                <a:solidFill>
                  <a:srgbClr val="000000"/>
                </a:solidFill>
                <a:latin typeface="A Iranian Sans" panose="01000500000000020002" pitchFamily="2" charset="-78"/>
                <a:ea typeface="Arial Unicode MS"/>
                <a:cs typeface="B Nazanin" panose="00000400000000000000" pitchFamily="2" charset="-78"/>
              </a:rPr>
              <a:t>شرايط فعلي </a:t>
            </a:r>
            <a:r>
              <a:rPr lang="fa-IR" sz="1400" b="1" dirty="0" smtClean="0">
                <a:solidFill>
                  <a:srgbClr val="000000"/>
                </a:solidFill>
                <a:latin typeface="A Iranian Sans" panose="01000500000000020002" pitchFamily="2" charset="-78"/>
                <a:ea typeface="Arial Unicode MS"/>
                <a:cs typeface="B Nazanin" panose="00000400000000000000" pitchFamily="2" charset="-78"/>
              </a:rPr>
              <a:t>نرم افزارهاي مرتب </a:t>
            </a:r>
            <a:r>
              <a:rPr lang="fa-IR" sz="1400" b="1" dirty="0">
                <a:solidFill>
                  <a:srgbClr val="000000"/>
                </a:solidFill>
                <a:latin typeface="A Iranian Sans" panose="01000500000000020002" pitchFamily="2" charset="-78"/>
                <a:ea typeface="Arial Unicode MS"/>
                <a:cs typeface="B Nazanin" panose="00000400000000000000" pitchFamily="2" charset="-78"/>
              </a:rPr>
              <a:t>با اين سيتم به طور كامل از خارج از كشور تهيه مي </a:t>
            </a:r>
            <a:r>
              <a:rPr lang="fa-IR" sz="1400" b="1" dirty="0" smtClean="0">
                <a:solidFill>
                  <a:srgbClr val="000000"/>
                </a:solidFill>
                <a:latin typeface="A Iranian Sans" panose="01000500000000020002" pitchFamily="2" charset="-78"/>
                <a:ea typeface="Arial Unicode MS"/>
                <a:cs typeface="B Nazanin" panose="00000400000000000000" pitchFamily="2" charset="-78"/>
              </a:rPr>
              <a:t>شوند.</a:t>
            </a:r>
            <a:endParaRPr lang="fa-IR" sz="1400" b="1" dirty="0">
              <a:solidFill>
                <a:srgbClr val="000000"/>
              </a:solidFill>
              <a:latin typeface="A Iranian Sans" panose="01000500000000020002" pitchFamily="2" charset="-78"/>
              <a:ea typeface="Arial Unicode MS"/>
              <a:cs typeface="B Nazanin" panose="00000400000000000000" pitchFamily="2" charset="-78"/>
            </a:endParaRPr>
          </a:p>
          <a:p>
            <a:pPr marL="285750" indent="-285750" algn="r" rtl="1">
              <a:lnSpc>
                <a:spcPct val="250000"/>
              </a:lnSpc>
              <a:buFont typeface="Wingdings" panose="05000000000000000000" pitchFamily="2" charset="2"/>
              <a:buChar char="v"/>
              <a:defRPr/>
            </a:pPr>
            <a:r>
              <a:rPr lang="fa-IR" sz="1400" b="1" dirty="0">
                <a:solidFill>
                  <a:srgbClr val="000000"/>
                </a:solidFill>
                <a:latin typeface="A Iranian Sans" panose="01000500000000020002" pitchFamily="2" charset="-78"/>
                <a:ea typeface="Arial Unicode MS"/>
                <a:cs typeface="B Nazanin" panose="00000400000000000000" pitchFamily="2" charset="-78"/>
              </a:rPr>
              <a:t>تا كنون در چند ارگان مختلف از جمله پژوهشگاه نيرو تلاش شده است به منظور رفع نياز به اين تجهيزات </a:t>
            </a:r>
            <a:r>
              <a:rPr lang="fa-IR" sz="1400" b="1" dirty="0" smtClean="0">
                <a:solidFill>
                  <a:srgbClr val="000000"/>
                </a:solidFill>
                <a:latin typeface="A Iranian Sans" panose="01000500000000020002" pitchFamily="2" charset="-78"/>
                <a:ea typeface="Arial Unicode MS"/>
                <a:cs typeface="B Nazanin" panose="00000400000000000000" pitchFamily="2" charset="-78"/>
              </a:rPr>
              <a:t>،سيستم‌هايي </a:t>
            </a:r>
            <a:r>
              <a:rPr lang="fa-IR" sz="1400" b="1" dirty="0">
                <a:solidFill>
                  <a:srgbClr val="000000"/>
                </a:solidFill>
                <a:latin typeface="A Iranian Sans" panose="01000500000000020002" pitchFamily="2" charset="-78"/>
                <a:ea typeface="Arial Unicode MS"/>
                <a:cs typeface="B Nazanin" panose="00000400000000000000" pitchFamily="2" charset="-78"/>
              </a:rPr>
              <a:t>بر اساس </a:t>
            </a:r>
            <a:r>
              <a:rPr lang="en-US" sz="1400" b="1" dirty="0">
                <a:solidFill>
                  <a:srgbClr val="000000"/>
                </a:solidFill>
                <a:latin typeface="A Iranian Sans" panose="01000500000000020002" pitchFamily="2" charset="-78"/>
                <a:ea typeface="Arial Unicode MS"/>
                <a:cs typeface="B Nazanin" panose="00000400000000000000" pitchFamily="2" charset="-78"/>
              </a:rPr>
              <a:t>PLC</a:t>
            </a:r>
            <a:r>
              <a:rPr lang="fa-IR" sz="1400" b="1" dirty="0">
                <a:solidFill>
                  <a:srgbClr val="000000"/>
                </a:solidFill>
                <a:latin typeface="A Iranian Sans" panose="01000500000000020002" pitchFamily="2" charset="-78"/>
                <a:ea typeface="Arial Unicode MS"/>
                <a:cs typeface="B Nazanin" panose="00000400000000000000" pitchFamily="2" charset="-78"/>
              </a:rPr>
              <a:t> هاي موجود طراحي و پياده سازي شوند.</a:t>
            </a:r>
          </a:p>
          <a:p>
            <a:pPr marL="285750" indent="-285750" algn="r" rtl="1">
              <a:lnSpc>
                <a:spcPct val="250000"/>
              </a:lnSpc>
              <a:buFont typeface="Wingdings" panose="05000000000000000000" pitchFamily="2" charset="2"/>
              <a:buChar char="v"/>
              <a:defRPr/>
            </a:pPr>
            <a:r>
              <a:rPr lang="fa-IR" sz="1600" b="1" dirty="0" smtClean="0">
                <a:solidFill>
                  <a:srgbClr val="FF0000"/>
                </a:solidFill>
                <a:latin typeface="A Iranian Sans" panose="01000500000000020002" pitchFamily="2" charset="-78"/>
                <a:ea typeface="Arial Unicode MS"/>
                <a:cs typeface="B Nazanin" panose="00000400000000000000" pitchFamily="2" charset="-78"/>
              </a:rPr>
              <a:t>هدف: </a:t>
            </a:r>
            <a:r>
              <a:rPr lang="fa-IR" sz="1400" b="1" dirty="0">
                <a:solidFill>
                  <a:srgbClr val="000000"/>
                </a:solidFill>
                <a:latin typeface="A Iranian Sans" panose="01000500000000020002" pitchFamily="2" charset="-78"/>
                <a:ea typeface="Arial Unicode MS"/>
                <a:cs typeface="B Nazanin" panose="00000400000000000000" pitchFamily="2" charset="-78"/>
              </a:rPr>
              <a:t>رفع نياز از واردات مرتبط با اين سيستم علي الخصوص در زمينه نرم افزار</a:t>
            </a:r>
          </a:p>
          <a:p>
            <a:pPr marL="285750" indent="-285750" algn="r" rtl="1">
              <a:lnSpc>
                <a:spcPct val="250000"/>
              </a:lnSpc>
              <a:buFont typeface="Wingdings" panose="05000000000000000000" pitchFamily="2" charset="2"/>
              <a:buChar char="v"/>
              <a:defRPr/>
            </a:pPr>
            <a:r>
              <a:rPr lang="fa-IR" sz="1400" b="1" dirty="0">
                <a:solidFill>
                  <a:srgbClr val="000000"/>
                </a:solidFill>
                <a:latin typeface="A Iranian Sans" panose="01000500000000020002" pitchFamily="2" charset="-78"/>
                <a:ea typeface="Arial Unicode MS"/>
                <a:cs typeface="B Nazanin" panose="00000400000000000000" pitchFamily="2" charset="-78"/>
              </a:rPr>
              <a:t>در صورت دريافت تأييده هاي لازم از وزارت نيرو و مشاورين آنها كل بازار برق ايران در پستهاي فشار قوي شامل حال اين مقوله خواهند </a:t>
            </a:r>
            <a:r>
              <a:rPr lang="fa-IR" sz="1400" b="1" dirty="0" smtClean="0">
                <a:solidFill>
                  <a:srgbClr val="000000"/>
                </a:solidFill>
                <a:latin typeface="A Iranian Sans" panose="01000500000000020002" pitchFamily="2" charset="-78"/>
                <a:ea typeface="Arial Unicode MS"/>
                <a:cs typeface="B Nazanin" panose="00000400000000000000" pitchFamily="2" charset="-78"/>
              </a:rPr>
              <a:t>شد.</a:t>
            </a:r>
            <a:r>
              <a:rPr lang="fa-IR" sz="1200" b="1" dirty="0" smtClean="0">
                <a:solidFill>
                  <a:srgbClr val="000000"/>
                </a:solidFill>
                <a:latin typeface="A Iranian Sans" panose="01000500000000020002" pitchFamily="2" charset="-78"/>
                <a:ea typeface="Arial Unicode MS"/>
                <a:cs typeface="B Nazanin" panose="00000400000000000000" pitchFamily="2" charset="-78"/>
              </a:rPr>
              <a:t/>
            </a:r>
            <a:br>
              <a:rPr lang="fa-IR" sz="1200" b="1" dirty="0" smtClean="0">
                <a:solidFill>
                  <a:srgbClr val="000000"/>
                </a:solidFill>
                <a:latin typeface="A Iranian Sans" panose="01000500000000020002" pitchFamily="2" charset="-78"/>
                <a:ea typeface="Arial Unicode MS"/>
                <a:cs typeface="B Nazanin" panose="00000400000000000000" pitchFamily="2" charset="-78"/>
              </a:rPr>
            </a:br>
            <a:r>
              <a:rPr lang="fa-IR" sz="1600" b="1" dirty="0" smtClean="0">
                <a:solidFill>
                  <a:srgbClr val="000000"/>
                </a:solidFill>
                <a:latin typeface="A Iranian Sans" panose="01000500000000020002" pitchFamily="2" charset="-78"/>
                <a:ea typeface="Arial Unicode MS"/>
                <a:cs typeface="B Nazanin" panose="00000400000000000000" pitchFamily="2" charset="-78"/>
              </a:rPr>
              <a:t>مشکلات موجود:</a:t>
            </a:r>
            <a:endParaRPr lang="fa-IR" sz="1600" b="1" dirty="0">
              <a:solidFill>
                <a:srgbClr val="000000"/>
              </a:solidFill>
              <a:latin typeface="A Iranian Sans" panose="01000500000000020002" pitchFamily="2" charset="-78"/>
              <a:ea typeface="Arial Unicode MS"/>
              <a:cs typeface="B Nazanin" panose="00000400000000000000" pitchFamily="2" charset="-78"/>
            </a:endParaRPr>
          </a:p>
          <a:p>
            <a:pPr marL="285750" indent="-285750" algn="r" rtl="1">
              <a:lnSpc>
                <a:spcPct val="250000"/>
              </a:lnSpc>
              <a:buFont typeface="Wingdings" panose="05000000000000000000" pitchFamily="2" charset="2"/>
              <a:buChar char="v"/>
              <a:defRPr/>
            </a:pPr>
            <a:r>
              <a:rPr lang="fa-IR" sz="1400" b="1" dirty="0">
                <a:solidFill>
                  <a:srgbClr val="000000"/>
                </a:solidFill>
                <a:latin typeface="A Iranian Sans" panose="01000500000000020002" pitchFamily="2" charset="-78"/>
                <a:ea typeface="Arial Unicode MS"/>
                <a:cs typeface="B Nazanin" panose="00000400000000000000" pitchFamily="2" charset="-78"/>
              </a:rPr>
              <a:t>نياز به </a:t>
            </a:r>
            <a:r>
              <a:rPr lang="fa-IR" sz="1400" b="1" dirty="0" smtClean="0">
                <a:solidFill>
                  <a:srgbClr val="000000"/>
                </a:solidFill>
                <a:latin typeface="A Iranian Sans" panose="01000500000000020002" pitchFamily="2" charset="-78"/>
                <a:ea typeface="Arial Unicode MS"/>
                <a:cs typeface="B Nazanin" panose="00000400000000000000" pitchFamily="2" charset="-78"/>
              </a:rPr>
              <a:t>بررسي‌هاي </a:t>
            </a:r>
            <a:r>
              <a:rPr lang="fa-IR" sz="1400" b="1" dirty="0">
                <a:solidFill>
                  <a:srgbClr val="000000"/>
                </a:solidFill>
                <a:latin typeface="A Iranian Sans" panose="01000500000000020002" pitchFamily="2" charset="-78"/>
                <a:ea typeface="Arial Unicode MS"/>
                <a:cs typeface="B Nazanin" panose="00000400000000000000" pitchFamily="2" charset="-78"/>
              </a:rPr>
              <a:t>گسترده به منظور بررسي قابليت اطمينان </a:t>
            </a:r>
          </a:p>
        </p:txBody>
      </p:sp>
      <p:pic>
        <p:nvPicPr>
          <p:cNvPr id="3" name="Picture 2"/>
          <p:cNvPicPr>
            <a:picLocks noChangeAspect="1"/>
          </p:cNvPicPr>
          <p:nvPr/>
        </p:nvPicPr>
        <p:blipFill>
          <a:blip r:embed="rId6"/>
          <a:stretch>
            <a:fillRect/>
          </a:stretch>
        </p:blipFill>
        <p:spPr>
          <a:xfrm>
            <a:off x="117264" y="1586959"/>
            <a:ext cx="4870372" cy="3034292"/>
          </a:xfrm>
          <a:prstGeom prst="rect">
            <a:avLst/>
          </a:prstGeom>
        </p:spPr>
      </p:pic>
      <p:sp>
        <p:nvSpPr>
          <p:cNvPr id="13" name="TextBox 12"/>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09</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0232306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 presetClass="entr" presetSubtype="2"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42"/>
                                        </p:tgtEl>
                                        <p:attrNameLst>
                                          <p:attrName>style.visibility</p:attrName>
                                        </p:attrNameLst>
                                      </p:cBhvr>
                                      <p:to>
                                        <p:strVal val="visible"/>
                                      </p:to>
                                    </p:set>
                                    <p:animEffect transition="in" filter="fade">
                                      <p:cBhvr>
                                        <p:cTn id="17" dur="500"/>
                                        <p:tgtEl>
                                          <p:spTgt spid="3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par>
                                <p:cTn id="21" presetID="10"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347" grpId="0" animBg="1"/>
      <p:bldP spid="4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8" name="Group 517"/>
          <p:cNvGrpSpPr/>
          <p:nvPr/>
        </p:nvGrpSpPr>
        <p:grpSpPr>
          <a:xfrm rot="16200000">
            <a:off x="10008157" y="2748198"/>
            <a:ext cx="2487060" cy="876858"/>
            <a:chOff x="5322887" y="3060700"/>
            <a:chExt cx="5006975" cy="1765300"/>
          </a:xfrm>
        </p:grpSpPr>
        <p:grpSp>
          <p:nvGrpSpPr>
            <p:cNvPr id="510" name="Group 509"/>
            <p:cNvGrpSpPr/>
            <p:nvPr/>
          </p:nvGrpSpPr>
          <p:grpSpPr>
            <a:xfrm>
              <a:off x="5322887" y="3060700"/>
              <a:ext cx="5006975" cy="1765300"/>
              <a:chOff x="5108575" y="2632075"/>
              <a:chExt cx="5006975" cy="1765300"/>
            </a:xfrm>
          </p:grpSpPr>
          <p:sp>
            <p:nvSpPr>
              <p:cNvPr id="497" name="Freeform 448"/>
              <p:cNvSpPr>
                <a:spLocks/>
              </p:cNvSpPr>
              <p:nvPr/>
            </p:nvSpPr>
            <p:spPr bwMode="auto">
              <a:xfrm>
                <a:off x="5108575" y="3067050"/>
                <a:ext cx="1549400" cy="1330325"/>
              </a:xfrm>
              <a:custGeom>
                <a:avLst/>
                <a:gdLst>
                  <a:gd name="T0" fmla="*/ 2105 w 2466"/>
                  <a:gd name="T1" fmla="*/ 13 h 2118"/>
                  <a:gd name="T2" fmla="*/ 1760 w 2466"/>
                  <a:gd name="T3" fmla="*/ 358 h 2118"/>
                  <a:gd name="T4" fmla="*/ 1978 w 2466"/>
                  <a:gd name="T5" fmla="*/ 882 h 2118"/>
                  <a:gd name="T6" fmla="*/ 1238 w 2466"/>
                  <a:gd name="T7" fmla="*/ 1622 h 2118"/>
                  <a:gd name="T8" fmla="*/ 497 w 2466"/>
                  <a:gd name="T9" fmla="*/ 882 h 2118"/>
                  <a:gd name="T10" fmla="*/ 720 w 2466"/>
                  <a:gd name="T11" fmla="*/ 353 h 2118"/>
                  <a:gd name="T12" fmla="*/ 374 w 2466"/>
                  <a:gd name="T13" fmla="*/ 0 h 2118"/>
                  <a:gd name="T14" fmla="*/ 0 w 2466"/>
                  <a:gd name="T15" fmla="*/ 884 h 2118"/>
                  <a:gd name="T16" fmla="*/ 1233 w 2466"/>
                  <a:gd name="T17" fmla="*/ 2118 h 2118"/>
                  <a:gd name="T18" fmla="*/ 2466 w 2466"/>
                  <a:gd name="T19" fmla="*/ 884 h 2118"/>
                  <a:gd name="T20" fmla="*/ 2105 w 2466"/>
                  <a:gd name="T21" fmla="*/ 13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8">
                    <a:moveTo>
                      <a:pt x="2105" y="13"/>
                    </a:moveTo>
                    <a:lnTo>
                      <a:pt x="1760" y="358"/>
                    </a:lnTo>
                    <a:cubicBezTo>
                      <a:pt x="1895" y="492"/>
                      <a:pt x="1978" y="677"/>
                      <a:pt x="1978" y="882"/>
                    </a:cubicBezTo>
                    <a:cubicBezTo>
                      <a:pt x="1978" y="1291"/>
                      <a:pt x="1647" y="1622"/>
                      <a:pt x="1238" y="1622"/>
                    </a:cubicBezTo>
                    <a:cubicBezTo>
                      <a:pt x="829" y="1622"/>
                      <a:pt x="497" y="1291"/>
                      <a:pt x="497" y="882"/>
                    </a:cubicBezTo>
                    <a:cubicBezTo>
                      <a:pt x="497" y="675"/>
                      <a:pt x="583" y="487"/>
                      <a:pt x="720" y="353"/>
                    </a:cubicBezTo>
                    <a:lnTo>
                      <a:pt x="374" y="0"/>
                    </a:lnTo>
                    <a:cubicBezTo>
                      <a:pt x="143" y="224"/>
                      <a:pt x="0" y="537"/>
                      <a:pt x="0" y="884"/>
                    </a:cubicBezTo>
                    <a:cubicBezTo>
                      <a:pt x="0" y="1565"/>
                      <a:pt x="552" y="2118"/>
                      <a:pt x="1233" y="2118"/>
                    </a:cubicBezTo>
                    <a:cubicBezTo>
                      <a:pt x="1914" y="2118"/>
                      <a:pt x="2466" y="1565"/>
                      <a:pt x="2466" y="884"/>
                    </a:cubicBezTo>
                    <a:cubicBezTo>
                      <a:pt x="2466" y="544"/>
                      <a:pt x="2328" y="236"/>
                      <a:pt x="2105" y="1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498" name="Freeform 449"/>
              <p:cNvSpPr>
                <a:spLocks/>
              </p:cNvSpPr>
              <p:nvPr/>
            </p:nvSpPr>
            <p:spPr bwMode="auto">
              <a:xfrm>
                <a:off x="6846888" y="3068638"/>
                <a:ext cx="1549400" cy="1327150"/>
              </a:xfrm>
              <a:custGeom>
                <a:avLst/>
                <a:gdLst>
                  <a:gd name="T0" fmla="*/ 2103 w 2466"/>
                  <a:gd name="T1" fmla="*/ 5 h 2112"/>
                  <a:gd name="T2" fmla="*/ 1755 w 2466"/>
                  <a:gd name="T3" fmla="*/ 352 h 2112"/>
                  <a:gd name="T4" fmla="*/ 1975 w 2466"/>
                  <a:gd name="T5" fmla="*/ 879 h 2112"/>
                  <a:gd name="T6" fmla="*/ 1235 w 2466"/>
                  <a:gd name="T7" fmla="*/ 1619 h 2112"/>
                  <a:gd name="T8" fmla="*/ 494 w 2466"/>
                  <a:gd name="T9" fmla="*/ 879 h 2112"/>
                  <a:gd name="T10" fmla="*/ 715 w 2466"/>
                  <a:gd name="T11" fmla="*/ 352 h 2112"/>
                  <a:gd name="T12" fmla="*/ 369 w 2466"/>
                  <a:gd name="T13" fmla="*/ 0 h 2112"/>
                  <a:gd name="T14" fmla="*/ 0 w 2466"/>
                  <a:gd name="T15" fmla="*/ 879 h 2112"/>
                  <a:gd name="T16" fmla="*/ 1233 w 2466"/>
                  <a:gd name="T17" fmla="*/ 2112 h 2112"/>
                  <a:gd name="T18" fmla="*/ 2466 w 2466"/>
                  <a:gd name="T19" fmla="*/ 879 h 2112"/>
                  <a:gd name="T20" fmla="*/ 2103 w 2466"/>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2">
                    <a:moveTo>
                      <a:pt x="2103" y="5"/>
                    </a:moveTo>
                    <a:lnTo>
                      <a:pt x="1755" y="352"/>
                    </a:lnTo>
                    <a:cubicBezTo>
                      <a:pt x="1891" y="487"/>
                      <a:pt x="1975" y="673"/>
                      <a:pt x="1975" y="879"/>
                    </a:cubicBezTo>
                    <a:cubicBezTo>
                      <a:pt x="1975" y="1288"/>
                      <a:pt x="1644" y="1619"/>
                      <a:pt x="1235" y="1619"/>
                    </a:cubicBezTo>
                    <a:cubicBezTo>
                      <a:pt x="826" y="1619"/>
                      <a:pt x="494" y="1288"/>
                      <a:pt x="494" y="879"/>
                    </a:cubicBezTo>
                    <a:cubicBezTo>
                      <a:pt x="494" y="673"/>
                      <a:pt x="579" y="487"/>
                      <a:pt x="715" y="352"/>
                    </a:cubicBezTo>
                    <a:lnTo>
                      <a:pt x="369" y="0"/>
                    </a:lnTo>
                    <a:cubicBezTo>
                      <a:pt x="141" y="224"/>
                      <a:pt x="0" y="535"/>
                      <a:pt x="0" y="879"/>
                    </a:cubicBezTo>
                    <a:cubicBezTo>
                      <a:pt x="0" y="1560"/>
                      <a:pt x="552" y="2112"/>
                      <a:pt x="1233" y="2112"/>
                    </a:cubicBezTo>
                    <a:cubicBezTo>
                      <a:pt x="1914" y="2112"/>
                      <a:pt x="2466" y="1560"/>
                      <a:pt x="2466" y="879"/>
                    </a:cubicBezTo>
                    <a:cubicBezTo>
                      <a:pt x="2466" y="537"/>
                      <a:pt x="2327"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2" name="Freeform 481"/>
              <p:cNvSpPr>
                <a:spLocks/>
              </p:cNvSpPr>
              <p:nvPr/>
            </p:nvSpPr>
            <p:spPr bwMode="auto">
              <a:xfrm>
                <a:off x="8566150" y="3068638"/>
                <a:ext cx="1549400" cy="1327150"/>
              </a:xfrm>
              <a:custGeom>
                <a:avLst/>
                <a:gdLst>
                  <a:gd name="T0" fmla="*/ 2103 w 2467"/>
                  <a:gd name="T1" fmla="*/ 5 h 2112"/>
                  <a:gd name="T2" fmla="*/ 1755 w 2467"/>
                  <a:gd name="T3" fmla="*/ 352 h 2112"/>
                  <a:gd name="T4" fmla="*/ 1976 w 2467"/>
                  <a:gd name="T5" fmla="*/ 879 h 2112"/>
                  <a:gd name="T6" fmla="*/ 1235 w 2467"/>
                  <a:gd name="T7" fmla="*/ 1619 h 2112"/>
                  <a:gd name="T8" fmla="*/ 495 w 2467"/>
                  <a:gd name="T9" fmla="*/ 879 h 2112"/>
                  <a:gd name="T10" fmla="*/ 715 w 2467"/>
                  <a:gd name="T11" fmla="*/ 352 h 2112"/>
                  <a:gd name="T12" fmla="*/ 369 w 2467"/>
                  <a:gd name="T13" fmla="*/ 0 h 2112"/>
                  <a:gd name="T14" fmla="*/ 0 w 2467"/>
                  <a:gd name="T15" fmla="*/ 879 h 2112"/>
                  <a:gd name="T16" fmla="*/ 1234 w 2467"/>
                  <a:gd name="T17" fmla="*/ 2112 h 2112"/>
                  <a:gd name="T18" fmla="*/ 2467 w 2467"/>
                  <a:gd name="T19" fmla="*/ 879 h 2112"/>
                  <a:gd name="T20" fmla="*/ 2103 w 2467"/>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7" h="2112">
                    <a:moveTo>
                      <a:pt x="2103" y="5"/>
                    </a:moveTo>
                    <a:lnTo>
                      <a:pt x="1755" y="352"/>
                    </a:lnTo>
                    <a:cubicBezTo>
                      <a:pt x="1891" y="487"/>
                      <a:pt x="1976" y="673"/>
                      <a:pt x="1976" y="879"/>
                    </a:cubicBezTo>
                    <a:cubicBezTo>
                      <a:pt x="1976" y="1288"/>
                      <a:pt x="1644" y="1619"/>
                      <a:pt x="1235" y="1619"/>
                    </a:cubicBezTo>
                    <a:cubicBezTo>
                      <a:pt x="826" y="1619"/>
                      <a:pt x="495" y="1288"/>
                      <a:pt x="495" y="879"/>
                    </a:cubicBezTo>
                    <a:cubicBezTo>
                      <a:pt x="495" y="673"/>
                      <a:pt x="579" y="487"/>
                      <a:pt x="715" y="352"/>
                    </a:cubicBezTo>
                    <a:lnTo>
                      <a:pt x="369" y="0"/>
                    </a:lnTo>
                    <a:cubicBezTo>
                      <a:pt x="142" y="224"/>
                      <a:pt x="0" y="535"/>
                      <a:pt x="0" y="879"/>
                    </a:cubicBezTo>
                    <a:cubicBezTo>
                      <a:pt x="0" y="1560"/>
                      <a:pt x="553" y="2112"/>
                      <a:pt x="1234" y="2112"/>
                    </a:cubicBezTo>
                    <a:cubicBezTo>
                      <a:pt x="1915" y="2112"/>
                      <a:pt x="2467" y="1560"/>
                      <a:pt x="2467" y="879"/>
                    </a:cubicBezTo>
                    <a:cubicBezTo>
                      <a:pt x="2467" y="537"/>
                      <a:pt x="2328"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5" name="Freeform 486"/>
              <p:cNvSpPr>
                <a:spLocks noEditPoints="1"/>
              </p:cNvSpPr>
              <p:nvPr/>
            </p:nvSpPr>
            <p:spPr bwMode="auto">
              <a:xfrm>
                <a:off x="5241925" y="2632075"/>
                <a:ext cx="1273175" cy="328613"/>
              </a:xfrm>
              <a:custGeom>
                <a:avLst/>
                <a:gdLst>
                  <a:gd name="T0" fmla="*/ 1028 w 2028"/>
                  <a:gd name="T1" fmla="*/ 137 h 522"/>
                  <a:gd name="T2" fmla="*/ 980 w 2028"/>
                  <a:gd name="T3" fmla="*/ 88 h 522"/>
                  <a:gd name="T4" fmla="*/ 1028 w 2028"/>
                  <a:gd name="T5" fmla="*/ 40 h 522"/>
                  <a:gd name="T6" fmla="*/ 1077 w 2028"/>
                  <a:gd name="T7" fmla="*/ 88 h 522"/>
                  <a:gd name="T8" fmla="*/ 1028 w 2028"/>
                  <a:gd name="T9" fmla="*/ 137 h 522"/>
                  <a:gd name="T10" fmla="*/ 2018 w 2028"/>
                  <a:gd name="T11" fmla="*/ 478 h 522"/>
                  <a:gd name="T12" fmla="*/ 1115 w 2028"/>
                  <a:gd name="T13" fmla="*/ 68 h 522"/>
                  <a:gd name="T14" fmla="*/ 1028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7" y="62"/>
                      <a:pt x="1077" y="88"/>
                    </a:cubicBezTo>
                    <a:cubicBezTo>
                      <a:pt x="1077" y="115"/>
                      <a:pt x="1055" y="137"/>
                      <a:pt x="1028" y="137"/>
                    </a:cubicBezTo>
                    <a:close/>
                    <a:moveTo>
                      <a:pt x="2018" y="478"/>
                    </a:moveTo>
                    <a:cubicBezTo>
                      <a:pt x="1774" y="235"/>
                      <a:pt x="1456" y="91"/>
                      <a:pt x="1115" y="68"/>
                    </a:cubicBezTo>
                    <a:cubicBezTo>
                      <a:pt x="1105" y="29"/>
                      <a:pt x="1070" y="0"/>
                      <a:pt x="1028" y="0"/>
                    </a:cubicBezTo>
                    <a:cubicBezTo>
                      <a:pt x="987" y="0"/>
                      <a:pt x="953" y="28"/>
                      <a:pt x="943" y="66"/>
                    </a:cubicBezTo>
                    <a:cubicBezTo>
                      <a:pt x="590" y="84"/>
                      <a:pt x="261" y="229"/>
                      <a:pt x="10" y="481"/>
                    </a:cubicBezTo>
                    <a:cubicBezTo>
                      <a:pt x="0" y="490"/>
                      <a:pt x="0" y="505"/>
                      <a:pt x="10" y="515"/>
                    </a:cubicBezTo>
                    <a:cubicBezTo>
                      <a:pt x="14" y="520"/>
                      <a:pt x="21" y="522"/>
                      <a:pt x="27" y="522"/>
                    </a:cubicBezTo>
                    <a:cubicBezTo>
                      <a:pt x="33" y="522"/>
                      <a:pt x="39" y="520"/>
                      <a:pt x="44" y="515"/>
                    </a:cubicBezTo>
                    <a:cubicBezTo>
                      <a:pt x="286" y="272"/>
                      <a:pt x="604" y="132"/>
                      <a:pt x="944" y="115"/>
                    </a:cubicBezTo>
                    <a:cubicBezTo>
                      <a:pt x="955" y="151"/>
                      <a:pt x="989" y="177"/>
                      <a:pt x="1028" y="177"/>
                    </a:cubicBezTo>
                    <a:cubicBezTo>
                      <a:pt x="1067" y="177"/>
                      <a:pt x="1101" y="152"/>
                      <a:pt x="1112" y="116"/>
                    </a:cubicBezTo>
                    <a:cubicBezTo>
                      <a:pt x="1442" y="139"/>
                      <a:pt x="1748" y="278"/>
                      <a:pt x="1984" y="513"/>
                    </a:cubicBezTo>
                    <a:cubicBezTo>
                      <a:pt x="1994"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6" name="Freeform 487"/>
              <p:cNvSpPr>
                <a:spLocks noEditPoints="1"/>
              </p:cNvSpPr>
              <p:nvPr/>
            </p:nvSpPr>
            <p:spPr bwMode="auto">
              <a:xfrm>
                <a:off x="6962775" y="2632075"/>
                <a:ext cx="1274763" cy="328613"/>
              </a:xfrm>
              <a:custGeom>
                <a:avLst/>
                <a:gdLst>
                  <a:gd name="T0" fmla="*/ 1028 w 2028"/>
                  <a:gd name="T1" fmla="*/ 137 h 522"/>
                  <a:gd name="T2" fmla="*/ 980 w 2028"/>
                  <a:gd name="T3" fmla="*/ 88 h 522"/>
                  <a:gd name="T4" fmla="*/ 1028 w 2028"/>
                  <a:gd name="T5" fmla="*/ 40 h 522"/>
                  <a:gd name="T6" fmla="*/ 1076 w 2028"/>
                  <a:gd name="T7" fmla="*/ 88 h 522"/>
                  <a:gd name="T8" fmla="*/ 1028 w 2028"/>
                  <a:gd name="T9" fmla="*/ 137 h 522"/>
                  <a:gd name="T10" fmla="*/ 2018 w 2028"/>
                  <a:gd name="T11" fmla="*/ 478 h 522"/>
                  <a:gd name="T12" fmla="*/ 1114 w 2028"/>
                  <a:gd name="T13" fmla="*/ 68 h 522"/>
                  <a:gd name="T14" fmla="*/ 1028 w 2028"/>
                  <a:gd name="T15" fmla="*/ 0 h 522"/>
                  <a:gd name="T16" fmla="*/ 943 w 2028"/>
                  <a:gd name="T17" fmla="*/ 66 h 522"/>
                  <a:gd name="T18" fmla="*/ 9 w 2028"/>
                  <a:gd name="T19" fmla="*/ 481 h 522"/>
                  <a:gd name="T20" fmla="*/ 9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6" y="62"/>
                      <a:pt x="1076" y="88"/>
                    </a:cubicBezTo>
                    <a:cubicBezTo>
                      <a:pt x="1076" y="115"/>
                      <a:pt x="1055" y="137"/>
                      <a:pt x="1028" y="137"/>
                    </a:cubicBezTo>
                    <a:close/>
                    <a:moveTo>
                      <a:pt x="2018" y="478"/>
                    </a:moveTo>
                    <a:cubicBezTo>
                      <a:pt x="1774" y="235"/>
                      <a:pt x="1456" y="91"/>
                      <a:pt x="1114" y="68"/>
                    </a:cubicBezTo>
                    <a:cubicBezTo>
                      <a:pt x="1105" y="29"/>
                      <a:pt x="1070" y="0"/>
                      <a:pt x="1028" y="0"/>
                    </a:cubicBezTo>
                    <a:cubicBezTo>
                      <a:pt x="987" y="0"/>
                      <a:pt x="953" y="28"/>
                      <a:pt x="943" y="66"/>
                    </a:cubicBezTo>
                    <a:cubicBezTo>
                      <a:pt x="590" y="84"/>
                      <a:pt x="261" y="229"/>
                      <a:pt x="9" y="481"/>
                    </a:cubicBezTo>
                    <a:cubicBezTo>
                      <a:pt x="0" y="490"/>
                      <a:pt x="0" y="505"/>
                      <a:pt x="9" y="515"/>
                    </a:cubicBezTo>
                    <a:cubicBezTo>
                      <a:pt x="14" y="520"/>
                      <a:pt x="20" y="522"/>
                      <a:pt x="27" y="522"/>
                    </a:cubicBezTo>
                    <a:cubicBezTo>
                      <a:pt x="33" y="522"/>
                      <a:pt x="39" y="520"/>
                      <a:pt x="44" y="515"/>
                    </a:cubicBezTo>
                    <a:cubicBezTo>
                      <a:pt x="286" y="272"/>
                      <a:pt x="604" y="132"/>
                      <a:pt x="944" y="115"/>
                    </a:cubicBezTo>
                    <a:cubicBezTo>
                      <a:pt x="955" y="151"/>
                      <a:pt x="989" y="177"/>
                      <a:pt x="1028" y="177"/>
                    </a:cubicBezTo>
                    <a:cubicBezTo>
                      <a:pt x="1067" y="177"/>
                      <a:pt x="1100" y="152"/>
                      <a:pt x="1112" y="116"/>
                    </a:cubicBezTo>
                    <a:cubicBezTo>
                      <a:pt x="1441" y="139"/>
                      <a:pt x="1748" y="278"/>
                      <a:pt x="1984" y="513"/>
                    </a:cubicBezTo>
                    <a:cubicBezTo>
                      <a:pt x="1993"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8" name="Freeform 489"/>
              <p:cNvSpPr>
                <a:spLocks noEditPoints="1"/>
              </p:cNvSpPr>
              <p:nvPr/>
            </p:nvSpPr>
            <p:spPr bwMode="auto">
              <a:xfrm>
                <a:off x="8682038" y="2632075"/>
                <a:ext cx="1273175" cy="328613"/>
              </a:xfrm>
              <a:custGeom>
                <a:avLst/>
                <a:gdLst>
                  <a:gd name="T0" fmla="*/ 1029 w 2028"/>
                  <a:gd name="T1" fmla="*/ 137 h 522"/>
                  <a:gd name="T2" fmla="*/ 980 w 2028"/>
                  <a:gd name="T3" fmla="*/ 88 h 522"/>
                  <a:gd name="T4" fmla="*/ 1029 w 2028"/>
                  <a:gd name="T5" fmla="*/ 40 h 522"/>
                  <a:gd name="T6" fmla="*/ 1077 w 2028"/>
                  <a:gd name="T7" fmla="*/ 88 h 522"/>
                  <a:gd name="T8" fmla="*/ 1029 w 2028"/>
                  <a:gd name="T9" fmla="*/ 137 h 522"/>
                  <a:gd name="T10" fmla="*/ 2019 w 2028"/>
                  <a:gd name="T11" fmla="*/ 478 h 522"/>
                  <a:gd name="T12" fmla="*/ 1115 w 2028"/>
                  <a:gd name="T13" fmla="*/ 68 h 522"/>
                  <a:gd name="T14" fmla="*/ 1029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9 w 2028"/>
                  <a:gd name="T29" fmla="*/ 177 h 522"/>
                  <a:gd name="T30" fmla="*/ 1113 w 2028"/>
                  <a:gd name="T31" fmla="*/ 116 h 522"/>
                  <a:gd name="T32" fmla="*/ 1984 w 2028"/>
                  <a:gd name="T33" fmla="*/ 513 h 522"/>
                  <a:gd name="T34" fmla="*/ 2019 w 2028"/>
                  <a:gd name="T35" fmla="*/ 513 h 522"/>
                  <a:gd name="T36" fmla="*/ 2019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9" y="137"/>
                    </a:moveTo>
                    <a:cubicBezTo>
                      <a:pt x="1002" y="137"/>
                      <a:pt x="980" y="115"/>
                      <a:pt x="980" y="88"/>
                    </a:cubicBezTo>
                    <a:cubicBezTo>
                      <a:pt x="980" y="62"/>
                      <a:pt x="1002" y="40"/>
                      <a:pt x="1029" y="40"/>
                    </a:cubicBezTo>
                    <a:cubicBezTo>
                      <a:pt x="1055" y="40"/>
                      <a:pt x="1077" y="62"/>
                      <a:pt x="1077" y="88"/>
                    </a:cubicBezTo>
                    <a:cubicBezTo>
                      <a:pt x="1077" y="115"/>
                      <a:pt x="1055" y="137"/>
                      <a:pt x="1029" y="137"/>
                    </a:cubicBezTo>
                    <a:close/>
                    <a:moveTo>
                      <a:pt x="2019" y="478"/>
                    </a:moveTo>
                    <a:cubicBezTo>
                      <a:pt x="1774" y="235"/>
                      <a:pt x="1456" y="91"/>
                      <a:pt x="1115" y="68"/>
                    </a:cubicBezTo>
                    <a:cubicBezTo>
                      <a:pt x="1105" y="29"/>
                      <a:pt x="1070" y="0"/>
                      <a:pt x="1029" y="0"/>
                    </a:cubicBezTo>
                    <a:cubicBezTo>
                      <a:pt x="988" y="0"/>
                      <a:pt x="953" y="28"/>
                      <a:pt x="943" y="66"/>
                    </a:cubicBezTo>
                    <a:cubicBezTo>
                      <a:pt x="590" y="84"/>
                      <a:pt x="261" y="229"/>
                      <a:pt x="10" y="481"/>
                    </a:cubicBezTo>
                    <a:cubicBezTo>
                      <a:pt x="0" y="490"/>
                      <a:pt x="0" y="505"/>
                      <a:pt x="10" y="515"/>
                    </a:cubicBezTo>
                    <a:cubicBezTo>
                      <a:pt x="15" y="520"/>
                      <a:pt x="21" y="522"/>
                      <a:pt x="27" y="522"/>
                    </a:cubicBezTo>
                    <a:cubicBezTo>
                      <a:pt x="33" y="522"/>
                      <a:pt x="39" y="520"/>
                      <a:pt x="44" y="515"/>
                    </a:cubicBezTo>
                    <a:cubicBezTo>
                      <a:pt x="287" y="272"/>
                      <a:pt x="604" y="132"/>
                      <a:pt x="944" y="115"/>
                    </a:cubicBezTo>
                    <a:cubicBezTo>
                      <a:pt x="955" y="151"/>
                      <a:pt x="989" y="177"/>
                      <a:pt x="1029" y="177"/>
                    </a:cubicBezTo>
                    <a:cubicBezTo>
                      <a:pt x="1068" y="177"/>
                      <a:pt x="1101" y="152"/>
                      <a:pt x="1113" y="116"/>
                    </a:cubicBezTo>
                    <a:cubicBezTo>
                      <a:pt x="1442" y="139"/>
                      <a:pt x="1748" y="278"/>
                      <a:pt x="1984" y="513"/>
                    </a:cubicBezTo>
                    <a:cubicBezTo>
                      <a:pt x="1994" y="522"/>
                      <a:pt x="2009" y="522"/>
                      <a:pt x="2019" y="513"/>
                    </a:cubicBezTo>
                    <a:cubicBezTo>
                      <a:pt x="2028" y="503"/>
                      <a:pt x="2028" y="488"/>
                      <a:pt x="2019"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513" name="Oval 512"/>
            <p:cNvSpPr/>
            <p:nvPr/>
          </p:nvSpPr>
          <p:spPr>
            <a:xfrm>
              <a:off x="5739175"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4" name="Oval 513"/>
            <p:cNvSpPr/>
            <p:nvPr/>
          </p:nvSpPr>
          <p:spPr>
            <a:xfrm>
              <a:off x="7475900"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5" name="Oval 514"/>
            <p:cNvSpPr/>
            <p:nvPr/>
          </p:nvSpPr>
          <p:spPr>
            <a:xfrm>
              <a:off x="9195162"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524"/>
          <a:stretch/>
        </p:blipFill>
        <p:spPr>
          <a:xfrm>
            <a:off x="10620081" y="506431"/>
            <a:ext cx="1069247" cy="1044806"/>
          </a:xfrm>
          <a:prstGeom prst="rect">
            <a:avLst/>
          </a:prstGeom>
        </p:spPr>
      </p:pic>
      <p:sp>
        <p:nvSpPr>
          <p:cNvPr id="46" name="TextBox 14"/>
          <p:cNvSpPr txBox="1">
            <a:spLocks noChangeArrowheads="1"/>
          </p:cNvSpPr>
          <p:nvPr/>
        </p:nvSpPr>
        <p:spPr bwMode="auto">
          <a:xfrm>
            <a:off x="1470454" y="833085"/>
            <a:ext cx="9424417" cy="619272"/>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lvl="0" algn="ctr" rtl="1">
              <a:lnSpc>
                <a:spcPct val="107000"/>
              </a:lnSpc>
              <a:spcAft>
                <a:spcPts val="800"/>
              </a:spcAft>
            </a:pPr>
            <a:r>
              <a:rPr lang="fa-IR" sz="3200" dirty="0" smtClean="0">
                <a:solidFill>
                  <a:srgbClr val="954F72"/>
                </a:solidFill>
                <a:latin typeface="Raleway"/>
                <a:cs typeface="B Titr" panose="00000700000000000000" pitchFamily="2" charset="-78"/>
              </a:rPr>
              <a:t>موانع و محدودیت‌های موجود</a:t>
            </a:r>
            <a:endParaRPr lang="fa-IR" sz="3200" dirty="0">
              <a:solidFill>
                <a:srgbClr val="954F72"/>
              </a:solidFill>
              <a:latin typeface="Raleway"/>
              <a:cs typeface="B Titr" panose="00000700000000000000" pitchFamily="2" charset="-78"/>
            </a:endParaRPr>
          </a:p>
        </p:txBody>
      </p:sp>
      <p:sp>
        <p:nvSpPr>
          <p:cNvPr id="21" name="Rectangle 7"/>
          <p:cNvSpPr>
            <a:spLocks noChangeArrowheads="1"/>
          </p:cNvSpPr>
          <p:nvPr/>
        </p:nvSpPr>
        <p:spPr bwMode="auto">
          <a:xfrm>
            <a:off x="2766952" y="1896305"/>
            <a:ext cx="785313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محدوديت تجهيزات كارخانه اي براي خم كاري ورق فلزات با ضخامت هاي بالاتر از 20 ميليمتر</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22" name="Rectangle 7"/>
          <p:cNvSpPr>
            <a:spLocks noChangeArrowheads="1"/>
          </p:cNvSpPr>
          <p:nvPr/>
        </p:nvSpPr>
        <p:spPr bwMode="auto">
          <a:xfrm>
            <a:off x="4056185" y="3701600"/>
            <a:ext cx="6560721"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امكانات لازم براي انجام تست‌هاي االكتريكال و مكانيكي محصول</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25" name="Rectangle 7"/>
          <p:cNvSpPr>
            <a:spLocks noChangeArrowheads="1"/>
          </p:cNvSpPr>
          <p:nvPr/>
        </p:nvSpPr>
        <p:spPr bwMode="auto">
          <a:xfrm>
            <a:off x="3515096" y="2844455"/>
            <a:ext cx="71018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a:lnSpc>
                <a:spcPct val="150000"/>
              </a:lnSpc>
            </a:pPr>
            <a:r>
              <a:rPr lang="fa-IR" sz="2000" dirty="0" smtClean="0">
                <a:latin typeface="Calibri" panose="020F0502020204030204" pitchFamily="34" charset="0"/>
                <a:cs typeface="B Nazanin" panose="00000400000000000000" pitchFamily="2" charset="-78"/>
              </a:rPr>
              <a:t>محدوديت فضا حوضچه هاي موجود براي گالوانيزاسيون گرم غوطه ور قطعات</a:t>
            </a:r>
            <a:endParaRPr lang="en-US" sz="2000" dirty="0">
              <a:latin typeface="Calibri" panose="020F0502020204030204" pitchFamily="34" charset="0"/>
              <a:cs typeface="B Nazanin" panose="00000400000000000000" pitchFamily="2" charset="-78"/>
            </a:endParaRPr>
          </a:p>
        </p:txBody>
      </p:sp>
      <p:sp>
        <p:nvSpPr>
          <p:cNvPr id="18" name="TextBox 17"/>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14</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12947975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wipe(down)">
                                      <p:cBhvr>
                                        <p:cTn id="7" dur="500"/>
                                        <p:tgtEl>
                                          <p:spTgt spid="51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grpId="0" nodeType="withEffect">
                                  <p:stCondLst>
                                    <p:cond delay="1000"/>
                                  </p:stCondLst>
                                  <p:childTnLst>
                                    <p:set>
                                      <p:cBhvr>
                                        <p:cTn id="21" dur="1" fill="hold">
                                          <p:stCondLst>
                                            <p:cond delay="0"/>
                                          </p:stCondLst>
                                        </p:cTn>
                                        <p:tgtEl>
                                          <p:spTgt spid="25"/>
                                        </p:tgtEl>
                                        <p:attrNameLst>
                                          <p:attrName>style.visibility</p:attrName>
                                        </p:attrNameLst>
                                      </p:cBhvr>
                                      <p:to>
                                        <p:strVal val="visible"/>
                                      </p:to>
                                    </p:set>
                                    <p:animEffect transition="in" filter="checkerboard(across)">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1" grpId="0"/>
      <p:bldP spid="22"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p:cNvSpPr>
            <a:spLocks noChangeArrowheads="1"/>
          </p:cNvSpPr>
          <p:nvPr/>
        </p:nvSpPr>
        <p:spPr bwMode="auto">
          <a:xfrm>
            <a:off x="3579961" y="377033"/>
            <a:ext cx="503207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a:lnSpc>
                <a:spcPct val="150000"/>
              </a:lnSpc>
            </a:pPr>
            <a:r>
              <a:rPr lang="fa-IR" dirty="0">
                <a:solidFill>
                  <a:prstClr val="black">
                    <a:lumMod val="95000"/>
                    <a:lumOff val="5000"/>
                  </a:prstClr>
                </a:solidFill>
                <a:latin typeface="Raleway" panose="020B0503030101060003" pitchFamily="34" charset="0"/>
                <a:cs typeface="B Titr" panose="00000700000000000000" pitchFamily="2" charset="-78"/>
              </a:rPr>
              <a:t>راه‌حل های نامطلوب</a:t>
            </a:r>
            <a:endParaRPr lang="en-US" dirty="0">
              <a:solidFill>
                <a:prstClr val="black">
                  <a:lumMod val="95000"/>
                  <a:lumOff val="5000"/>
                </a:prstClr>
              </a:solidFill>
              <a:latin typeface="Raleway" panose="020B0503030101060003" pitchFamily="34" charset="0"/>
              <a:cs typeface="B Titr" panose="00000700000000000000" pitchFamily="2" charset="-78"/>
            </a:endParaRPr>
          </a:p>
        </p:txBody>
      </p:sp>
      <p:grpSp>
        <p:nvGrpSpPr>
          <p:cNvPr id="28" name="Group 27">
            <a:extLst>
              <a:ext uri="{FF2B5EF4-FFF2-40B4-BE49-F238E27FC236}">
                <a16:creationId xmlns="" xmlns:a16="http://schemas.microsoft.com/office/drawing/2014/main" id="{35D681EF-333C-4FB0-BB78-3D7DAA3AB3F8}"/>
              </a:ext>
            </a:extLst>
          </p:cNvPr>
          <p:cNvGrpSpPr/>
          <p:nvPr/>
        </p:nvGrpSpPr>
        <p:grpSpPr>
          <a:xfrm>
            <a:off x="1921747" y="2265201"/>
            <a:ext cx="8917137" cy="731520"/>
            <a:chOff x="1921747" y="2265201"/>
            <a:chExt cx="8917137" cy="731520"/>
          </a:xfrm>
        </p:grpSpPr>
        <p:grpSp>
          <p:nvGrpSpPr>
            <p:cNvPr id="29" name="Group 28">
              <a:extLst>
                <a:ext uri="{FF2B5EF4-FFF2-40B4-BE49-F238E27FC236}">
                  <a16:creationId xmlns="" xmlns:a16="http://schemas.microsoft.com/office/drawing/2014/main" id="{E628A2C8-D092-4A27-830A-5AD734F760A3}"/>
                </a:ext>
              </a:extLst>
            </p:cNvPr>
            <p:cNvGrpSpPr/>
            <p:nvPr/>
          </p:nvGrpSpPr>
          <p:grpSpPr>
            <a:xfrm>
              <a:off x="1921747" y="2265201"/>
              <a:ext cx="8917137" cy="731520"/>
              <a:chOff x="1921747" y="2265201"/>
              <a:chExt cx="8917137" cy="731520"/>
            </a:xfrm>
          </p:grpSpPr>
          <p:sp>
            <p:nvSpPr>
              <p:cNvPr id="31" name="Oval 30"/>
              <p:cNvSpPr/>
              <p:nvPr/>
            </p:nvSpPr>
            <p:spPr>
              <a:xfrm>
                <a:off x="10107364" y="2265201"/>
                <a:ext cx="731520" cy="731520"/>
              </a:xfrm>
              <a:prstGeom prst="ellipse">
                <a:avLst/>
              </a:prstGeom>
              <a:solidFill>
                <a:srgbClr val="5B9BD5"/>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cs typeface="B Nazanin" panose="00000400000000000000" pitchFamily="2" charset="-78"/>
                </a:endParaRPr>
              </a:p>
            </p:txBody>
          </p:sp>
          <p:sp>
            <p:nvSpPr>
              <p:cNvPr id="32" name="Rectangle 7"/>
              <p:cNvSpPr>
                <a:spLocks noChangeArrowheads="1"/>
              </p:cNvSpPr>
              <p:nvPr/>
            </p:nvSpPr>
            <p:spPr bwMode="auto">
              <a:xfrm>
                <a:off x="1921747" y="2373198"/>
                <a:ext cx="7303027"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0" marR="0" lvl="0" indent="0" algn="r" defTabSz="914400" eaLnBrk="1" fontAlgn="auto" latinLnBrk="0" hangingPunct="1">
                  <a:lnSpc>
                    <a:spcPct val="150000"/>
                  </a:lnSpc>
                  <a:spcBef>
                    <a:spcPts val="0"/>
                  </a:spcBef>
                  <a:spcAft>
                    <a:spcPts val="0"/>
                  </a:spcAft>
                  <a:buClrTx/>
                  <a:buSzTx/>
                  <a:buFontTx/>
                  <a:buNone/>
                  <a:tabLst/>
                  <a:defRPr/>
                </a:pPr>
                <a:r>
                  <a:rPr lang="fa-IR" sz="2000" kern="0" dirty="0" smtClean="0">
                    <a:solidFill>
                      <a:prstClr val="black">
                        <a:lumMod val="95000"/>
                        <a:lumOff val="5000"/>
                      </a:prstClr>
                    </a:solidFill>
                    <a:latin typeface="Raleway" panose="020B0503030101060003" pitchFamily="34" charset="0"/>
                    <a:cs typeface="B Nazanin" panose="00000400000000000000" pitchFamily="2" charset="-78"/>
                  </a:rPr>
                  <a:t>خريد قطعات از خارج كشور</a:t>
                </a:r>
                <a:endParaRPr kumimoji="0" lang="en-US" sz="2000" b="0" i="0" u="none" strike="noStrike" kern="0" cap="none" spc="0" normalizeH="0" baseline="0" noProof="0" dirty="0">
                  <a:ln>
                    <a:noFill/>
                  </a:ln>
                  <a:solidFill>
                    <a:prstClr val="black">
                      <a:lumMod val="95000"/>
                      <a:lumOff val="5000"/>
                    </a:prstClr>
                  </a:solidFill>
                  <a:effectLst/>
                  <a:uLnTx/>
                  <a:uFillTx/>
                  <a:latin typeface="Raleway" panose="020B0503030101060003" pitchFamily="34" charset="0"/>
                  <a:cs typeface="B Nazanin" panose="00000400000000000000" pitchFamily="2" charset="-78"/>
                </a:endParaRPr>
              </a:p>
            </p:txBody>
          </p:sp>
        </p:grpSp>
        <p:sp>
          <p:nvSpPr>
            <p:cNvPr id="30" name="AutoShape 32">
              <a:extLst>
                <a:ext uri="{FF2B5EF4-FFF2-40B4-BE49-F238E27FC236}">
                  <a16:creationId xmlns="" xmlns:a16="http://schemas.microsoft.com/office/drawing/2014/main" id="{41A206CD-F479-48A4-AAD7-EC565050BC19}"/>
                </a:ext>
              </a:extLst>
            </p:cNvPr>
            <p:cNvSpPr>
              <a:spLocks/>
            </p:cNvSpPr>
            <p:nvPr/>
          </p:nvSpPr>
          <p:spPr bwMode="auto">
            <a:xfrm>
              <a:off x="10279880" y="2451226"/>
              <a:ext cx="381000" cy="381000"/>
            </a:xfrm>
            <a:custGeom>
              <a:avLst/>
              <a:gdLst/>
              <a:ahLst/>
              <a:cxnLst/>
              <a:rect l="0" t="0" r="r" b="b"/>
              <a:pathLst>
                <a:path w="21600" h="2160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moveTo>
                    <a:pt x="13489" y="13078"/>
                  </a:moveTo>
                </a:path>
              </a:pathLst>
            </a:custGeom>
            <a:solidFill>
              <a:sysClr val="window" lastClr="FFFFFF"/>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black"/>
                </a:solidFill>
                <a:effectLst/>
                <a:uLnTx/>
                <a:uFillTx/>
              </a:endParaRPr>
            </a:p>
          </p:txBody>
        </p:sp>
      </p:grpSp>
      <p:pic>
        <p:nvPicPr>
          <p:cNvPr id="51" name="Picture 50">
            <a:extLst>
              <a:ext uri="{FF2B5EF4-FFF2-40B4-BE49-F238E27FC236}">
                <a16:creationId xmlns="" xmlns:a16="http://schemas.microsoft.com/office/drawing/2014/main" id="{71CEE198-14CF-4021-A4B7-6DC858E5C8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42" y="1724181"/>
            <a:ext cx="1855221" cy="4256337"/>
          </a:xfrm>
          <a:prstGeom prst="rect">
            <a:avLst/>
          </a:prstGeom>
        </p:spPr>
      </p:pic>
      <p:sp>
        <p:nvSpPr>
          <p:cNvPr id="9" name="TextBox 8"/>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14</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12968064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381" y="2647792"/>
            <a:ext cx="1846022" cy="1571755"/>
          </a:xfrm>
          <a:prstGeom prst="ellipse">
            <a:avLst/>
          </a:prstGeom>
          <a:ln>
            <a:noFill/>
          </a:ln>
          <a:effectLst>
            <a:softEdge rad="112500"/>
          </a:effectLst>
        </p:spPr>
      </p:pic>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621" b="82184" l="5488" r="90244">
                        <a14:foregroundMark x1="51423" y1="32950" x2="48171" y2="40038"/>
                        <a14:foregroundMark x1="73577" y1="35057" x2="66057" y2="38506"/>
                        <a14:foregroundMark x1="44715" y1="31418" x2="54878" y2="45211"/>
                        <a14:foregroundMark x1="39431" y1="30651" x2="39431" y2="52299"/>
                        <a14:foregroundMark x1="46138" y1="25096" x2="49797" y2="8812"/>
                        <a14:foregroundMark x1="67683" y1="12835" x2="67683" y2="12835"/>
                        <a14:foregroundMark x1="79472" y1="71264" x2="90447" y2="53065"/>
                        <a14:foregroundMark x1="10569" y1="42146" x2="10163" y2="37739"/>
                        <a14:foregroundMark x1="10976" y1="36590" x2="10976" y2="36590"/>
                        <a14:foregroundMark x1="13008" y1="30651" x2="13008" y2="30651"/>
                        <a14:foregroundMark x1="26829" y1="26628" x2="26829" y2="26628"/>
                        <a14:foregroundMark x1="33130" y1="50383" x2="33130" y2="50383"/>
                        <a14:foregroundMark x1="60772" y1="70881" x2="60772" y2="70881"/>
                      </a14:backgroundRemoval>
                    </a14:imgEffect>
                  </a14:imgLayer>
                </a14:imgProps>
              </a:ext>
              <a:ext uri="{28A0092B-C50C-407E-A947-70E740481C1C}">
                <a14:useLocalDpi xmlns:a14="http://schemas.microsoft.com/office/drawing/2010/main" val="0"/>
              </a:ext>
            </a:extLst>
          </a:blip>
          <a:srcRect t="1" b="8178"/>
          <a:stretch/>
        </p:blipFill>
        <p:spPr>
          <a:xfrm>
            <a:off x="10907868" y="857166"/>
            <a:ext cx="838075" cy="817623"/>
          </a:xfrm>
          <a:prstGeom prst="ellipse">
            <a:avLst/>
          </a:prstGeom>
        </p:spPr>
      </p:pic>
      <p:grpSp>
        <p:nvGrpSpPr>
          <p:cNvPr id="44" name="Group 43"/>
          <p:cNvGrpSpPr/>
          <p:nvPr/>
        </p:nvGrpSpPr>
        <p:grpSpPr>
          <a:xfrm>
            <a:off x="3177118" y="1815629"/>
            <a:ext cx="5243049" cy="3308047"/>
            <a:chOff x="3508376" y="4937126"/>
            <a:chExt cx="1365188" cy="868362"/>
          </a:xfrm>
        </p:grpSpPr>
        <p:sp>
          <p:nvSpPr>
            <p:cNvPr id="25" name="Freeform 199"/>
            <p:cNvSpPr>
              <a:spLocks/>
            </p:cNvSpPr>
            <p:nvPr/>
          </p:nvSpPr>
          <p:spPr bwMode="auto">
            <a:xfrm>
              <a:off x="4457701" y="5146676"/>
              <a:ext cx="211138" cy="136525"/>
            </a:xfrm>
            <a:custGeom>
              <a:avLst/>
              <a:gdLst>
                <a:gd name="T0" fmla="*/ 7 w 133"/>
                <a:gd name="T1" fmla="*/ 86 h 86"/>
                <a:gd name="T2" fmla="*/ 0 w 133"/>
                <a:gd name="T3" fmla="*/ 75 h 86"/>
                <a:gd name="T4" fmla="*/ 126 w 133"/>
                <a:gd name="T5" fmla="*/ 0 h 86"/>
                <a:gd name="T6" fmla="*/ 133 w 133"/>
                <a:gd name="T7" fmla="*/ 11 h 86"/>
                <a:gd name="T8" fmla="*/ 7 w 133"/>
                <a:gd name="T9" fmla="*/ 86 h 86"/>
              </a:gdLst>
              <a:ahLst/>
              <a:cxnLst>
                <a:cxn ang="0">
                  <a:pos x="T0" y="T1"/>
                </a:cxn>
                <a:cxn ang="0">
                  <a:pos x="T2" y="T3"/>
                </a:cxn>
                <a:cxn ang="0">
                  <a:pos x="T4" y="T5"/>
                </a:cxn>
                <a:cxn ang="0">
                  <a:pos x="T6" y="T7"/>
                </a:cxn>
                <a:cxn ang="0">
                  <a:pos x="T8" y="T9"/>
                </a:cxn>
              </a:cxnLst>
              <a:rect l="0" t="0" r="r" b="b"/>
              <a:pathLst>
                <a:path w="133" h="86">
                  <a:moveTo>
                    <a:pt x="7" y="86"/>
                  </a:moveTo>
                  <a:lnTo>
                    <a:pt x="0" y="75"/>
                  </a:lnTo>
                  <a:lnTo>
                    <a:pt x="126" y="0"/>
                  </a:lnTo>
                  <a:lnTo>
                    <a:pt x="133" y="11"/>
                  </a:lnTo>
                  <a:lnTo>
                    <a:pt x="7"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203"/>
            <p:cNvSpPr>
              <a:spLocks/>
            </p:cNvSpPr>
            <p:nvPr/>
          </p:nvSpPr>
          <p:spPr bwMode="auto">
            <a:xfrm>
              <a:off x="4459288" y="5505451"/>
              <a:ext cx="268288" cy="147638"/>
            </a:xfrm>
            <a:custGeom>
              <a:avLst/>
              <a:gdLst>
                <a:gd name="T0" fmla="*/ 163 w 169"/>
                <a:gd name="T1" fmla="*/ 93 h 93"/>
                <a:gd name="T2" fmla="*/ 0 w 169"/>
                <a:gd name="T3" fmla="*/ 11 h 93"/>
                <a:gd name="T4" fmla="*/ 6 w 169"/>
                <a:gd name="T5" fmla="*/ 0 h 93"/>
                <a:gd name="T6" fmla="*/ 169 w 169"/>
                <a:gd name="T7" fmla="*/ 81 h 93"/>
                <a:gd name="T8" fmla="*/ 163 w 169"/>
                <a:gd name="T9" fmla="*/ 93 h 93"/>
              </a:gdLst>
              <a:ahLst/>
              <a:cxnLst>
                <a:cxn ang="0">
                  <a:pos x="T0" y="T1"/>
                </a:cxn>
                <a:cxn ang="0">
                  <a:pos x="T2" y="T3"/>
                </a:cxn>
                <a:cxn ang="0">
                  <a:pos x="T4" y="T5"/>
                </a:cxn>
                <a:cxn ang="0">
                  <a:pos x="T6" y="T7"/>
                </a:cxn>
                <a:cxn ang="0">
                  <a:pos x="T8" y="T9"/>
                </a:cxn>
              </a:cxnLst>
              <a:rect l="0" t="0" r="r" b="b"/>
              <a:pathLst>
                <a:path w="169" h="93">
                  <a:moveTo>
                    <a:pt x="163" y="93"/>
                  </a:moveTo>
                  <a:lnTo>
                    <a:pt x="0" y="11"/>
                  </a:lnTo>
                  <a:lnTo>
                    <a:pt x="6" y="0"/>
                  </a:lnTo>
                  <a:lnTo>
                    <a:pt x="169" y="81"/>
                  </a:lnTo>
                  <a:lnTo>
                    <a:pt x="163" y="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208"/>
            <p:cNvSpPr>
              <a:spLocks/>
            </p:cNvSpPr>
            <p:nvPr/>
          </p:nvSpPr>
          <p:spPr bwMode="auto">
            <a:xfrm>
              <a:off x="3808413" y="5505451"/>
              <a:ext cx="234950" cy="169863"/>
            </a:xfrm>
            <a:custGeom>
              <a:avLst/>
              <a:gdLst>
                <a:gd name="T0" fmla="*/ 7 w 148"/>
                <a:gd name="T1" fmla="*/ 107 h 107"/>
                <a:gd name="T2" fmla="*/ 0 w 148"/>
                <a:gd name="T3" fmla="*/ 96 h 107"/>
                <a:gd name="T4" fmla="*/ 141 w 148"/>
                <a:gd name="T5" fmla="*/ 0 h 107"/>
                <a:gd name="T6" fmla="*/ 148 w 148"/>
                <a:gd name="T7" fmla="*/ 11 h 107"/>
                <a:gd name="T8" fmla="*/ 7 w 148"/>
                <a:gd name="T9" fmla="*/ 107 h 107"/>
              </a:gdLst>
              <a:ahLst/>
              <a:cxnLst>
                <a:cxn ang="0">
                  <a:pos x="T0" y="T1"/>
                </a:cxn>
                <a:cxn ang="0">
                  <a:pos x="T2" y="T3"/>
                </a:cxn>
                <a:cxn ang="0">
                  <a:pos x="T4" y="T5"/>
                </a:cxn>
                <a:cxn ang="0">
                  <a:pos x="T6" y="T7"/>
                </a:cxn>
                <a:cxn ang="0">
                  <a:pos x="T8" y="T9"/>
                </a:cxn>
              </a:cxnLst>
              <a:rect l="0" t="0" r="r" b="b"/>
              <a:pathLst>
                <a:path w="148" h="107">
                  <a:moveTo>
                    <a:pt x="7" y="107"/>
                  </a:moveTo>
                  <a:lnTo>
                    <a:pt x="0" y="96"/>
                  </a:lnTo>
                  <a:lnTo>
                    <a:pt x="141" y="0"/>
                  </a:lnTo>
                  <a:lnTo>
                    <a:pt x="148" y="11"/>
                  </a:lnTo>
                  <a:lnTo>
                    <a:pt x="7"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209"/>
            <p:cNvSpPr>
              <a:spLocks noEditPoints="1"/>
            </p:cNvSpPr>
            <p:nvPr/>
          </p:nvSpPr>
          <p:spPr bwMode="auto">
            <a:xfrm>
              <a:off x="4033838" y="5141913"/>
              <a:ext cx="438150" cy="506413"/>
            </a:xfrm>
            <a:custGeom>
              <a:avLst/>
              <a:gdLst>
                <a:gd name="T0" fmla="*/ 30 w 575"/>
                <a:gd name="T1" fmla="*/ 183 h 664"/>
                <a:gd name="T2" fmla="*/ 288 w 575"/>
                <a:gd name="T3" fmla="*/ 34 h 664"/>
                <a:gd name="T4" fmla="*/ 546 w 575"/>
                <a:gd name="T5" fmla="*/ 183 h 664"/>
                <a:gd name="T6" fmla="*/ 546 w 575"/>
                <a:gd name="T7" fmla="*/ 481 h 664"/>
                <a:gd name="T8" fmla="*/ 288 w 575"/>
                <a:gd name="T9" fmla="*/ 630 h 664"/>
                <a:gd name="T10" fmla="*/ 30 w 575"/>
                <a:gd name="T11" fmla="*/ 481 h 664"/>
                <a:gd name="T12" fmla="*/ 30 w 575"/>
                <a:gd name="T13" fmla="*/ 183 h 664"/>
                <a:gd name="T14" fmla="*/ 288 w 575"/>
                <a:gd name="T15" fmla="*/ 0 h 664"/>
                <a:gd name="T16" fmla="*/ 0 w 575"/>
                <a:gd name="T17" fmla="*/ 166 h 664"/>
                <a:gd name="T18" fmla="*/ 0 w 575"/>
                <a:gd name="T19" fmla="*/ 498 h 664"/>
                <a:gd name="T20" fmla="*/ 288 w 575"/>
                <a:gd name="T21" fmla="*/ 664 h 664"/>
                <a:gd name="T22" fmla="*/ 575 w 575"/>
                <a:gd name="T23" fmla="*/ 498 h 664"/>
                <a:gd name="T24" fmla="*/ 575 w 575"/>
                <a:gd name="T25" fmla="*/ 166 h 664"/>
                <a:gd name="T26" fmla="*/ 288 w 575"/>
                <a:gd name="T2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 h="664">
                  <a:moveTo>
                    <a:pt x="30" y="183"/>
                  </a:moveTo>
                  <a:lnTo>
                    <a:pt x="288" y="34"/>
                  </a:lnTo>
                  <a:lnTo>
                    <a:pt x="546" y="183"/>
                  </a:lnTo>
                  <a:lnTo>
                    <a:pt x="546" y="481"/>
                  </a:lnTo>
                  <a:lnTo>
                    <a:pt x="288" y="630"/>
                  </a:lnTo>
                  <a:lnTo>
                    <a:pt x="30" y="481"/>
                  </a:lnTo>
                  <a:lnTo>
                    <a:pt x="30" y="183"/>
                  </a:lnTo>
                  <a:close/>
                  <a:moveTo>
                    <a:pt x="288" y="0"/>
                  </a:moveTo>
                  <a:lnTo>
                    <a:pt x="0" y="166"/>
                  </a:lnTo>
                  <a:lnTo>
                    <a:pt x="0" y="498"/>
                  </a:lnTo>
                  <a:lnTo>
                    <a:pt x="288" y="664"/>
                  </a:lnTo>
                  <a:lnTo>
                    <a:pt x="575" y="498"/>
                  </a:lnTo>
                  <a:lnTo>
                    <a:pt x="575" y="166"/>
                  </a:lnTo>
                  <a:lnTo>
                    <a:pt x="28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Oval 213"/>
            <p:cNvSpPr>
              <a:spLocks noChangeArrowheads="1"/>
            </p:cNvSpPr>
            <p:nvPr/>
          </p:nvSpPr>
          <p:spPr bwMode="auto">
            <a:xfrm>
              <a:off x="3673476" y="5526088"/>
              <a:ext cx="280988" cy="279400"/>
            </a:xfrm>
            <a:prstGeom prst="ellipse">
              <a:avLst/>
            </a:prstGeom>
            <a:solidFill>
              <a:srgbClr val="FD3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Oval 214"/>
            <p:cNvSpPr>
              <a:spLocks noChangeArrowheads="1"/>
            </p:cNvSpPr>
            <p:nvPr/>
          </p:nvSpPr>
          <p:spPr bwMode="auto">
            <a:xfrm>
              <a:off x="4429126" y="5238751"/>
              <a:ext cx="68263" cy="69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Oval 215"/>
            <p:cNvSpPr>
              <a:spLocks noChangeArrowheads="1"/>
            </p:cNvSpPr>
            <p:nvPr/>
          </p:nvSpPr>
          <p:spPr bwMode="auto">
            <a:xfrm>
              <a:off x="4541839" y="5030788"/>
              <a:ext cx="247649" cy="250825"/>
            </a:xfrm>
            <a:prstGeom prst="ellipse">
              <a:avLst/>
            </a:prstGeom>
            <a:solidFill>
              <a:srgbClr val="5DD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217"/>
            <p:cNvSpPr>
              <a:spLocks/>
            </p:cNvSpPr>
            <p:nvPr/>
          </p:nvSpPr>
          <p:spPr bwMode="auto">
            <a:xfrm>
              <a:off x="3673476" y="5111751"/>
              <a:ext cx="368300" cy="171450"/>
            </a:xfrm>
            <a:custGeom>
              <a:avLst/>
              <a:gdLst>
                <a:gd name="T0" fmla="*/ 227 w 232"/>
                <a:gd name="T1" fmla="*/ 108 h 108"/>
                <a:gd name="T2" fmla="*/ 0 w 232"/>
                <a:gd name="T3" fmla="*/ 12 h 108"/>
                <a:gd name="T4" fmla="*/ 5 w 232"/>
                <a:gd name="T5" fmla="*/ 0 h 108"/>
                <a:gd name="T6" fmla="*/ 232 w 232"/>
                <a:gd name="T7" fmla="*/ 96 h 108"/>
                <a:gd name="T8" fmla="*/ 227 w 232"/>
                <a:gd name="T9" fmla="*/ 108 h 108"/>
              </a:gdLst>
              <a:ahLst/>
              <a:cxnLst>
                <a:cxn ang="0">
                  <a:pos x="T0" y="T1"/>
                </a:cxn>
                <a:cxn ang="0">
                  <a:pos x="T2" y="T3"/>
                </a:cxn>
                <a:cxn ang="0">
                  <a:pos x="T4" y="T5"/>
                </a:cxn>
                <a:cxn ang="0">
                  <a:pos x="T6" y="T7"/>
                </a:cxn>
                <a:cxn ang="0">
                  <a:pos x="T8" y="T9"/>
                </a:cxn>
              </a:cxnLst>
              <a:rect l="0" t="0" r="r" b="b"/>
              <a:pathLst>
                <a:path w="232" h="108">
                  <a:moveTo>
                    <a:pt x="227" y="108"/>
                  </a:moveTo>
                  <a:lnTo>
                    <a:pt x="0" y="12"/>
                  </a:lnTo>
                  <a:lnTo>
                    <a:pt x="5" y="0"/>
                  </a:lnTo>
                  <a:lnTo>
                    <a:pt x="232" y="96"/>
                  </a:lnTo>
                  <a:lnTo>
                    <a:pt x="227" y="10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Oval 218"/>
            <p:cNvSpPr>
              <a:spLocks noChangeArrowheads="1"/>
            </p:cNvSpPr>
            <p:nvPr/>
          </p:nvSpPr>
          <p:spPr bwMode="auto">
            <a:xfrm>
              <a:off x="4002088" y="5480051"/>
              <a:ext cx="69850"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Oval 219"/>
            <p:cNvSpPr>
              <a:spLocks noChangeArrowheads="1"/>
            </p:cNvSpPr>
            <p:nvPr/>
          </p:nvSpPr>
          <p:spPr bwMode="auto">
            <a:xfrm>
              <a:off x="4002088" y="5238751"/>
              <a:ext cx="69850" cy="69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Oval 220"/>
            <p:cNvSpPr>
              <a:spLocks noChangeArrowheads="1"/>
            </p:cNvSpPr>
            <p:nvPr/>
          </p:nvSpPr>
          <p:spPr bwMode="auto">
            <a:xfrm>
              <a:off x="3508376" y="4937126"/>
              <a:ext cx="388938" cy="388938"/>
            </a:xfrm>
            <a:prstGeom prst="ellipse">
              <a:avLst/>
            </a:prstGeom>
            <a:solidFill>
              <a:srgbClr val="76D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Oval 222"/>
            <p:cNvSpPr>
              <a:spLocks noChangeArrowheads="1"/>
            </p:cNvSpPr>
            <p:nvPr/>
          </p:nvSpPr>
          <p:spPr bwMode="auto">
            <a:xfrm>
              <a:off x="4429126" y="5480051"/>
              <a:ext cx="68263"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Oval 223"/>
            <p:cNvSpPr>
              <a:spLocks noChangeArrowheads="1"/>
            </p:cNvSpPr>
            <p:nvPr/>
          </p:nvSpPr>
          <p:spPr bwMode="auto">
            <a:xfrm>
              <a:off x="4578352" y="5492751"/>
              <a:ext cx="295212" cy="303213"/>
            </a:xfrm>
            <a:prstGeom prst="ellipse">
              <a:avLst/>
            </a:prstGeom>
            <a:solidFill>
              <a:srgbClr val="93E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3" name="TextBox 14"/>
          <p:cNvSpPr txBox="1">
            <a:spLocks noChangeArrowheads="1"/>
          </p:cNvSpPr>
          <p:nvPr/>
        </p:nvSpPr>
        <p:spPr bwMode="auto">
          <a:xfrm>
            <a:off x="6379245" y="791848"/>
            <a:ext cx="4497607" cy="769441"/>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a:lnSpc>
                <a:spcPct val="150000"/>
              </a:lnSpc>
            </a:pPr>
            <a:r>
              <a:rPr lang="fa-IR" sz="3200" dirty="0">
                <a:solidFill>
                  <a:srgbClr val="954F72"/>
                </a:solidFill>
                <a:latin typeface="Raleway"/>
                <a:cs typeface="B Titr" panose="00000700000000000000" pitchFamily="2" charset="-78"/>
              </a:rPr>
              <a:t>الزامات فنی</a:t>
            </a:r>
          </a:p>
        </p:txBody>
      </p:sp>
      <p:sp>
        <p:nvSpPr>
          <p:cNvPr id="45" name="Rectangle 7"/>
          <p:cNvSpPr>
            <a:spLocks noChangeArrowheads="1"/>
          </p:cNvSpPr>
          <p:nvPr/>
        </p:nvSpPr>
        <p:spPr bwMode="auto">
          <a:xfrm>
            <a:off x="8342443" y="2084476"/>
            <a:ext cx="3325776"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انجام تست‌هاي الكتريكال و مكانيكال و اخذ گواهينامه از مراكز معتبر</a:t>
            </a:r>
            <a:endParaRPr lang="fa-IR" sz="2000" dirty="0">
              <a:solidFill>
                <a:srgbClr val="000000"/>
              </a:solidFill>
              <a:latin typeface="Calibri" panose="020F0502020204030204" pitchFamily="34" charset="0"/>
              <a:cs typeface="B Nazanin" panose="00000400000000000000" pitchFamily="2" charset="-78"/>
            </a:endParaRPr>
          </a:p>
        </p:txBody>
      </p:sp>
      <p:sp>
        <p:nvSpPr>
          <p:cNvPr id="47" name="Rectangle 7"/>
          <p:cNvSpPr>
            <a:spLocks noChangeArrowheads="1"/>
          </p:cNvSpPr>
          <p:nvPr/>
        </p:nvSpPr>
        <p:spPr bwMode="auto">
          <a:xfrm>
            <a:off x="47895" y="4131861"/>
            <a:ext cx="37208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رعايت حريم‌هاي الكتريكي بر اساس آيين نامه وزارت نيرو (حريم درجه يك و درجه دو)</a:t>
            </a:r>
            <a:endParaRPr lang="fa-IR" sz="2000" dirty="0">
              <a:solidFill>
                <a:srgbClr val="000000"/>
              </a:solidFill>
              <a:latin typeface="Calibri" panose="020F0502020204030204" pitchFamily="34" charset="0"/>
              <a:cs typeface="B Nazanin" panose="00000400000000000000" pitchFamily="2" charset="-78"/>
            </a:endParaRPr>
          </a:p>
        </p:txBody>
      </p:sp>
      <p:sp>
        <p:nvSpPr>
          <p:cNvPr id="49" name="Rectangle 7"/>
          <p:cNvSpPr>
            <a:spLocks noChangeArrowheads="1"/>
          </p:cNvSpPr>
          <p:nvPr/>
        </p:nvSpPr>
        <p:spPr bwMode="auto">
          <a:xfrm>
            <a:off x="8420167" y="4013939"/>
            <a:ext cx="33894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درك محدوديت‌هاي موجود صنعتي در ساخت و استفاده از امكانات موجود</a:t>
            </a:r>
            <a:endParaRPr lang="fa-IR" sz="2000" dirty="0">
              <a:solidFill>
                <a:srgbClr val="000000"/>
              </a:solidFill>
              <a:latin typeface="Calibri" panose="020F0502020204030204" pitchFamily="34" charset="0"/>
              <a:cs typeface="B Nazanin" panose="00000400000000000000" pitchFamily="2" charset="-78"/>
            </a:endParaRPr>
          </a:p>
        </p:txBody>
      </p:sp>
      <p:sp>
        <p:nvSpPr>
          <p:cNvPr id="57" name="Rectangle 7"/>
          <p:cNvSpPr>
            <a:spLocks noChangeArrowheads="1"/>
          </p:cNvSpPr>
          <p:nvPr/>
        </p:nvSpPr>
        <p:spPr bwMode="auto">
          <a:xfrm>
            <a:off x="819397" y="2102335"/>
            <a:ext cx="24674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رعايت كليه الزامات مكانيكي در  طراحي اوليه</a:t>
            </a:r>
            <a:endParaRPr lang="en-US" sz="2000" dirty="0">
              <a:solidFill>
                <a:srgbClr val="000000"/>
              </a:solidFill>
              <a:latin typeface="Calibri" panose="020F0502020204030204" pitchFamily="34" charset="0"/>
              <a:cs typeface="B Nazanin" panose="00000400000000000000" pitchFamily="2" charset="-78"/>
            </a:endParaRPr>
          </a:p>
        </p:txBody>
      </p:sp>
      <p:sp>
        <p:nvSpPr>
          <p:cNvPr id="24" name="TextBox 23"/>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14</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277928815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heckerboard(across)">
                                      <p:cBhvr>
                                        <p:cTn id="20" dur="500"/>
                                        <p:tgtEl>
                                          <p:spTgt spid="45"/>
                                        </p:tgtEl>
                                      </p:cBhvr>
                                    </p:animEffect>
                                  </p:childTnLst>
                                </p:cTn>
                              </p:par>
                            </p:childTnLst>
                          </p:cTn>
                        </p:par>
                        <p:par>
                          <p:cTn id="21" fill="hold">
                            <p:stCondLst>
                              <p:cond delay="1000"/>
                            </p:stCondLst>
                            <p:childTnLst>
                              <p:par>
                                <p:cTn id="22" presetID="5" presetClass="entr" presetSubtype="1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heckerboard(across)">
                                      <p:cBhvr>
                                        <p:cTn id="24" dur="500"/>
                                        <p:tgtEl>
                                          <p:spTgt spid="49"/>
                                        </p:tgtEl>
                                      </p:cBhvr>
                                    </p:animEffect>
                                  </p:childTnLst>
                                </p:cTn>
                              </p:par>
                            </p:childTnLst>
                          </p:cTn>
                        </p:par>
                        <p:par>
                          <p:cTn id="25" fill="hold">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heckerboard(across)">
                                      <p:cBhvr>
                                        <p:cTn id="28" dur="500"/>
                                        <p:tgtEl>
                                          <p:spTgt spid="47"/>
                                        </p:tgtEl>
                                      </p:cBhvr>
                                    </p:animEffect>
                                  </p:childTnLst>
                                </p:cTn>
                              </p:par>
                            </p:childTnLst>
                          </p:cTn>
                        </p:par>
                        <p:par>
                          <p:cTn id="29" fill="hold">
                            <p:stCondLst>
                              <p:cond delay="2000"/>
                            </p:stCondLst>
                            <p:childTnLst>
                              <p:par>
                                <p:cTn id="30" presetID="5" presetClass="entr" presetSubtype="1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checkerboard(across)">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5" grpId="0"/>
      <p:bldP spid="47" grpId="0"/>
      <p:bldP spid="49" grpId="0"/>
      <p:bldP spid="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7315" b="76852" l="3300" r="98000">
                        <a14:foregroundMark x1="79000" y1="40278" x2="84900" y2="31481"/>
                        <a14:foregroundMark x1="63900" y1="42685" x2="63600" y2="29352"/>
                        <a14:foregroundMark x1="54800" y1="39074" x2="55400" y2="30000"/>
                        <a14:foregroundMark x1="62000" y1="14167" x2="62000" y2="14167"/>
                        <a14:foregroundMark x1="78300" y1="14167" x2="78300" y2="14167"/>
                        <a14:foregroundMark x1="75400" y1="45741" x2="75400" y2="45741"/>
                        <a14:foregroundMark x1="85200" y1="65185" x2="85200" y2="65185"/>
                        <a14:foregroundMark x1="73400" y1="63611" x2="73400" y2="63611"/>
                        <a14:foregroundMark x1="19100" y1="60000" x2="54100" y2="61204"/>
                      </a14:backgroundRemoval>
                    </a14:imgEffect>
                  </a14:imgLayer>
                </a14:imgProps>
              </a:ext>
              <a:ext uri="{28A0092B-C50C-407E-A947-70E740481C1C}">
                <a14:useLocalDpi xmlns:a14="http://schemas.microsoft.com/office/drawing/2010/main" val="0"/>
              </a:ext>
            </a:extLst>
          </a:blip>
          <a:srcRect b="25143"/>
          <a:stretch/>
        </p:blipFill>
        <p:spPr>
          <a:xfrm>
            <a:off x="10376382" y="-143125"/>
            <a:ext cx="1454198" cy="1175657"/>
          </a:xfrm>
          <a:prstGeom prst="rect">
            <a:avLst/>
          </a:prstGeom>
        </p:spPr>
      </p:pic>
      <p:sp>
        <p:nvSpPr>
          <p:cNvPr id="342" name="Diamond 341"/>
          <p:cNvSpPr/>
          <p:nvPr/>
        </p:nvSpPr>
        <p:spPr>
          <a:xfrm>
            <a:off x="11205241" y="1425118"/>
            <a:ext cx="720000" cy="720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IN"/>
          </a:p>
        </p:txBody>
      </p:sp>
      <p:sp>
        <p:nvSpPr>
          <p:cNvPr id="40" name="TextBox 14"/>
          <p:cNvSpPr txBox="1">
            <a:spLocks noChangeArrowheads="1"/>
          </p:cNvSpPr>
          <p:nvPr/>
        </p:nvSpPr>
        <p:spPr bwMode="auto">
          <a:xfrm>
            <a:off x="7051392" y="-66557"/>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a:solidFill>
                  <a:srgbClr val="954F72"/>
                </a:solidFill>
                <a:latin typeface="Raleway"/>
                <a:cs typeface="B Titr" panose="00000700000000000000" pitchFamily="2" charset="-78"/>
              </a:rPr>
              <a:t>تشریح و تعریف مسئله</a:t>
            </a:r>
          </a:p>
        </p:txBody>
      </p:sp>
      <p:grpSp>
        <p:nvGrpSpPr>
          <p:cNvPr id="35" name="Group 34"/>
          <p:cNvGrpSpPr>
            <a:grpSpLocks/>
          </p:cNvGrpSpPr>
          <p:nvPr/>
        </p:nvGrpSpPr>
        <p:grpSpPr bwMode="auto">
          <a:xfrm>
            <a:off x="-384263" y="573729"/>
            <a:ext cx="11505684" cy="515526"/>
            <a:chOff x="-4106375" y="-885751"/>
            <a:chExt cx="11505682" cy="515527"/>
          </a:xfrm>
        </p:grpSpPr>
        <p:sp>
          <p:nvSpPr>
            <p:cNvPr id="39" name="TextBox 38">
              <a:extLst>
                <a:ext uri="{FF2B5EF4-FFF2-40B4-BE49-F238E27FC236}">
                  <a16:creationId xmlns:a16="http://schemas.microsoft.com/office/drawing/2014/main" xmlns="" id="{2E7C7D8D-1062-4B43-9B3A-22A51E770763}"/>
                </a:ext>
              </a:extLst>
            </p:cNvPr>
            <p:cNvSpPr txBox="1"/>
            <p:nvPr/>
          </p:nvSpPr>
          <p:spPr bwMode="auto">
            <a:xfrm>
              <a:off x="-4106375" y="-885751"/>
              <a:ext cx="10720190" cy="515527"/>
            </a:xfrm>
            <a:prstGeom prst="rect">
              <a:avLst/>
            </a:prstGeom>
            <a:noFill/>
          </p:spPr>
          <p:txBody>
            <a:bodyPr wrap="square" rtlCol="1">
              <a:spAutoFit/>
            </a:bodyPr>
            <a:lstStyle/>
            <a:p>
              <a:pPr algn="r">
                <a:lnSpc>
                  <a:spcPct val="150000"/>
                </a:lnSpc>
                <a:defRPr/>
              </a:pPr>
              <a:r>
                <a:rPr lang="fa-IR" sz="2000" kern="0" dirty="0">
                  <a:solidFill>
                    <a:srgbClr val="5DD5FF"/>
                  </a:solidFill>
                  <a:ea typeface="Arial Unicode MS"/>
                  <a:cs typeface="B Titr" panose="00000700000000000000" pitchFamily="2" charset="-78"/>
                </a:rPr>
                <a:t>تست تجهيزات فشار قوي از قبيل مقره ها ، كليدهاي قدرت، برقگيرها  و بوشينگ ترانسفورماتورها و سيم‌پيچ آن‌ها</a:t>
              </a:r>
            </a:p>
          </p:txBody>
        </p:sp>
        <p:sp>
          <p:nvSpPr>
            <p:cNvPr id="36" name="TextBox 35">
              <a:extLst>
                <a:ext uri="{FF2B5EF4-FFF2-40B4-BE49-F238E27FC236}">
                  <a16:creationId xmlns:a16="http://schemas.microsoft.com/office/drawing/2014/main" xmlns="" id="{256233C0-BFB2-4ECF-BAEB-6328A24822C8}"/>
                </a:ext>
              </a:extLst>
            </p:cNvPr>
            <p:cNvSpPr txBox="1"/>
            <p:nvPr/>
          </p:nvSpPr>
          <p:spPr>
            <a:xfrm>
              <a:off x="6799424" y="-874498"/>
              <a:ext cx="599883" cy="461666"/>
            </a:xfrm>
            <a:prstGeom prst="rect">
              <a:avLst/>
            </a:prstGeom>
            <a:noFill/>
          </p:spPr>
          <p:txBody>
            <a:bodyPr wrap="square" rtlCol="1">
              <a:spAutoFit/>
            </a:bodyPr>
            <a:lstStyle/>
            <a:p>
              <a:pPr algn="r">
                <a:defRPr/>
              </a:pPr>
              <a:r>
                <a:rPr lang="fa-IR" sz="2400" kern="0" dirty="0" smtClean="0">
                  <a:solidFill>
                    <a:srgbClr val="5DD5FF"/>
                  </a:solidFill>
                  <a:ea typeface="Arial Unicode MS"/>
                  <a:cs typeface="B Titr" panose="00000700000000000000" pitchFamily="2" charset="-78"/>
                </a:rPr>
                <a:t>15</a:t>
              </a:r>
              <a:endParaRPr lang="fa-IR" sz="2400" kern="0" dirty="0">
                <a:solidFill>
                  <a:srgbClr val="5DD5FF"/>
                </a:solidFill>
                <a:ea typeface="Arial Unicode MS"/>
                <a:cs typeface="B Titr" panose="00000700000000000000" pitchFamily="2" charset="-78"/>
              </a:endParaRPr>
            </a:p>
          </p:txBody>
        </p:sp>
      </p:gr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2761" y="1606428"/>
            <a:ext cx="340922" cy="340922"/>
          </a:xfrm>
          <a:prstGeom prst="rect">
            <a:avLst/>
          </a:prstGeom>
        </p:spPr>
      </p:pic>
      <p:sp>
        <p:nvSpPr>
          <p:cNvPr id="21" name="Rectangle 20"/>
          <p:cNvSpPr>
            <a:spLocks noChangeArrowheads="1"/>
          </p:cNvSpPr>
          <p:nvPr/>
        </p:nvSpPr>
        <p:spPr bwMode="auto">
          <a:xfrm>
            <a:off x="6265899" y="1425118"/>
            <a:ext cx="485552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285750" indent="-285750" algn="just" rtl="1">
              <a:lnSpc>
                <a:spcPct val="200000"/>
              </a:lnSpc>
              <a:buFont typeface="Wingdings" panose="05000000000000000000" pitchFamily="2" charset="2"/>
              <a:buChar char="v"/>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با توجه به رشد روز افزون بخش‌هاي مختلف صنعت برق در محدوده‌هاي توليد، توزيع وانتقال ، نياز به بومي سازي تجهيزات فشارقوي و به تبع آن تست اين تجهيزات كاملا مشهود است. در اين زمينه با توجه به محدوديت‌هاي موجود در  زمينه تست‌هاي ولتاژ/جريان  بالا در آزمايشگاه‌هاي مرجع موجود در كشور وهمچنين مشكل به مراتب بزرگ‌تر در زمينه تست‌هاي در سايت تجهيزات فشارقوي ، توليد اين تجهيزات در داخل كشور امري ضروري بوده و نياز به اين زمينه از توليدات كاملا به روز مي‌باشد.</a:t>
            </a:r>
            <a:endParaRPr lang="fa-IR" sz="1600" b="1" dirty="0">
              <a:solidFill>
                <a:srgbClr val="000000"/>
              </a:solidFill>
              <a:latin typeface="A Iranian Sans" panose="01000500000000020002" pitchFamily="2" charset="-78"/>
              <a:ea typeface="Arial Unicode MS"/>
              <a:cs typeface="B Nazanin"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803" y="1339969"/>
            <a:ext cx="5159106" cy="3703516"/>
          </a:xfrm>
          <a:prstGeom prst="rect">
            <a:avLst/>
          </a:prstGeom>
        </p:spPr>
      </p:pic>
      <p:sp>
        <p:nvSpPr>
          <p:cNvPr id="14" name="TextBox 13"/>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15</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19306383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 presetClass="entr" presetSubtype="2"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42"/>
                                        </p:tgtEl>
                                        <p:attrNameLst>
                                          <p:attrName>style.visibility</p:attrName>
                                        </p:attrNameLst>
                                      </p:cBhvr>
                                      <p:to>
                                        <p:strVal val="visible"/>
                                      </p:to>
                                    </p:set>
                                    <p:animEffect transition="in" filter="fade">
                                      <p:cBhvr>
                                        <p:cTn id="17" dur="500"/>
                                        <p:tgtEl>
                                          <p:spTgt spid="342"/>
                                        </p:tgtEl>
                                      </p:cBhvr>
                                    </p:animEffect>
                                  </p:childTnLst>
                                </p:cTn>
                              </p:par>
                              <p:par>
                                <p:cTn id="18" presetID="10"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4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7315" b="76852" l="3300" r="98000">
                        <a14:foregroundMark x1="79000" y1="40278" x2="84900" y2="31481"/>
                        <a14:foregroundMark x1="63900" y1="42685" x2="63600" y2="29352"/>
                        <a14:foregroundMark x1="54800" y1="39074" x2="55400" y2="30000"/>
                        <a14:foregroundMark x1="62000" y1="14167" x2="62000" y2="14167"/>
                        <a14:foregroundMark x1="78300" y1="14167" x2="78300" y2="14167"/>
                        <a14:foregroundMark x1="75400" y1="45741" x2="75400" y2="45741"/>
                        <a14:foregroundMark x1="85200" y1="65185" x2="85200" y2="65185"/>
                        <a14:foregroundMark x1="73400" y1="63611" x2="73400" y2="63611"/>
                        <a14:foregroundMark x1="19100" y1="60000" x2="54100" y2="61204"/>
                      </a14:backgroundRemoval>
                    </a14:imgEffect>
                  </a14:imgLayer>
                </a14:imgProps>
              </a:ext>
              <a:ext uri="{28A0092B-C50C-407E-A947-70E740481C1C}">
                <a14:useLocalDpi xmlns:a14="http://schemas.microsoft.com/office/drawing/2010/main" val="0"/>
              </a:ext>
            </a:extLst>
          </a:blip>
          <a:srcRect b="25143"/>
          <a:stretch/>
        </p:blipFill>
        <p:spPr>
          <a:xfrm>
            <a:off x="10376382" y="-143125"/>
            <a:ext cx="1454198" cy="1175657"/>
          </a:xfrm>
          <a:prstGeom prst="rect">
            <a:avLst/>
          </a:prstGeom>
        </p:spPr>
      </p:pic>
      <p:sp>
        <p:nvSpPr>
          <p:cNvPr id="342" name="Diamond 341"/>
          <p:cNvSpPr/>
          <p:nvPr/>
        </p:nvSpPr>
        <p:spPr>
          <a:xfrm>
            <a:off x="11205241" y="1425118"/>
            <a:ext cx="720000" cy="720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IN"/>
          </a:p>
        </p:txBody>
      </p:sp>
      <p:sp>
        <p:nvSpPr>
          <p:cNvPr id="40" name="TextBox 14"/>
          <p:cNvSpPr txBox="1">
            <a:spLocks noChangeArrowheads="1"/>
          </p:cNvSpPr>
          <p:nvPr/>
        </p:nvSpPr>
        <p:spPr bwMode="auto">
          <a:xfrm>
            <a:off x="7051392" y="-66557"/>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a:solidFill>
                  <a:srgbClr val="954F72"/>
                </a:solidFill>
                <a:latin typeface="Raleway"/>
                <a:cs typeface="B Titr" panose="00000700000000000000" pitchFamily="2" charset="-78"/>
              </a:rPr>
              <a:t>تشریح و تعریف مسئله</a:t>
            </a:r>
          </a:p>
        </p:txBody>
      </p:sp>
      <p:grpSp>
        <p:nvGrpSpPr>
          <p:cNvPr id="35" name="Group 34"/>
          <p:cNvGrpSpPr>
            <a:grpSpLocks/>
          </p:cNvGrpSpPr>
          <p:nvPr/>
        </p:nvGrpSpPr>
        <p:grpSpPr bwMode="auto">
          <a:xfrm>
            <a:off x="-384263" y="573729"/>
            <a:ext cx="11487744" cy="515526"/>
            <a:chOff x="-4106375" y="-885751"/>
            <a:chExt cx="11487742" cy="515527"/>
          </a:xfrm>
        </p:grpSpPr>
        <p:sp>
          <p:nvSpPr>
            <p:cNvPr id="39" name="TextBox 38">
              <a:extLst>
                <a:ext uri="{FF2B5EF4-FFF2-40B4-BE49-F238E27FC236}">
                  <a16:creationId xmlns:a16="http://schemas.microsoft.com/office/drawing/2014/main" xmlns="" id="{2E7C7D8D-1062-4B43-9B3A-22A51E770763}"/>
                </a:ext>
              </a:extLst>
            </p:cNvPr>
            <p:cNvSpPr txBox="1"/>
            <p:nvPr/>
          </p:nvSpPr>
          <p:spPr bwMode="auto">
            <a:xfrm>
              <a:off x="-4106375" y="-885751"/>
              <a:ext cx="10720190" cy="515527"/>
            </a:xfrm>
            <a:prstGeom prst="rect">
              <a:avLst/>
            </a:prstGeom>
            <a:noFill/>
          </p:spPr>
          <p:txBody>
            <a:bodyPr wrap="square" rtlCol="1">
              <a:spAutoFit/>
            </a:bodyPr>
            <a:lstStyle/>
            <a:p>
              <a:pPr algn="r">
                <a:lnSpc>
                  <a:spcPct val="150000"/>
                </a:lnSpc>
                <a:defRPr/>
              </a:pPr>
              <a:r>
                <a:rPr lang="fa-IR" sz="2000" kern="0" dirty="0">
                  <a:solidFill>
                    <a:srgbClr val="5DD5FF"/>
                  </a:solidFill>
                  <a:ea typeface="Arial Unicode MS"/>
                  <a:cs typeface="B Titr" panose="00000700000000000000" pitchFamily="2" charset="-78"/>
                </a:rPr>
                <a:t>تست تجهيزات فشار قوي از قبيل مقره ها ، كليدهاي قدرت، برقگيرها  و بوشينگ ترانسفورماتورها و سيم‌پيچ آن‌ها</a:t>
              </a:r>
            </a:p>
          </p:txBody>
        </p:sp>
        <p:sp>
          <p:nvSpPr>
            <p:cNvPr id="36" name="TextBox 35">
              <a:extLst>
                <a:ext uri="{FF2B5EF4-FFF2-40B4-BE49-F238E27FC236}">
                  <a16:creationId xmlns:a16="http://schemas.microsoft.com/office/drawing/2014/main" xmlns="" id="{256233C0-BFB2-4ECF-BAEB-6328A24822C8}"/>
                </a:ext>
              </a:extLst>
            </p:cNvPr>
            <p:cNvSpPr txBox="1"/>
            <p:nvPr/>
          </p:nvSpPr>
          <p:spPr>
            <a:xfrm>
              <a:off x="6874240" y="-858821"/>
              <a:ext cx="507127" cy="461666"/>
            </a:xfrm>
            <a:prstGeom prst="rect">
              <a:avLst/>
            </a:prstGeom>
            <a:noFill/>
          </p:spPr>
          <p:txBody>
            <a:bodyPr wrap="square" rtlCol="1">
              <a:spAutoFit/>
            </a:bodyPr>
            <a:lstStyle/>
            <a:p>
              <a:pPr algn="r">
                <a:defRPr/>
              </a:pPr>
              <a:r>
                <a:rPr lang="fa-IR" sz="2400" kern="0" dirty="0" smtClean="0">
                  <a:solidFill>
                    <a:srgbClr val="5DD5FF"/>
                  </a:solidFill>
                  <a:ea typeface="Arial Unicode MS"/>
                  <a:cs typeface="B Titr" panose="00000700000000000000" pitchFamily="2" charset="-78"/>
                </a:rPr>
                <a:t>15</a:t>
              </a:r>
              <a:endParaRPr lang="fa-IR" sz="2400" kern="0" dirty="0">
                <a:solidFill>
                  <a:srgbClr val="5DD5FF"/>
                </a:solidFill>
                <a:ea typeface="Arial Unicode MS"/>
                <a:cs typeface="B Titr" panose="00000700000000000000" pitchFamily="2" charset="-78"/>
              </a:endParaRPr>
            </a:p>
          </p:txBody>
        </p:sp>
      </p:gr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2761" y="1606428"/>
            <a:ext cx="340922" cy="340922"/>
          </a:xfrm>
          <a:prstGeom prst="rect">
            <a:avLst/>
          </a:prstGeom>
        </p:spPr>
      </p:pic>
      <p:sp>
        <p:nvSpPr>
          <p:cNvPr id="21" name="Rectangle 20"/>
          <p:cNvSpPr>
            <a:spLocks noChangeArrowheads="1"/>
          </p:cNvSpPr>
          <p:nvPr/>
        </p:nvSpPr>
        <p:spPr bwMode="auto">
          <a:xfrm>
            <a:off x="659803" y="1606428"/>
            <a:ext cx="102757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285750" indent="-285750" algn="r" rtl="1">
              <a:lnSpc>
                <a:spcPct val="250000"/>
              </a:lnSpc>
              <a:buFont typeface="Wingdings" panose="05000000000000000000" pitchFamily="2" charset="2"/>
              <a:buChar char="v"/>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در اين زمينه بخش‌هاي مختلفي مانند جهاد دانشگاهي و مجموعه دانشگاه تهران تلاش‌هاي بسياري نموده اند.</a:t>
            </a:r>
          </a:p>
          <a:p>
            <a:pPr marL="285750" indent="-285750" algn="r" rtl="1">
              <a:lnSpc>
                <a:spcPct val="250000"/>
              </a:lnSpc>
              <a:buFont typeface="Wingdings" panose="05000000000000000000" pitchFamily="2" charset="2"/>
              <a:buChar char="v"/>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به دليل عدم همگرايي تلاش‌ها و همچنين برخي محدوديت‌هاي موجود و عدم پشتيباني مناسب از اين تحقيقات، برخي بخش‌ها مانند تجهيزات با ولتاژ بسيار بالا و همچنين تجهيزات مورد نياز در تست‌هاي سايت همچنان مغفول مانده اند.</a:t>
            </a:r>
            <a:endParaRPr lang="fa-IR" sz="1600" b="1" dirty="0">
              <a:solidFill>
                <a:srgbClr val="000000"/>
              </a:solidFill>
              <a:latin typeface="A Iranian Sans" panose="01000500000000020002" pitchFamily="2" charset="-78"/>
              <a:ea typeface="Arial Unicode MS"/>
              <a:cs typeface="B Nazanin" panose="00000400000000000000" pitchFamily="2" charset="-78"/>
            </a:endParaRPr>
          </a:p>
          <a:p>
            <a:pPr marL="285750" indent="-285750" algn="r" rtl="1">
              <a:lnSpc>
                <a:spcPct val="250000"/>
              </a:lnSpc>
              <a:buFont typeface="Wingdings" panose="05000000000000000000" pitchFamily="2" charset="2"/>
              <a:buChar char="v"/>
              <a:defRPr/>
            </a:pPr>
            <a:r>
              <a:rPr lang="fa-IR" sz="1600" b="1" dirty="0" smtClean="0">
                <a:solidFill>
                  <a:srgbClr val="FF0000"/>
                </a:solidFill>
                <a:latin typeface="A Iranian Sans" panose="01000500000000020002" pitchFamily="2" charset="-78"/>
                <a:ea typeface="Arial Unicode MS"/>
                <a:cs typeface="B Nazanin" panose="00000400000000000000" pitchFamily="2" charset="-78"/>
              </a:rPr>
              <a:t>هدف: </a:t>
            </a:r>
            <a:r>
              <a:rPr lang="fa-IR" sz="1600" b="1" dirty="0" smtClean="0">
                <a:solidFill>
                  <a:srgbClr val="000000"/>
                </a:solidFill>
                <a:latin typeface="A Iranian Sans" panose="01000500000000020002" pitchFamily="2" charset="-78"/>
                <a:ea typeface="Arial Unicode MS"/>
                <a:cs typeface="B Nazanin" panose="00000400000000000000" pitchFamily="2" charset="-78"/>
              </a:rPr>
              <a:t>بومي‌سازي كليه تجهيزات مناسب تست فشارقوي و عدم نياز به خريد  يا اجاره آنها با هزينه گزاف از كشورهاي ديگر</a:t>
            </a:r>
            <a:r>
              <a:rPr lang="fa-IR" sz="1600" b="1" dirty="0">
                <a:solidFill>
                  <a:srgbClr val="000000"/>
                </a:solidFill>
                <a:latin typeface="A Iranian Sans" panose="01000500000000020002" pitchFamily="2" charset="-78"/>
                <a:ea typeface="Arial Unicode MS"/>
                <a:cs typeface="B Nazanin" panose="00000400000000000000" pitchFamily="2" charset="-78"/>
              </a:rPr>
              <a:t> </a:t>
            </a:r>
            <a:r>
              <a:rPr lang="fa-IR" sz="1600" b="1" dirty="0" smtClean="0">
                <a:solidFill>
                  <a:srgbClr val="000000"/>
                </a:solidFill>
                <a:latin typeface="A Iranian Sans" panose="01000500000000020002" pitchFamily="2" charset="-78"/>
                <a:ea typeface="Arial Unicode MS"/>
                <a:cs typeface="B Nazanin" panose="00000400000000000000" pitchFamily="2" charset="-78"/>
              </a:rPr>
              <a:t>با توجه به رشد بازار برق و نياز به توسعه آن</a:t>
            </a:r>
          </a:p>
          <a:p>
            <a:pPr marL="285750" indent="-285750" algn="r" rtl="1">
              <a:lnSpc>
                <a:spcPct val="250000"/>
              </a:lnSpc>
              <a:buFont typeface="Wingdings" panose="05000000000000000000" pitchFamily="2" charset="2"/>
              <a:buChar char="v"/>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 اندازه بازار آن به وسعت بازار برق كشور بوده و در حال توسعه سريع است.</a:t>
            </a:r>
            <a:endParaRPr lang="fa-IR" sz="1600" b="1" dirty="0">
              <a:latin typeface="A Iranian Sans" panose="01000500000000020002" pitchFamily="2" charset="-78"/>
              <a:ea typeface="Arial Unicode MS"/>
              <a:cs typeface="B Nazanin" panose="00000400000000000000" pitchFamily="2" charset="-78"/>
            </a:endParaRPr>
          </a:p>
        </p:txBody>
      </p:sp>
      <p:sp>
        <p:nvSpPr>
          <p:cNvPr id="10" name="TextBox 9"/>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15</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0699305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 presetClass="entr" presetSubtype="2"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42"/>
                                        </p:tgtEl>
                                        <p:attrNameLst>
                                          <p:attrName>style.visibility</p:attrName>
                                        </p:attrNameLst>
                                      </p:cBhvr>
                                      <p:to>
                                        <p:strVal val="visible"/>
                                      </p:to>
                                    </p:set>
                                    <p:animEffect transition="in" filter="fade">
                                      <p:cBhvr>
                                        <p:cTn id="17" dur="500"/>
                                        <p:tgtEl>
                                          <p:spTgt spid="342"/>
                                        </p:tgtEl>
                                      </p:cBhvr>
                                    </p:animEffect>
                                  </p:childTnLst>
                                </p:cTn>
                              </p:par>
                              <p:par>
                                <p:cTn id="18" presetID="10"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4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2E6DE6BF-4797-4E59-82DE-1A586E8DBEF6}"/>
              </a:ext>
            </a:extLst>
          </p:cNvPr>
          <p:cNvGrpSpPr/>
          <p:nvPr/>
        </p:nvGrpSpPr>
        <p:grpSpPr>
          <a:xfrm>
            <a:off x="8666994" y="2019299"/>
            <a:ext cx="2397487" cy="4267087"/>
            <a:chOff x="4570072" y="1559676"/>
            <a:chExt cx="2326354" cy="4140484"/>
          </a:xfrm>
          <a:effectLst>
            <a:outerShdw blurRad="330200" dist="38100" dir="2700000" sx="102000" sy="102000" algn="tl" rotWithShape="0">
              <a:schemeClr val="tx1">
                <a:lumMod val="85000"/>
                <a:lumOff val="15000"/>
                <a:alpha val="40000"/>
              </a:schemeClr>
            </a:outerShdw>
            <a:reflection blurRad="6350" stA="52000" endA="300" endPos="19000" dir="5400000" sy="-100000" algn="bl" rotWithShape="0"/>
          </a:effectLst>
        </p:grpSpPr>
        <p:sp>
          <p:nvSpPr>
            <p:cNvPr id="22" name="Rectangle 21">
              <a:extLst>
                <a:ext uri="{FF2B5EF4-FFF2-40B4-BE49-F238E27FC236}">
                  <a16:creationId xmlns:a16="http://schemas.microsoft.com/office/drawing/2014/main" xmlns="" id="{51E87368-AE5A-4483-8BF2-9B5CEB73AD10}"/>
                </a:ext>
              </a:extLst>
            </p:cNvPr>
            <p:cNvSpPr/>
            <p:nvPr/>
          </p:nvSpPr>
          <p:spPr>
            <a:xfrm>
              <a:off x="5919364" y="3602395"/>
              <a:ext cx="435429" cy="1056691"/>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xmlns="" id="{D527EC99-5822-4FC0-9C4F-102CDB174986}"/>
                </a:ext>
              </a:extLst>
            </p:cNvPr>
            <p:cNvSpPr/>
            <p:nvPr/>
          </p:nvSpPr>
          <p:spPr>
            <a:xfrm>
              <a:off x="5091652" y="3927778"/>
              <a:ext cx="435429" cy="717064"/>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reeform: Shape 15">
              <a:extLst>
                <a:ext uri="{FF2B5EF4-FFF2-40B4-BE49-F238E27FC236}">
                  <a16:creationId xmlns:a16="http://schemas.microsoft.com/office/drawing/2014/main" xmlns="" id="{A961EEC9-42D5-452A-A528-C3983E35639F}"/>
                </a:ext>
              </a:extLst>
            </p:cNvPr>
            <p:cNvSpPr/>
            <p:nvPr/>
          </p:nvSpPr>
          <p:spPr>
            <a:xfrm>
              <a:off x="4699368" y="4528461"/>
              <a:ext cx="2067762" cy="1171699"/>
            </a:xfrm>
            <a:custGeom>
              <a:avLst/>
              <a:gdLst>
                <a:gd name="connsiteX0" fmla="*/ 575009 w 2067762"/>
                <a:gd name="connsiteY0" fmla="*/ 1089473 h 1171699"/>
                <a:gd name="connsiteX1" fmla="*/ 575009 w 2067762"/>
                <a:gd name="connsiteY1" fmla="*/ 1089474 h 1171699"/>
                <a:gd name="connsiteX2" fmla="*/ 575009 w 2067762"/>
                <a:gd name="connsiteY2" fmla="*/ 1089474 h 1171699"/>
                <a:gd name="connsiteX3" fmla="*/ 0 w 2067762"/>
                <a:gd name="connsiteY3" fmla="*/ 0 h 1171699"/>
                <a:gd name="connsiteX4" fmla="*/ 2067762 w 2067762"/>
                <a:gd name="connsiteY4" fmla="*/ 0 h 1171699"/>
                <a:gd name="connsiteX5" fmla="*/ 2066153 w 2067762"/>
                <a:gd name="connsiteY5" fmla="*/ 4395 h 1171699"/>
                <a:gd name="connsiteX6" fmla="*/ 1660259 w 2067762"/>
                <a:gd name="connsiteY6" fmla="*/ 497299 h 1171699"/>
                <a:gd name="connsiteX7" fmla="*/ 1524401 w 2067762"/>
                <a:gd name="connsiteY7" fmla="*/ 575387 h 1171699"/>
                <a:gd name="connsiteX8" fmla="*/ 1545150 w 2067762"/>
                <a:gd name="connsiteY8" fmla="*/ 589377 h 1171699"/>
                <a:gd name="connsiteX9" fmla="*/ 1569233 w 2067762"/>
                <a:gd name="connsiteY9" fmla="*/ 647519 h 1171699"/>
                <a:gd name="connsiteX10" fmla="*/ 1569232 w 2067762"/>
                <a:gd name="connsiteY10" fmla="*/ 647519 h 1171699"/>
                <a:gd name="connsiteX11" fmla="*/ 1519013 w 2067762"/>
                <a:gd name="connsiteY11" fmla="*/ 723283 h 1171699"/>
                <a:gd name="connsiteX12" fmla="*/ 1514632 w 2067762"/>
                <a:gd name="connsiteY12" fmla="*/ 724167 h 1171699"/>
                <a:gd name="connsiteX13" fmla="*/ 1524532 w 2067762"/>
                <a:gd name="connsiteY13" fmla="*/ 738850 h 1171699"/>
                <a:gd name="connsiteX14" fmla="*/ 1530993 w 2067762"/>
                <a:gd name="connsiteY14" fmla="*/ 770856 h 1171699"/>
                <a:gd name="connsiteX15" fmla="*/ 1530992 w 2067762"/>
                <a:gd name="connsiteY15" fmla="*/ 770856 h 1171699"/>
                <a:gd name="connsiteX16" fmla="*/ 1506909 w 2067762"/>
                <a:gd name="connsiteY16" fmla="*/ 828998 h 1171699"/>
                <a:gd name="connsiteX17" fmla="*/ 1501678 w 2067762"/>
                <a:gd name="connsiteY17" fmla="*/ 832525 h 1171699"/>
                <a:gd name="connsiteX18" fmla="*/ 1506910 w 2067762"/>
                <a:gd name="connsiteY18" fmla="*/ 836052 h 1171699"/>
                <a:gd name="connsiteX19" fmla="*/ 1530993 w 2067762"/>
                <a:gd name="connsiteY19" fmla="*/ 894194 h 1171699"/>
                <a:gd name="connsiteX20" fmla="*/ 1530992 w 2067762"/>
                <a:gd name="connsiteY20" fmla="*/ 894194 h 1171699"/>
                <a:gd name="connsiteX21" fmla="*/ 1524531 w 2067762"/>
                <a:gd name="connsiteY21" fmla="*/ 926200 h 1171699"/>
                <a:gd name="connsiteX22" fmla="*/ 1507997 w 2067762"/>
                <a:gd name="connsiteY22" fmla="*/ 950723 h 1171699"/>
                <a:gd name="connsiteX23" fmla="*/ 1524532 w 2067762"/>
                <a:gd name="connsiteY23" fmla="*/ 975248 h 1171699"/>
                <a:gd name="connsiteX24" fmla="*/ 1530993 w 2067762"/>
                <a:gd name="connsiteY24" fmla="*/ 1007254 h 1171699"/>
                <a:gd name="connsiteX25" fmla="*/ 1530992 w 2067762"/>
                <a:gd name="connsiteY25" fmla="*/ 1007254 h 1171699"/>
                <a:gd name="connsiteX26" fmla="*/ 1506909 w 2067762"/>
                <a:gd name="connsiteY26" fmla="*/ 1065396 h 1171699"/>
                <a:gd name="connsiteX27" fmla="*/ 1490172 w 2067762"/>
                <a:gd name="connsiteY27" fmla="*/ 1076681 h 1171699"/>
                <a:gd name="connsiteX28" fmla="*/ 1492755 w 2067762"/>
                <a:gd name="connsiteY28" fmla="*/ 1089474 h 1171699"/>
                <a:gd name="connsiteX29" fmla="*/ 1492754 w 2067762"/>
                <a:gd name="connsiteY29" fmla="*/ 1089474 h 1171699"/>
                <a:gd name="connsiteX30" fmla="*/ 1410529 w 2067762"/>
                <a:gd name="connsiteY30" fmla="*/ 1171699 h 1171699"/>
                <a:gd name="connsiteX31" fmla="*/ 657234 w 2067762"/>
                <a:gd name="connsiteY31" fmla="*/ 1171698 h 1171699"/>
                <a:gd name="connsiteX32" fmla="*/ 581471 w 2067762"/>
                <a:gd name="connsiteY32" fmla="*/ 1121479 h 1171699"/>
                <a:gd name="connsiteX33" fmla="*/ 575009 w 2067762"/>
                <a:gd name="connsiteY33" fmla="*/ 1089474 h 1171699"/>
                <a:gd name="connsiteX34" fmla="*/ 577417 w 2067762"/>
                <a:gd name="connsiteY34" fmla="*/ 1077549 h 1171699"/>
                <a:gd name="connsiteX35" fmla="*/ 573021 w 2067762"/>
                <a:gd name="connsiteY35" fmla="*/ 1075436 h 1171699"/>
                <a:gd name="connsiteX36" fmla="*/ 543231 w 2067762"/>
                <a:gd name="connsiteY36" fmla="*/ 1039259 h 1171699"/>
                <a:gd name="connsiteX37" fmla="*/ 536769 w 2067762"/>
                <a:gd name="connsiteY37" fmla="*/ 1007254 h 1171699"/>
                <a:gd name="connsiteX38" fmla="*/ 543231 w 2067762"/>
                <a:gd name="connsiteY38" fmla="*/ 975248 h 1171699"/>
                <a:gd name="connsiteX39" fmla="*/ 560852 w 2067762"/>
                <a:gd name="connsiteY39" fmla="*/ 949112 h 1171699"/>
                <a:gd name="connsiteX40" fmla="*/ 561654 w 2067762"/>
                <a:gd name="connsiteY40" fmla="*/ 948572 h 1171699"/>
                <a:gd name="connsiteX41" fmla="*/ 543231 w 2067762"/>
                <a:gd name="connsiteY41" fmla="*/ 926199 h 1171699"/>
                <a:gd name="connsiteX42" fmla="*/ 536769 w 2067762"/>
                <a:gd name="connsiteY42" fmla="*/ 894194 h 1171699"/>
                <a:gd name="connsiteX43" fmla="*/ 543231 w 2067762"/>
                <a:gd name="connsiteY43" fmla="*/ 862188 h 1171699"/>
                <a:gd name="connsiteX44" fmla="*/ 560852 w 2067762"/>
                <a:gd name="connsiteY44" fmla="*/ 836052 h 1171699"/>
                <a:gd name="connsiteX45" fmla="*/ 567096 w 2067762"/>
                <a:gd name="connsiteY45" fmla="*/ 831842 h 1171699"/>
                <a:gd name="connsiteX46" fmla="*/ 543231 w 2067762"/>
                <a:gd name="connsiteY46" fmla="*/ 802861 h 1171699"/>
                <a:gd name="connsiteX47" fmla="*/ 536769 w 2067762"/>
                <a:gd name="connsiteY47" fmla="*/ 770856 h 1171699"/>
                <a:gd name="connsiteX48" fmla="*/ 543231 w 2067762"/>
                <a:gd name="connsiteY48" fmla="*/ 738850 h 1171699"/>
                <a:gd name="connsiteX49" fmla="*/ 553131 w 2067762"/>
                <a:gd name="connsiteY49" fmla="*/ 724166 h 1171699"/>
                <a:gd name="connsiteX50" fmla="*/ 548749 w 2067762"/>
                <a:gd name="connsiteY50" fmla="*/ 723282 h 1171699"/>
                <a:gd name="connsiteX51" fmla="*/ 504992 w 2067762"/>
                <a:gd name="connsiteY51" fmla="*/ 679524 h 1171699"/>
                <a:gd name="connsiteX52" fmla="*/ 498530 w 2067762"/>
                <a:gd name="connsiteY52" fmla="*/ 647519 h 1171699"/>
                <a:gd name="connsiteX53" fmla="*/ 504992 w 2067762"/>
                <a:gd name="connsiteY53" fmla="*/ 615513 h 1171699"/>
                <a:gd name="connsiteX54" fmla="*/ 534782 w 2067762"/>
                <a:gd name="connsiteY54" fmla="*/ 579337 h 1171699"/>
                <a:gd name="connsiteX55" fmla="*/ 543196 w 2067762"/>
                <a:gd name="connsiteY55" fmla="*/ 575292 h 1171699"/>
                <a:gd name="connsiteX56" fmla="*/ 407504 w 2067762"/>
                <a:gd name="connsiteY56" fmla="*/ 497299 h 1171699"/>
                <a:gd name="connsiteX57" fmla="*/ 1609 w 2067762"/>
                <a:gd name="connsiteY57" fmla="*/ 4395 h 117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67762" h="1171699">
                  <a:moveTo>
                    <a:pt x="575009" y="1089473"/>
                  </a:moveTo>
                  <a:lnTo>
                    <a:pt x="575009" y="1089474"/>
                  </a:lnTo>
                  <a:lnTo>
                    <a:pt x="575009" y="1089474"/>
                  </a:lnTo>
                  <a:close/>
                  <a:moveTo>
                    <a:pt x="0" y="0"/>
                  </a:moveTo>
                  <a:lnTo>
                    <a:pt x="2067762" y="0"/>
                  </a:lnTo>
                  <a:lnTo>
                    <a:pt x="2066153" y="4395"/>
                  </a:lnTo>
                  <a:cubicBezTo>
                    <a:pt x="1981117" y="205444"/>
                    <a:pt x="1839061" y="376502"/>
                    <a:pt x="1660259" y="497299"/>
                  </a:cubicBezTo>
                  <a:lnTo>
                    <a:pt x="1524401" y="575387"/>
                  </a:lnTo>
                  <a:lnTo>
                    <a:pt x="1545150" y="589377"/>
                  </a:lnTo>
                  <a:cubicBezTo>
                    <a:pt x="1560030" y="604257"/>
                    <a:pt x="1569233" y="624813"/>
                    <a:pt x="1569233" y="647519"/>
                  </a:cubicBezTo>
                  <a:lnTo>
                    <a:pt x="1569232" y="647519"/>
                  </a:lnTo>
                  <a:cubicBezTo>
                    <a:pt x="1569232" y="681578"/>
                    <a:pt x="1548525" y="710800"/>
                    <a:pt x="1519013" y="723283"/>
                  </a:cubicBezTo>
                  <a:lnTo>
                    <a:pt x="1514632" y="724167"/>
                  </a:lnTo>
                  <a:lnTo>
                    <a:pt x="1524532" y="738850"/>
                  </a:lnTo>
                  <a:cubicBezTo>
                    <a:pt x="1528692" y="748688"/>
                    <a:pt x="1530993" y="759503"/>
                    <a:pt x="1530993" y="770856"/>
                  </a:cubicBezTo>
                  <a:lnTo>
                    <a:pt x="1530992" y="770856"/>
                  </a:lnTo>
                  <a:cubicBezTo>
                    <a:pt x="1530992" y="793562"/>
                    <a:pt x="1521789" y="814119"/>
                    <a:pt x="1506909" y="828998"/>
                  </a:cubicBezTo>
                  <a:lnTo>
                    <a:pt x="1501678" y="832525"/>
                  </a:lnTo>
                  <a:lnTo>
                    <a:pt x="1506910" y="836052"/>
                  </a:lnTo>
                  <a:cubicBezTo>
                    <a:pt x="1521790" y="850932"/>
                    <a:pt x="1530993" y="871488"/>
                    <a:pt x="1530993" y="894194"/>
                  </a:cubicBezTo>
                  <a:lnTo>
                    <a:pt x="1530992" y="894194"/>
                  </a:lnTo>
                  <a:cubicBezTo>
                    <a:pt x="1530992" y="905547"/>
                    <a:pt x="1528691" y="916363"/>
                    <a:pt x="1524531" y="926200"/>
                  </a:cubicBezTo>
                  <a:lnTo>
                    <a:pt x="1507997" y="950723"/>
                  </a:lnTo>
                  <a:lnTo>
                    <a:pt x="1524532" y="975248"/>
                  </a:lnTo>
                  <a:cubicBezTo>
                    <a:pt x="1528692" y="985086"/>
                    <a:pt x="1530993" y="995901"/>
                    <a:pt x="1530993" y="1007254"/>
                  </a:cubicBezTo>
                  <a:lnTo>
                    <a:pt x="1530992" y="1007254"/>
                  </a:lnTo>
                  <a:cubicBezTo>
                    <a:pt x="1530992" y="1029960"/>
                    <a:pt x="1521789" y="1050517"/>
                    <a:pt x="1506909" y="1065396"/>
                  </a:cubicBezTo>
                  <a:lnTo>
                    <a:pt x="1490172" y="1076681"/>
                  </a:lnTo>
                  <a:lnTo>
                    <a:pt x="1492755" y="1089474"/>
                  </a:lnTo>
                  <a:lnTo>
                    <a:pt x="1492754" y="1089474"/>
                  </a:lnTo>
                  <a:cubicBezTo>
                    <a:pt x="1492754" y="1134886"/>
                    <a:pt x="1455941" y="1171699"/>
                    <a:pt x="1410529" y="1171699"/>
                  </a:cubicBezTo>
                  <a:lnTo>
                    <a:pt x="657234" y="1171698"/>
                  </a:lnTo>
                  <a:cubicBezTo>
                    <a:pt x="623175" y="1171698"/>
                    <a:pt x="593953" y="1150991"/>
                    <a:pt x="581471" y="1121479"/>
                  </a:cubicBezTo>
                  <a:lnTo>
                    <a:pt x="575009" y="1089474"/>
                  </a:lnTo>
                  <a:lnTo>
                    <a:pt x="577417" y="1077549"/>
                  </a:lnTo>
                  <a:lnTo>
                    <a:pt x="573021" y="1075436"/>
                  </a:lnTo>
                  <a:cubicBezTo>
                    <a:pt x="559898" y="1066570"/>
                    <a:pt x="549472" y="1054015"/>
                    <a:pt x="543231" y="1039259"/>
                  </a:cubicBezTo>
                  <a:lnTo>
                    <a:pt x="536769" y="1007254"/>
                  </a:lnTo>
                  <a:lnTo>
                    <a:pt x="543231" y="975248"/>
                  </a:lnTo>
                  <a:cubicBezTo>
                    <a:pt x="547392" y="965411"/>
                    <a:pt x="553412" y="956552"/>
                    <a:pt x="560852" y="949112"/>
                  </a:cubicBezTo>
                  <a:lnTo>
                    <a:pt x="561654" y="948572"/>
                  </a:lnTo>
                  <a:lnTo>
                    <a:pt x="543231" y="926199"/>
                  </a:lnTo>
                  <a:lnTo>
                    <a:pt x="536769" y="894194"/>
                  </a:lnTo>
                  <a:lnTo>
                    <a:pt x="543231" y="862188"/>
                  </a:lnTo>
                  <a:cubicBezTo>
                    <a:pt x="547392" y="852351"/>
                    <a:pt x="553412" y="843492"/>
                    <a:pt x="560852" y="836052"/>
                  </a:cubicBezTo>
                  <a:lnTo>
                    <a:pt x="567096" y="831842"/>
                  </a:lnTo>
                  <a:lnTo>
                    <a:pt x="543231" y="802861"/>
                  </a:lnTo>
                  <a:lnTo>
                    <a:pt x="536769" y="770856"/>
                  </a:lnTo>
                  <a:lnTo>
                    <a:pt x="543231" y="738850"/>
                  </a:lnTo>
                  <a:lnTo>
                    <a:pt x="553131" y="724166"/>
                  </a:lnTo>
                  <a:lnTo>
                    <a:pt x="548749" y="723282"/>
                  </a:lnTo>
                  <a:cubicBezTo>
                    <a:pt x="529075" y="714960"/>
                    <a:pt x="513313" y="699199"/>
                    <a:pt x="504992" y="679524"/>
                  </a:cubicBezTo>
                  <a:lnTo>
                    <a:pt x="498530" y="647519"/>
                  </a:lnTo>
                  <a:lnTo>
                    <a:pt x="504992" y="615513"/>
                  </a:lnTo>
                  <a:cubicBezTo>
                    <a:pt x="511233" y="600757"/>
                    <a:pt x="521659" y="588203"/>
                    <a:pt x="534782" y="579337"/>
                  </a:cubicBezTo>
                  <a:lnTo>
                    <a:pt x="543196" y="575292"/>
                  </a:lnTo>
                  <a:lnTo>
                    <a:pt x="407504" y="497299"/>
                  </a:lnTo>
                  <a:cubicBezTo>
                    <a:pt x="228701" y="376502"/>
                    <a:pt x="86645" y="205444"/>
                    <a:pt x="1609" y="4395"/>
                  </a:cubicBezTo>
                  <a:close/>
                </a:path>
              </a:pathLst>
            </a:cu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Rounded Corners 16">
              <a:extLst>
                <a:ext uri="{FF2B5EF4-FFF2-40B4-BE49-F238E27FC236}">
                  <a16:creationId xmlns:a16="http://schemas.microsoft.com/office/drawing/2014/main" xmlns="" id="{67ABB0C4-6D2B-4BDA-984C-A8FBA879AA3E}"/>
                </a:ext>
              </a:extLst>
            </p:cNvPr>
            <p:cNvSpPr/>
            <p:nvPr/>
          </p:nvSpPr>
          <p:spPr>
            <a:xfrm rot="20716087">
              <a:off x="4570072" y="3520611"/>
              <a:ext cx="2326354" cy="551543"/>
            </a:xfrm>
            <a:prstGeom prst="roundRect">
              <a:avLst>
                <a:gd name="adj" fmla="val 50000"/>
              </a:avLst>
            </a:prstGeom>
            <a:gradFill flip="none" rotWithShape="1">
              <a:gsLst>
                <a:gs pos="0">
                  <a:srgbClr val="E6782E"/>
                </a:gs>
                <a:gs pos="100000">
                  <a:srgbClr val="B9581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a16="http://schemas.microsoft.com/office/drawing/2014/main" xmlns="" id="{262091EA-AFAE-432A-8395-53ACD4263B48}"/>
                </a:ext>
              </a:extLst>
            </p:cNvPr>
            <p:cNvSpPr/>
            <p:nvPr/>
          </p:nvSpPr>
          <p:spPr>
            <a:xfrm rot="20716087">
              <a:off x="4570072" y="2866966"/>
              <a:ext cx="2326354" cy="551543"/>
            </a:xfrm>
            <a:prstGeom prst="roundRect">
              <a:avLst>
                <a:gd name="adj" fmla="val 50000"/>
              </a:avLst>
            </a:prstGeom>
            <a:gradFill flip="none" rotWithShape="1">
              <a:gsLst>
                <a:gs pos="0">
                  <a:srgbClr val="BE5691"/>
                </a:gs>
                <a:gs pos="100000">
                  <a:srgbClr val="A53F7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9" name="Rectangle: Rounded Corners 18">
              <a:extLst>
                <a:ext uri="{FF2B5EF4-FFF2-40B4-BE49-F238E27FC236}">
                  <a16:creationId xmlns:a16="http://schemas.microsoft.com/office/drawing/2014/main" xmlns="" id="{076821BC-C7FE-4F0D-8DA1-9907F1BBE3C8}"/>
                </a:ext>
              </a:extLst>
            </p:cNvPr>
            <p:cNvSpPr/>
            <p:nvPr/>
          </p:nvSpPr>
          <p:spPr>
            <a:xfrm rot="20716087">
              <a:off x="4570072" y="2213321"/>
              <a:ext cx="2326354" cy="551543"/>
            </a:xfrm>
            <a:prstGeom prst="roundRect">
              <a:avLst>
                <a:gd name="adj" fmla="val 50000"/>
              </a:avLst>
            </a:prstGeom>
            <a:gradFill flip="none" rotWithShape="1">
              <a:gsLst>
                <a:gs pos="0">
                  <a:srgbClr val="01B8D1"/>
                </a:gs>
                <a:gs pos="100000">
                  <a:srgbClr val="01889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0" name="Rectangle: Rounded Corners 19">
              <a:extLst>
                <a:ext uri="{FF2B5EF4-FFF2-40B4-BE49-F238E27FC236}">
                  <a16:creationId xmlns:a16="http://schemas.microsoft.com/office/drawing/2014/main" xmlns="" id="{7A2F7D59-EADC-4D4E-B624-49761ACA2584}"/>
                </a:ext>
              </a:extLst>
            </p:cNvPr>
            <p:cNvSpPr/>
            <p:nvPr/>
          </p:nvSpPr>
          <p:spPr>
            <a:xfrm rot="20716087">
              <a:off x="4841428" y="1559676"/>
              <a:ext cx="1783643" cy="551543"/>
            </a:xfrm>
            <a:prstGeom prst="roundRect">
              <a:avLst>
                <a:gd name="adj" fmla="val 50000"/>
              </a:avLst>
            </a:prstGeom>
            <a:gradFill flip="none" rotWithShape="1">
              <a:gsLst>
                <a:gs pos="0">
                  <a:srgbClr val="00B050"/>
                </a:gs>
                <a:gs pos="100000">
                  <a:srgbClr val="009E4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82" name="TextBox 14"/>
          <p:cNvSpPr txBox="1">
            <a:spLocks noChangeArrowheads="1"/>
          </p:cNvSpPr>
          <p:nvPr/>
        </p:nvSpPr>
        <p:spPr bwMode="auto">
          <a:xfrm>
            <a:off x="7647337" y="782901"/>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smtClean="0">
                <a:solidFill>
                  <a:srgbClr val="954F72"/>
                </a:solidFill>
                <a:latin typeface="Raleway"/>
                <a:cs typeface="B Titr" panose="00000700000000000000" pitchFamily="2" charset="-78"/>
              </a:rPr>
              <a:t>چرایی و دلیل مسئله</a:t>
            </a:r>
            <a:endParaRPr lang="fa-IR" sz="3200" dirty="0">
              <a:solidFill>
                <a:srgbClr val="954F72"/>
              </a:solidFill>
              <a:latin typeface="Raleway"/>
              <a:cs typeface="B Titr" panose="00000700000000000000" pitchFamily="2" charset="-78"/>
            </a:endParaRPr>
          </a:p>
        </p:txBody>
      </p:sp>
      <p:sp>
        <p:nvSpPr>
          <p:cNvPr id="107" name="Oval 106">
            <a:extLst>
              <a:ext uri="{FF2B5EF4-FFF2-40B4-BE49-F238E27FC236}">
                <a16:creationId xmlns:a16="http://schemas.microsoft.com/office/drawing/2014/main" xmlns="" id="{C6150010-A241-40AE-B693-6CCF2FC60A07}"/>
              </a:ext>
            </a:extLst>
          </p:cNvPr>
          <p:cNvSpPr/>
          <p:nvPr/>
        </p:nvSpPr>
        <p:spPr>
          <a:xfrm flipH="1">
            <a:off x="8583486" y="2119352"/>
            <a:ext cx="215900" cy="215900"/>
          </a:xfrm>
          <a:prstGeom prst="ellipse">
            <a:avLst/>
          </a:prstGeom>
          <a:solidFill>
            <a:srgbClr val="00A9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08" name="Oval 107">
            <a:extLst>
              <a:ext uri="{FF2B5EF4-FFF2-40B4-BE49-F238E27FC236}">
                <a16:creationId xmlns:a16="http://schemas.microsoft.com/office/drawing/2014/main" xmlns="" id="{297161C5-F4E8-4DC9-8CE1-BC5029AB46B7}"/>
              </a:ext>
            </a:extLst>
          </p:cNvPr>
          <p:cNvSpPr/>
          <p:nvPr/>
        </p:nvSpPr>
        <p:spPr>
          <a:xfrm flipH="1">
            <a:off x="6350000" y="1825625"/>
            <a:ext cx="549275" cy="549275"/>
          </a:xfrm>
          <a:prstGeom prst="ellipse">
            <a:avLst/>
          </a:prstGeom>
          <a:solidFill>
            <a:srgbClr val="00AA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09" name="Oval 108">
            <a:extLst>
              <a:ext uri="{FF2B5EF4-FFF2-40B4-BE49-F238E27FC236}">
                <a16:creationId xmlns:a16="http://schemas.microsoft.com/office/drawing/2014/main" xmlns="" id="{10779195-C1F9-46F6-BBB0-AC6619C7A224}"/>
              </a:ext>
            </a:extLst>
          </p:cNvPr>
          <p:cNvSpPr/>
          <p:nvPr/>
        </p:nvSpPr>
        <p:spPr>
          <a:xfrm flipH="1">
            <a:off x="5403850" y="3662363"/>
            <a:ext cx="549275" cy="549275"/>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1" name="Oval 110">
            <a:extLst>
              <a:ext uri="{FF2B5EF4-FFF2-40B4-BE49-F238E27FC236}">
                <a16:creationId xmlns:a16="http://schemas.microsoft.com/office/drawing/2014/main" xmlns="" id="{8D80F9A0-6C85-4B37-922B-5F9E59754C20}"/>
              </a:ext>
            </a:extLst>
          </p:cNvPr>
          <p:cNvSpPr/>
          <p:nvPr/>
        </p:nvSpPr>
        <p:spPr>
          <a:xfrm flipH="1">
            <a:off x="5934293" y="2763046"/>
            <a:ext cx="549275" cy="549275"/>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000000">
                  <a:lumMod val="75000"/>
                  <a:lumOff val="25000"/>
                </a:srgbClr>
              </a:solidFill>
              <a:effectLst/>
              <a:uLnTx/>
              <a:uFillTx/>
              <a:latin typeface="Arial"/>
              <a:ea typeface="Arial Unicode MS"/>
            </a:endParaRPr>
          </a:p>
        </p:txBody>
      </p:sp>
      <p:sp>
        <p:nvSpPr>
          <p:cNvPr id="113" name="Oval 112">
            <a:extLst>
              <a:ext uri="{FF2B5EF4-FFF2-40B4-BE49-F238E27FC236}">
                <a16:creationId xmlns:a16="http://schemas.microsoft.com/office/drawing/2014/main" xmlns="" id="{C08EB5F7-2BF1-425F-9FE0-4DB072808ACC}"/>
              </a:ext>
            </a:extLst>
          </p:cNvPr>
          <p:cNvSpPr/>
          <p:nvPr/>
        </p:nvSpPr>
        <p:spPr>
          <a:xfrm flipH="1">
            <a:off x="7861518" y="2905921"/>
            <a:ext cx="215900" cy="215900"/>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4" name="Oval 113">
            <a:extLst>
              <a:ext uri="{FF2B5EF4-FFF2-40B4-BE49-F238E27FC236}">
                <a16:creationId xmlns:a16="http://schemas.microsoft.com/office/drawing/2014/main" xmlns="" id="{BE3A8781-0799-4F9D-B3FB-EF3D78C56C97}"/>
              </a:ext>
            </a:extLst>
          </p:cNvPr>
          <p:cNvSpPr/>
          <p:nvPr/>
        </p:nvSpPr>
        <p:spPr>
          <a:xfrm flipH="1">
            <a:off x="7348538" y="3805238"/>
            <a:ext cx="215900" cy="215900"/>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cxnSp>
        <p:nvCxnSpPr>
          <p:cNvPr id="117" name="Straight Connector 116">
            <a:extLst>
              <a:ext uri="{FF2B5EF4-FFF2-40B4-BE49-F238E27FC236}">
                <a16:creationId xmlns:a16="http://schemas.microsoft.com/office/drawing/2014/main" xmlns="" id="{C1074C65-F3DF-4063-B704-263954B9D92F}"/>
              </a:ext>
            </a:extLst>
          </p:cNvPr>
          <p:cNvCxnSpPr>
            <a:cxnSpLocks/>
          </p:cNvCxnSpPr>
          <p:nvPr/>
        </p:nvCxnSpPr>
        <p:spPr>
          <a:xfrm flipH="1">
            <a:off x="7263249" y="2166146"/>
            <a:ext cx="1079500"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8" name="Straight Connector 117">
            <a:extLst>
              <a:ext uri="{FF2B5EF4-FFF2-40B4-BE49-F238E27FC236}">
                <a16:creationId xmlns:a16="http://schemas.microsoft.com/office/drawing/2014/main" xmlns="" id="{33120593-EBA9-4085-A4BE-56CE63874ED2}"/>
              </a:ext>
            </a:extLst>
          </p:cNvPr>
          <p:cNvCxnSpPr>
            <a:cxnSpLocks/>
          </p:cNvCxnSpPr>
          <p:nvPr/>
        </p:nvCxnSpPr>
        <p:spPr>
          <a:xfrm flipH="1">
            <a:off x="6631206" y="3013871"/>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9" name="Straight Connector 118">
            <a:extLst>
              <a:ext uri="{FF2B5EF4-FFF2-40B4-BE49-F238E27FC236}">
                <a16:creationId xmlns:a16="http://schemas.microsoft.com/office/drawing/2014/main" xmlns="" id="{AB14C15C-FE65-4F93-B089-3D1FAD5374D8}"/>
              </a:ext>
            </a:extLst>
          </p:cNvPr>
          <p:cNvCxnSpPr>
            <a:cxnSpLocks/>
          </p:cNvCxnSpPr>
          <p:nvPr/>
        </p:nvCxnSpPr>
        <p:spPr>
          <a:xfrm flipH="1">
            <a:off x="6110288" y="3913188"/>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sp>
        <p:nvSpPr>
          <p:cNvPr id="122" name="Freeform 108">
            <a:extLst>
              <a:ext uri="{FF2B5EF4-FFF2-40B4-BE49-F238E27FC236}">
                <a16:creationId xmlns:a16="http://schemas.microsoft.com/office/drawing/2014/main" xmlns="" id="{6A02011B-41CE-4E20-9214-001F7D847E12}"/>
              </a:ext>
            </a:extLst>
          </p:cNvPr>
          <p:cNvSpPr/>
          <p:nvPr/>
        </p:nvSpPr>
        <p:spPr>
          <a:xfrm>
            <a:off x="6473825" y="1917700"/>
            <a:ext cx="280988" cy="31115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700" b="0" i="0" u="none" strike="noStrike" kern="0" cap="none" spc="0" normalizeH="0" baseline="0" noProof="0" dirty="0">
                <a:ln>
                  <a:noFill/>
                </a:ln>
                <a:solidFill>
                  <a:prstClr val="white"/>
                </a:solidFill>
                <a:effectLst/>
                <a:uLnTx/>
                <a:uFillTx/>
                <a:latin typeface="Arial"/>
                <a:ea typeface="Arial Unicode MS"/>
              </a:rPr>
              <a:t>`</a:t>
            </a: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sp>
        <p:nvSpPr>
          <p:cNvPr id="123" name="Oval 50">
            <a:extLst>
              <a:ext uri="{FF2B5EF4-FFF2-40B4-BE49-F238E27FC236}">
                <a16:creationId xmlns:a16="http://schemas.microsoft.com/office/drawing/2014/main" xmlns="" id="{91CDD124-ED61-4ED3-81C2-B526853B9B84}"/>
              </a:ext>
            </a:extLst>
          </p:cNvPr>
          <p:cNvSpPr>
            <a:spLocks noChangeAspect="1"/>
          </p:cNvSpPr>
          <p:nvPr/>
        </p:nvSpPr>
        <p:spPr>
          <a:xfrm>
            <a:off x="6594475" y="5599113"/>
            <a:ext cx="322263" cy="365125"/>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5" name="Rounded Rectangle 51">
            <a:extLst>
              <a:ext uri="{FF2B5EF4-FFF2-40B4-BE49-F238E27FC236}">
                <a16:creationId xmlns:a16="http://schemas.microsoft.com/office/drawing/2014/main" xmlns="" id="{B83253D3-E181-4488-9CD9-39D21527F719}"/>
              </a:ext>
            </a:extLst>
          </p:cNvPr>
          <p:cNvSpPr/>
          <p:nvPr/>
        </p:nvSpPr>
        <p:spPr>
          <a:xfrm rot="16200000" flipH="1">
            <a:off x="5472907" y="3740944"/>
            <a:ext cx="414337" cy="39052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000000"/>
              </a:solidFill>
              <a:effectLst/>
              <a:uLnTx/>
              <a:uFillTx/>
              <a:latin typeface="Arial"/>
              <a:ea typeface="Arial Unicode MS"/>
            </a:endParaRPr>
          </a:p>
        </p:txBody>
      </p:sp>
      <p:sp>
        <p:nvSpPr>
          <p:cNvPr id="126" name="Oval 35">
            <a:extLst>
              <a:ext uri="{FF2B5EF4-FFF2-40B4-BE49-F238E27FC236}">
                <a16:creationId xmlns:a16="http://schemas.microsoft.com/office/drawing/2014/main" xmlns="" id="{BCF76AF1-1ADE-45FB-9D44-99BC7FEECFA3}"/>
              </a:ext>
            </a:extLst>
          </p:cNvPr>
          <p:cNvSpPr/>
          <p:nvPr/>
        </p:nvSpPr>
        <p:spPr>
          <a:xfrm>
            <a:off x="6077168" y="2844009"/>
            <a:ext cx="271463" cy="3413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7" name="Rectangle 7"/>
          <p:cNvSpPr>
            <a:spLocks noChangeArrowheads="1"/>
          </p:cNvSpPr>
          <p:nvPr/>
        </p:nvSpPr>
        <p:spPr bwMode="auto">
          <a:xfrm>
            <a:off x="431800" y="1741488"/>
            <a:ext cx="5778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نياز داخل </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128" name="Rectangle 7"/>
          <p:cNvSpPr>
            <a:spLocks noChangeArrowheads="1"/>
          </p:cNvSpPr>
          <p:nvPr/>
        </p:nvSpPr>
        <p:spPr bwMode="auto">
          <a:xfrm>
            <a:off x="533400" y="3546475"/>
            <a:ext cx="45164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وسعت بازار</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131" name="Rectangle 7"/>
          <p:cNvSpPr>
            <a:spLocks noChangeArrowheads="1"/>
          </p:cNvSpPr>
          <p:nvPr/>
        </p:nvSpPr>
        <p:spPr bwMode="auto">
          <a:xfrm>
            <a:off x="-44232" y="2669384"/>
            <a:ext cx="57864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eaLnBrk="1" hangingPunct="1">
              <a:lnSpc>
                <a:spcPct val="150000"/>
              </a:lnSpc>
            </a:pPr>
            <a:r>
              <a:rPr lang="fa-IR" sz="2000" dirty="0" smtClean="0">
                <a:latin typeface="Calibri" panose="020F0502020204030204" pitchFamily="34" charset="0"/>
                <a:cs typeface="B Nazanin" panose="00000400000000000000" pitchFamily="2" charset="-78"/>
              </a:rPr>
              <a:t>تحريم هاي موجود</a:t>
            </a:r>
            <a:endParaRPr lang="en-US" sz="2000" dirty="0">
              <a:latin typeface="Calibri" panose="020F0502020204030204" pitchFamily="34" charset="0"/>
              <a:cs typeface="B Nazanin" panose="00000400000000000000" pitchFamily="2" charset="-78"/>
            </a:endParaRPr>
          </a:p>
        </p:txBody>
      </p:sp>
      <p:sp>
        <p:nvSpPr>
          <p:cNvPr id="27" name="TextBox 26"/>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15</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1438397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checkerboard(across)">
                                      <p:cBhvr>
                                        <p:cTn id="7" dur="500"/>
                                        <p:tgtEl>
                                          <p:spTgt spid="127"/>
                                        </p:tgtEl>
                                      </p:cBhvr>
                                    </p:animEffect>
                                  </p:childTnLst>
                                </p:cTn>
                              </p:par>
                              <p:par>
                                <p:cTn id="8" presetID="5" presetClass="entr" presetSubtype="10" fill="hold" grpId="0" nodeType="withEffect">
                                  <p:stCondLst>
                                    <p:cond delay="2000"/>
                                  </p:stCondLst>
                                  <p:childTnLst>
                                    <p:set>
                                      <p:cBhvr>
                                        <p:cTn id="9" dur="1" fill="hold">
                                          <p:stCondLst>
                                            <p:cond delay="0"/>
                                          </p:stCondLst>
                                        </p:cTn>
                                        <p:tgtEl>
                                          <p:spTgt spid="128"/>
                                        </p:tgtEl>
                                        <p:attrNameLst>
                                          <p:attrName>style.visibility</p:attrName>
                                        </p:attrNameLst>
                                      </p:cBhvr>
                                      <p:to>
                                        <p:strVal val="visible"/>
                                      </p:to>
                                    </p:set>
                                    <p:animEffect transition="in" filter="checkerboard(across)">
                                      <p:cBhvr>
                                        <p:cTn id="10" dur="500"/>
                                        <p:tgtEl>
                                          <p:spTgt spid="128"/>
                                        </p:tgtEl>
                                      </p:cBhvr>
                                    </p:animEffect>
                                  </p:childTnLst>
                                </p:cTn>
                              </p:par>
                              <p:par>
                                <p:cTn id="11" presetID="5" presetClass="entr" presetSubtype="10" fill="hold" grpId="0" nodeType="withEffect">
                                  <p:stCondLst>
                                    <p:cond delay="1000"/>
                                  </p:stCondLst>
                                  <p:childTnLst>
                                    <p:set>
                                      <p:cBhvr>
                                        <p:cTn id="12" dur="1" fill="hold">
                                          <p:stCondLst>
                                            <p:cond delay="0"/>
                                          </p:stCondLst>
                                        </p:cTn>
                                        <p:tgtEl>
                                          <p:spTgt spid="131"/>
                                        </p:tgtEl>
                                        <p:attrNameLst>
                                          <p:attrName>style.visibility</p:attrName>
                                        </p:attrNameLst>
                                      </p:cBhvr>
                                      <p:to>
                                        <p:strVal val="visible"/>
                                      </p:to>
                                    </p:set>
                                    <p:animEffect transition="in" filter="checkerboard(across)">
                                      <p:cBhvr>
                                        <p:cTn id="1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8" name="Group 517"/>
          <p:cNvGrpSpPr/>
          <p:nvPr/>
        </p:nvGrpSpPr>
        <p:grpSpPr>
          <a:xfrm rot="16200000">
            <a:off x="10008160" y="2748198"/>
            <a:ext cx="2487060" cy="876858"/>
            <a:chOff x="5322887" y="3060700"/>
            <a:chExt cx="5006975" cy="1765300"/>
          </a:xfrm>
        </p:grpSpPr>
        <p:grpSp>
          <p:nvGrpSpPr>
            <p:cNvPr id="510" name="Group 509"/>
            <p:cNvGrpSpPr/>
            <p:nvPr/>
          </p:nvGrpSpPr>
          <p:grpSpPr>
            <a:xfrm>
              <a:off x="5322887" y="3060700"/>
              <a:ext cx="5006975" cy="1765300"/>
              <a:chOff x="5108575" y="2632075"/>
              <a:chExt cx="5006975" cy="1765300"/>
            </a:xfrm>
          </p:grpSpPr>
          <p:sp>
            <p:nvSpPr>
              <p:cNvPr id="497" name="Freeform 448"/>
              <p:cNvSpPr>
                <a:spLocks/>
              </p:cNvSpPr>
              <p:nvPr/>
            </p:nvSpPr>
            <p:spPr bwMode="auto">
              <a:xfrm>
                <a:off x="5108575" y="3067050"/>
                <a:ext cx="1549400" cy="1330325"/>
              </a:xfrm>
              <a:custGeom>
                <a:avLst/>
                <a:gdLst>
                  <a:gd name="T0" fmla="*/ 2105 w 2466"/>
                  <a:gd name="T1" fmla="*/ 13 h 2118"/>
                  <a:gd name="T2" fmla="*/ 1760 w 2466"/>
                  <a:gd name="T3" fmla="*/ 358 h 2118"/>
                  <a:gd name="T4" fmla="*/ 1978 w 2466"/>
                  <a:gd name="T5" fmla="*/ 882 h 2118"/>
                  <a:gd name="T6" fmla="*/ 1238 w 2466"/>
                  <a:gd name="T7" fmla="*/ 1622 h 2118"/>
                  <a:gd name="T8" fmla="*/ 497 w 2466"/>
                  <a:gd name="T9" fmla="*/ 882 h 2118"/>
                  <a:gd name="T10" fmla="*/ 720 w 2466"/>
                  <a:gd name="T11" fmla="*/ 353 h 2118"/>
                  <a:gd name="T12" fmla="*/ 374 w 2466"/>
                  <a:gd name="T13" fmla="*/ 0 h 2118"/>
                  <a:gd name="T14" fmla="*/ 0 w 2466"/>
                  <a:gd name="T15" fmla="*/ 884 h 2118"/>
                  <a:gd name="T16" fmla="*/ 1233 w 2466"/>
                  <a:gd name="T17" fmla="*/ 2118 h 2118"/>
                  <a:gd name="T18" fmla="*/ 2466 w 2466"/>
                  <a:gd name="T19" fmla="*/ 884 h 2118"/>
                  <a:gd name="T20" fmla="*/ 2105 w 2466"/>
                  <a:gd name="T21" fmla="*/ 13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8">
                    <a:moveTo>
                      <a:pt x="2105" y="13"/>
                    </a:moveTo>
                    <a:lnTo>
                      <a:pt x="1760" y="358"/>
                    </a:lnTo>
                    <a:cubicBezTo>
                      <a:pt x="1895" y="492"/>
                      <a:pt x="1978" y="677"/>
                      <a:pt x="1978" y="882"/>
                    </a:cubicBezTo>
                    <a:cubicBezTo>
                      <a:pt x="1978" y="1291"/>
                      <a:pt x="1647" y="1622"/>
                      <a:pt x="1238" y="1622"/>
                    </a:cubicBezTo>
                    <a:cubicBezTo>
                      <a:pt x="829" y="1622"/>
                      <a:pt x="497" y="1291"/>
                      <a:pt x="497" y="882"/>
                    </a:cubicBezTo>
                    <a:cubicBezTo>
                      <a:pt x="497" y="675"/>
                      <a:pt x="583" y="487"/>
                      <a:pt x="720" y="353"/>
                    </a:cubicBezTo>
                    <a:lnTo>
                      <a:pt x="374" y="0"/>
                    </a:lnTo>
                    <a:cubicBezTo>
                      <a:pt x="143" y="224"/>
                      <a:pt x="0" y="537"/>
                      <a:pt x="0" y="884"/>
                    </a:cubicBezTo>
                    <a:cubicBezTo>
                      <a:pt x="0" y="1565"/>
                      <a:pt x="552" y="2118"/>
                      <a:pt x="1233" y="2118"/>
                    </a:cubicBezTo>
                    <a:cubicBezTo>
                      <a:pt x="1914" y="2118"/>
                      <a:pt x="2466" y="1565"/>
                      <a:pt x="2466" y="884"/>
                    </a:cubicBezTo>
                    <a:cubicBezTo>
                      <a:pt x="2466" y="544"/>
                      <a:pt x="2328" y="236"/>
                      <a:pt x="2105" y="1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498" name="Freeform 449"/>
              <p:cNvSpPr>
                <a:spLocks/>
              </p:cNvSpPr>
              <p:nvPr/>
            </p:nvSpPr>
            <p:spPr bwMode="auto">
              <a:xfrm>
                <a:off x="6846888" y="3068638"/>
                <a:ext cx="1549400" cy="1327150"/>
              </a:xfrm>
              <a:custGeom>
                <a:avLst/>
                <a:gdLst>
                  <a:gd name="T0" fmla="*/ 2103 w 2466"/>
                  <a:gd name="T1" fmla="*/ 5 h 2112"/>
                  <a:gd name="T2" fmla="*/ 1755 w 2466"/>
                  <a:gd name="T3" fmla="*/ 352 h 2112"/>
                  <a:gd name="T4" fmla="*/ 1975 w 2466"/>
                  <a:gd name="T5" fmla="*/ 879 h 2112"/>
                  <a:gd name="T6" fmla="*/ 1235 w 2466"/>
                  <a:gd name="T7" fmla="*/ 1619 h 2112"/>
                  <a:gd name="T8" fmla="*/ 494 w 2466"/>
                  <a:gd name="T9" fmla="*/ 879 h 2112"/>
                  <a:gd name="T10" fmla="*/ 715 w 2466"/>
                  <a:gd name="T11" fmla="*/ 352 h 2112"/>
                  <a:gd name="T12" fmla="*/ 369 w 2466"/>
                  <a:gd name="T13" fmla="*/ 0 h 2112"/>
                  <a:gd name="T14" fmla="*/ 0 w 2466"/>
                  <a:gd name="T15" fmla="*/ 879 h 2112"/>
                  <a:gd name="T16" fmla="*/ 1233 w 2466"/>
                  <a:gd name="T17" fmla="*/ 2112 h 2112"/>
                  <a:gd name="T18" fmla="*/ 2466 w 2466"/>
                  <a:gd name="T19" fmla="*/ 879 h 2112"/>
                  <a:gd name="T20" fmla="*/ 2103 w 2466"/>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2">
                    <a:moveTo>
                      <a:pt x="2103" y="5"/>
                    </a:moveTo>
                    <a:lnTo>
                      <a:pt x="1755" y="352"/>
                    </a:lnTo>
                    <a:cubicBezTo>
                      <a:pt x="1891" y="487"/>
                      <a:pt x="1975" y="673"/>
                      <a:pt x="1975" y="879"/>
                    </a:cubicBezTo>
                    <a:cubicBezTo>
                      <a:pt x="1975" y="1288"/>
                      <a:pt x="1644" y="1619"/>
                      <a:pt x="1235" y="1619"/>
                    </a:cubicBezTo>
                    <a:cubicBezTo>
                      <a:pt x="826" y="1619"/>
                      <a:pt x="494" y="1288"/>
                      <a:pt x="494" y="879"/>
                    </a:cubicBezTo>
                    <a:cubicBezTo>
                      <a:pt x="494" y="673"/>
                      <a:pt x="579" y="487"/>
                      <a:pt x="715" y="352"/>
                    </a:cubicBezTo>
                    <a:lnTo>
                      <a:pt x="369" y="0"/>
                    </a:lnTo>
                    <a:cubicBezTo>
                      <a:pt x="141" y="224"/>
                      <a:pt x="0" y="535"/>
                      <a:pt x="0" y="879"/>
                    </a:cubicBezTo>
                    <a:cubicBezTo>
                      <a:pt x="0" y="1560"/>
                      <a:pt x="552" y="2112"/>
                      <a:pt x="1233" y="2112"/>
                    </a:cubicBezTo>
                    <a:cubicBezTo>
                      <a:pt x="1914" y="2112"/>
                      <a:pt x="2466" y="1560"/>
                      <a:pt x="2466" y="879"/>
                    </a:cubicBezTo>
                    <a:cubicBezTo>
                      <a:pt x="2466" y="537"/>
                      <a:pt x="2327"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2" name="Freeform 481"/>
              <p:cNvSpPr>
                <a:spLocks/>
              </p:cNvSpPr>
              <p:nvPr/>
            </p:nvSpPr>
            <p:spPr bwMode="auto">
              <a:xfrm>
                <a:off x="8566150" y="3068638"/>
                <a:ext cx="1549400" cy="1327150"/>
              </a:xfrm>
              <a:custGeom>
                <a:avLst/>
                <a:gdLst>
                  <a:gd name="T0" fmla="*/ 2103 w 2467"/>
                  <a:gd name="T1" fmla="*/ 5 h 2112"/>
                  <a:gd name="T2" fmla="*/ 1755 w 2467"/>
                  <a:gd name="T3" fmla="*/ 352 h 2112"/>
                  <a:gd name="T4" fmla="*/ 1976 w 2467"/>
                  <a:gd name="T5" fmla="*/ 879 h 2112"/>
                  <a:gd name="T6" fmla="*/ 1235 w 2467"/>
                  <a:gd name="T7" fmla="*/ 1619 h 2112"/>
                  <a:gd name="T8" fmla="*/ 495 w 2467"/>
                  <a:gd name="T9" fmla="*/ 879 h 2112"/>
                  <a:gd name="T10" fmla="*/ 715 w 2467"/>
                  <a:gd name="T11" fmla="*/ 352 h 2112"/>
                  <a:gd name="T12" fmla="*/ 369 w 2467"/>
                  <a:gd name="T13" fmla="*/ 0 h 2112"/>
                  <a:gd name="T14" fmla="*/ 0 w 2467"/>
                  <a:gd name="T15" fmla="*/ 879 h 2112"/>
                  <a:gd name="T16" fmla="*/ 1234 w 2467"/>
                  <a:gd name="T17" fmla="*/ 2112 h 2112"/>
                  <a:gd name="T18" fmla="*/ 2467 w 2467"/>
                  <a:gd name="T19" fmla="*/ 879 h 2112"/>
                  <a:gd name="T20" fmla="*/ 2103 w 2467"/>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7" h="2112">
                    <a:moveTo>
                      <a:pt x="2103" y="5"/>
                    </a:moveTo>
                    <a:lnTo>
                      <a:pt x="1755" y="352"/>
                    </a:lnTo>
                    <a:cubicBezTo>
                      <a:pt x="1891" y="487"/>
                      <a:pt x="1976" y="673"/>
                      <a:pt x="1976" y="879"/>
                    </a:cubicBezTo>
                    <a:cubicBezTo>
                      <a:pt x="1976" y="1288"/>
                      <a:pt x="1644" y="1619"/>
                      <a:pt x="1235" y="1619"/>
                    </a:cubicBezTo>
                    <a:cubicBezTo>
                      <a:pt x="826" y="1619"/>
                      <a:pt x="495" y="1288"/>
                      <a:pt x="495" y="879"/>
                    </a:cubicBezTo>
                    <a:cubicBezTo>
                      <a:pt x="495" y="673"/>
                      <a:pt x="579" y="487"/>
                      <a:pt x="715" y="352"/>
                    </a:cubicBezTo>
                    <a:lnTo>
                      <a:pt x="369" y="0"/>
                    </a:lnTo>
                    <a:cubicBezTo>
                      <a:pt x="142" y="224"/>
                      <a:pt x="0" y="535"/>
                      <a:pt x="0" y="879"/>
                    </a:cubicBezTo>
                    <a:cubicBezTo>
                      <a:pt x="0" y="1560"/>
                      <a:pt x="553" y="2112"/>
                      <a:pt x="1234" y="2112"/>
                    </a:cubicBezTo>
                    <a:cubicBezTo>
                      <a:pt x="1915" y="2112"/>
                      <a:pt x="2467" y="1560"/>
                      <a:pt x="2467" y="879"/>
                    </a:cubicBezTo>
                    <a:cubicBezTo>
                      <a:pt x="2467" y="537"/>
                      <a:pt x="2328"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5" name="Freeform 486"/>
              <p:cNvSpPr>
                <a:spLocks noEditPoints="1"/>
              </p:cNvSpPr>
              <p:nvPr/>
            </p:nvSpPr>
            <p:spPr bwMode="auto">
              <a:xfrm>
                <a:off x="5241925" y="2632075"/>
                <a:ext cx="1273175" cy="328613"/>
              </a:xfrm>
              <a:custGeom>
                <a:avLst/>
                <a:gdLst>
                  <a:gd name="T0" fmla="*/ 1028 w 2028"/>
                  <a:gd name="T1" fmla="*/ 137 h 522"/>
                  <a:gd name="T2" fmla="*/ 980 w 2028"/>
                  <a:gd name="T3" fmla="*/ 88 h 522"/>
                  <a:gd name="T4" fmla="*/ 1028 w 2028"/>
                  <a:gd name="T5" fmla="*/ 40 h 522"/>
                  <a:gd name="T6" fmla="*/ 1077 w 2028"/>
                  <a:gd name="T7" fmla="*/ 88 h 522"/>
                  <a:gd name="T8" fmla="*/ 1028 w 2028"/>
                  <a:gd name="T9" fmla="*/ 137 h 522"/>
                  <a:gd name="T10" fmla="*/ 2018 w 2028"/>
                  <a:gd name="T11" fmla="*/ 478 h 522"/>
                  <a:gd name="T12" fmla="*/ 1115 w 2028"/>
                  <a:gd name="T13" fmla="*/ 68 h 522"/>
                  <a:gd name="T14" fmla="*/ 1028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7" y="62"/>
                      <a:pt x="1077" y="88"/>
                    </a:cubicBezTo>
                    <a:cubicBezTo>
                      <a:pt x="1077" y="115"/>
                      <a:pt x="1055" y="137"/>
                      <a:pt x="1028" y="137"/>
                    </a:cubicBezTo>
                    <a:close/>
                    <a:moveTo>
                      <a:pt x="2018" y="478"/>
                    </a:moveTo>
                    <a:cubicBezTo>
                      <a:pt x="1774" y="235"/>
                      <a:pt x="1456" y="91"/>
                      <a:pt x="1115" y="68"/>
                    </a:cubicBezTo>
                    <a:cubicBezTo>
                      <a:pt x="1105" y="29"/>
                      <a:pt x="1070" y="0"/>
                      <a:pt x="1028" y="0"/>
                    </a:cubicBezTo>
                    <a:cubicBezTo>
                      <a:pt x="987" y="0"/>
                      <a:pt x="953" y="28"/>
                      <a:pt x="943" y="66"/>
                    </a:cubicBezTo>
                    <a:cubicBezTo>
                      <a:pt x="590" y="84"/>
                      <a:pt x="261" y="229"/>
                      <a:pt x="10" y="481"/>
                    </a:cubicBezTo>
                    <a:cubicBezTo>
                      <a:pt x="0" y="490"/>
                      <a:pt x="0" y="505"/>
                      <a:pt x="10" y="515"/>
                    </a:cubicBezTo>
                    <a:cubicBezTo>
                      <a:pt x="14" y="520"/>
                      <a:pt x="21" y="522"/>
                      <a:pt x="27" y="522"/>
                    </a:cubicBezTo>
                    <a:cubicBezTo>
                      <a:pt x="33" y="522"/>
                      <a:pt x="39" y="520"/>
                      <a:pt x="44" y="515"/>
                    </a:cubicBezTo>
                    <a:cubicBezTo>
                      <a:pt x="286" y="272"/>
                      <a:pt x="604" y="132"/>
                      <a:pt x="944" y="115"/>
                    </a:cubicBezTo>
                    <a:cubicBezTo>
                      <a:pt x="955" y="151"/>
                      <a:pt x="989" y="177"/>
                      <a:pt x="1028" y="177"/>
                    </a:cubicBezTo>
                    <a:cubicBezTo>
                      <a:pt x="1067" y="177"/>
                      <a:pt x="1101" y="152"/>
                      <a:pt x="1112" y="116"/>
                    </a:cubicBezTo>
                    <a:cubicBezTo>
                      <a:pt x="1442" y="139"/>
                      <a:pt x="1748" y="278"/>
                      <a:pt x="1984" y="513"/>
                    </a:cubicBezTo>
                    <a:cubicBezTo>
                      <a:pt x="1994"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6" name="Freeform 487"/>
              <p:cNvSpPr>
                <a:spLocks noEditPoints="1"/>
              </p:cNvSpPr>
              <p:nvPr/>
            </p:nvSpPr>
            <p:spPr bwMode="auto">
              <a:xfrm>
                <a:off x="6962775" y="2632075"/>
                <a:ext cx="1274763" cy="328613"/>
              </a:xfrm>
              <a:custGeom>
                <a:avLst/>
                <a:gdLst>
                  <a:gd name="T0" fmla="*/ 1028 w 2028"/>
                  <a:gd name="T1" fmla="*/ 137 h 522"/>
                  <a:gd name="T2" fmla="*/ 980 w 2028"/>
                  <a:gd name="T3" fmla="*/ 88 h 522"/>
                  <a:gd name="T4" fmla="*/ 1028 w 2028"/>
                  <a:gd name="T5" fmla="*/ 40 h 522"/>
                  <a:gd name="T6" fmla="*/ 1076 w 2028"/>
                  <a:gd name="T7" fmla="*/ 88 h 522"/>
                  <a:gd name="T8" fmla="*/ 1028 w 2028"/>
                  <a:gd name="T9" fmla="*/ 137 h 522"/>
                  <a:gd name="T10" fmla="*/ 2018 w 2028"/>
                  <a:gd name="T11" fmla="*/ 478 h 522"/>
                  <a:gd name="T12" fmla="*/ 1114 w 2028"/>
                  <a:gd name="T13" fmla="*/ 68 h 522"/>
                  <a:gd name="T14" fmla="*/ 1028 w 2028"/>
                  <a:gd name="T15" fmla="*/ 0 h 522"/>
                  <a:gd name="T16" fmla="*/ 943 w 2028"/>
                  <a:gd name="T17" fmla="*/ 66 h 522"/>
                  <a:gd name="T18" fmla="*/ 9 w 2028"/>
                  <a:gd name="T19" fmla="*/ 481 h 522"/>
                  <a:gd name="T20" fmla="*/ 9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6" y="62"/>
                      <a:pt x="1076" y="88"/>
                    </a:cubicBezTo>
                    <a:cubicBezTo>
                      <a:pt x="1076" y="115"/>
                      <a:pt x="1055" y="137"/>
                      <a:pt x="1028" y="137"/>
                    </a:cubicBezTo>
                    <a:close/>
                    <a:moveTo>
                      <a:pt x="2018" y="478"/>
                    </a:moveTo>
                    <a:cubicBezTo>
                      <a:pt x="1774" y="235"/>
                      <a:pt x="1456" y="91"/>
                      <a:pt x="1114" y="68"/>
                    </a:cubicBezTo>
                    <a:cubicBezTo>
                      <a:pt x="1105" y="29"/>
                      <a:pt x="1070" y="0"/>
                      <a:pt x="1028" y="0"/>
                    </a:cubicBezTo>
                    <a:cubicBezTo>
                      <a:pt x="987" y="0"/>
                      <a:pt x="953" y="28"/>
                      <a:pt x="943" y="66"/>
                    </a:cubicBezTo>
                    <a:cubicBezTo>
                      <a:pt x="590" y="84"/>
                      <a:pt x="261" y="229"/>
                      <a:pt x="9" y="481"/>
                    </a:cubicBezTo>
                    <a:cubicBezTo>
                      <a:pt x="0" y="490"/>
                      <a:pt x="0" y="505"/>
                      <a:pt x="9" y="515"/>
                    </a:cubicBezTo>
                    <a:cubicBezTo>
                      <a:pt x="14" y="520"/>
                      <a:pt x="20" y="522"/>
                      <a:pt x="27" y="522"/>
                    </a:cubicBezTo>
                    <a:cubicBezTo>
                      <a:pt x="33" y="522"/>
                      <a:pt x="39" y="520"/>
                      <a:pt x="44" y="515"/>
                    </a:cubicBezTo>
                    <a:cubicBezTo>
                      <a:pt x="286" y="272"/>
                      <a:pt x="604" y="132"/>
                      <a:pt x="944" y="115"/>
                    </a:cubicBezTo>
                    <a:cubicBezTo>
                      <a:pt x="955" y="151"/>
                      <a:pt x="989" y="177"/>
                      <a:pt x="1028" y="177"/>
                    </a:cubicBezTo>
                    <a:cubicBezTo>
                      <a:pt x="1067" y="177"/>
                      <a:pt x="1100" y="152"/>
                      <a:pt x="1112" y="116"/>
                    </a:cubicBezTo>
                    <a:cubicBezTo>
                      <a:pt x="1441" y="139"/>
                      <a:pt x="1748" y="278"/>
                      <a:pt x="1984" y="513"/>
                    </a:cubicBezTo>
                    <a:cubicBezTo>
                      <a:pt x="1993"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8" name="Freeform 489"/>
              <p:cNvSpPr>
                <a:spLocks noEditPoints="1"/>
              </p:cNvSpPr>
              <p:nvPr/>
            </p:nvSpPr>
            <p:spPr bwMode="auto">
              <a:xfrm>
                <a:off x="8682038" y="2632075"/>
                <a:ext cx="1273175" cy="328613"/>
              </a:xfrm>
              <a:custGeom>
                <a:avLst/>
                <a:gdLst>
                  <a:gd name="T0" fmla="*/ 1029 w 2028"/>
                  <a:gd name="T1" fmla="*/ 137 h 522"/>
                  <a:gd name="T2" fmla="*/ 980 w 2028"/>
                  <a:gd name="T3" fmla="*/ 88 h 522"/>
                  <a:gd name="T4" fmla="*/ 1029 w 2028"/>
                  <a:gd name="T5" fmla="*/ 40 h 522"/>
                  <a:gd name="T6" fmla="*/ 1077 w 2028"/>
                  <a:gd name="T7" fmla="*/ 88 h 522"/>
                  <a:gd name="T8" fmla="*/ 1029 w 2028"/>
                  <a:gd name="T9" fmla="*/ 137 h 522"/>
                  <a:gd name="T10" fmla="*/ 2019 w 2028"/>
                  <a:gd name="T11" fmla="*/ 478 h 522"/>
                  <a:gd name="T12" fmla="*/ 1115 w 2028"/>
                  <a:gd name="T13" fmla="*/ 68 h 522"/>
                  <a:gd name="T14" fmla="*/ 1029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9 w 2028"/>
                  <a:gd name="T29" fmla="*/ 177 h 522"/>
                  <a:gd name="T30" fmla="*/ 1113 w 2028"/>
                  <a:gd name="T31" fmla="*/ 116 h 522"/>
                  <a:gd name="T32" fmla="*/ 1984 w 2028"/>
                  <a:gd name="T33" fmla="*/ 513 h 522"/>
                  <a:gd name="T34" fmla="*/ 2019 w 2028"/>
                  <a:gd name="T35" fmla="*/ 513 h 522"/>
                  <a:gd name="T36" fmla="*/ 2019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9" y="137"/>
                    </a:moveTo>
                    <a:cubicBezTo>
                      <a:pt x="1002" y="137"/>
                      <a:pt x="980" y="115"/>
                      <a:pt x="980" y="88"/>
                    </a:cubicBezTo>
                    <a:cubicBezTo>
                      <a:pt x="980" y="62"/>
                      <a:pt x="1002" y="40"/>
                      <a:pt x="1029" y="40"/>
                    </a:cubicBezTo>
                    <a:cubicBezTo>
                      <a:pt x="1055" y="40"/>
                      <a:pt x="1077" y="62"/>
                      <a:pt x="1077" y="88"/>
                    </a:cubicBezTo>
                    <a:cubicBezTo>
                      <a:pt x="1077" y="115"/>
                      <a:pt x="1055" y="137"/>
                      <a:pt x="1029" y="137"/>
                    </a:cubicBezTo>
                    <a:close/>
                    <a:moveTo>
                      <a:pt x="2019" y="478"/>
                    </a:moveTo>
                    <a:cubicBezTo>
                      <a:pt x="1774" y="235"/>
                      <a:pt x="1456" y="91"/>
                      <a:pt x="1115" y="68"/>
                    </a:cubicBezTo>
                    <a:cubicBezTo>
                      <a:pt x="1105" y="29"/>
                      <a:pt x="1070" y="0"/>
                      <a:pt x="1029" y="0"/>
                    </a:cubicBezTo>
                    <a:cubicBezTo>
                      <a:pt x="988" y="0"/>
                      <a:pt x="953" y="28"/>
                      <a:pt x="943" y="66"/>
                    </a:cubicBezTo>
                    <a:cubicBezTo>
                      <a:pt x="590" y="84"/>
                      <a:pt x="261" y="229"/>
                      <a:pt x="10" y="481"/>
                    </a:cubicBezTo>
                    <a:cubicBezTo>
                      <a:pt x="0" y="490"/>
                      <a:pt x="0" y="505"/>
                      <a:pt x="10" y="515"/>
                    </a:cubicBezTo>
                    <a:cubicBezTo>
                      <a:pt x="15" y="520"/>
                      <a:pt x="21" y="522"/>
                      <a:pt x="27" y="522"/>
                    </a:cubicBezTo>
                    <a:cubicBezTo>
                      <a:pt x="33" y="522"/>
                      <a:pt x="39" y="520"/>
                      <a:pt x="44" y="515"/>
                    </a:cubicBezTo>
                    <a:cubicBezTo>
                      <a:pt x="287" y="272"/>
                      <a:pt x="604" y="132"/>
                      <a:pt x="944" y="115"/>
                    </a:cubicBezTo>
                    <a:cubicBezTo>
                      <a:pt x="955" y="151"/>
                      <a:pt x="989" y="177"/>
                      <a:pt x="1029" y="177"/>
                    </a:cubicBezTo>
                    <a:cubicBezTo>
                      <a:pt x="1068" y="177"/>
                      <a:pt x="1101" y="152"/>
                      <a:pt x="1113" y="116"/>
                    </a:cubicBezTo>
                    <a:cubicBezTo>
                      <a:pt x="1442" y="139"/>
                      <a:pt x="1748" y="278"/>
                      <a:pt x="1984" y="513"/>
                    </a:cubicBezTo>
                    <a:cubicBezTo>
                      <a:pt x="1994" y="522"/>
                      <a:pt x="2009" y="522"/>
                      <a:pt x="2019" y="513"/>
                    </a:cubicBezTo>
                    <a:cubicBezTo>
                      <a:pt x="2028" y="503"/>
                      <a:pt x="2028" y="488"/>
                      <a:pt x="2019"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513" name="Oval 512"/>
            <p:cNvSpPr/>
            <p:nvPr/>
          </p:nvSpPr>
          <p:spPr>
            <a:xfrm>
              <a:off x="5739175"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4" name="Oval 513"/>
            <p:cNvSpPr/>
            <p:nvPr/>
          </p:nvSpPr>
          <p:spPr>
            <a:xfrm>
              <a:off x="7475900"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5" name="Oval 514"/>
            <p:cNvSpPr/>
            <p:nvPr/>
          </p:nvSpPr>
          <p:spPr>
            <a:xfrm>
              <a:off x="9195162"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524"/>
          <a:stretch/>
        </p:blipFill>
        <p:spPr>
          <a:xfrm>
            <a:off x="10620081" y="506431"/>
            <a:ext cx="1069247" cy="1044806"/>
          </a:xfrm>
          <a:prstGeom prst="rect">
            <a:avLst/>
          </a:prstGeom>
        </p:spPr>
      </p:pic>
      <p:sp>
        <p:nvSpPr>
          <p:cNvPr id="46" name="TextBox 14"/>
          <p:cNvSpPr txBox="1">
            <a:spLocks noChangeArrowheads="1"/>
          </p:cNvSpPr>
          <p:nvPr/>
        </p:nvSpPr>
        <p:spPr bwMode="auto">
          <a:xfrm>
            <a:off x="1470454" y="833085"/>
            <a:ext cx="9424417" cy="619272"/>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lvl="0" algn="ctr" rtl="1">
              <a:lnSpc>
                <a:spcPct val="107000"/>
              </a:lnSpc>
              <a:spcAft>
                <a:spcPts val="800"/>
              </a:spcAft>
            </a:pPr>
            <a:r>
              <a:rPr lang="fa-IR" sz="3200" dirty="0" smtClean="0">
                <a:solidFill>
                  <a:srgbClr val="954F72"/>
                </a:solidFill>
                <a:latin typeface="Raleway"/>
                <a:cs typeface="B Titr" panose="00000700000000000000" pitchFamily="2" charset="-78"/>
              </a:rPr>
              <a:t>موانع و محدودیت‌های موجود</a:t>
            </a:r>
            <a:endParaRPr lang="fa-IR" sz="3200" dirty="0">
              <a:solidFill>
                <a:srgbClr val="954F72"/>
              </a:solidFill>
              <a:latin typeface="Raleway"/>
              <a:cs typeface="B Titr" panose="00000700000000000000" pitchFamily="2" charset="-78"/>
            </a:endParaRPr>
          </a:p>
        </p:txBody>
      </p:sp>
      <p:sp>
        <p:nvSpPr>
          <p:cNvPr id="21" name="Rectangle 7"/>
          <p:cNvSpPr>
            <a:spLocks noChangeArrowheads="1"/>
          </p:cNvSpPr>
          <p:nvPr/>
        </p:nvSpPr>
        <p:spPr bwMode="auto">
          <a:xfrm>
            <a:off x="4841581" y="1896305"/>
            <a:ext cx="57785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كسب دانش فني مورد نياز</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22" name="Rectangle 7"/>
          <p:cNvSpPr>
            <a:spLocks noChangeArrowheads="1"/>
          </p:cNvSpPr>
          <p:nvPr/>
        </p:nvSpPr>
        <p:spPr bwMode="auto">
          <a:xfrm>
            <a:off x="1995055" y="3701600"/>
            <a:ext cx="86218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همسو سازي وزارت نيرو و صنايع مختلف به جهت حمايت از توليد داخل اين تجهيزات</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25" name="Rectangle 7"/>
          <p:cNvSpPr>
            <a:spLocks noChangeArrowheads="1"/>
          </p:cNvSpPr>
          <p:nvPr/>
        </p:nvSpPr>
        <p:spPr bwMode="auto">
          <a:xfrm>
            <a:off x="4830468" y="2843726"/>
            <a:ext cx="578643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eaLnBrk="1" hangingPunct="1">
              <a:lnSpc>
                <a:spcPct val="150000"/>
              </a:lnSpc>
            </a:pPr>
            <a:r>
              <a:rPr lang="fa-IR" sz="2000" dirty="0" smtClean="0">
                <a:latin typeface="Calibri" panose="020F0502020204030204" pitchFamily="34" charset="0"/>
                <a:cs typeface="B Nazanin" panose="00000400000000000000" pitchFamily="2" charset="-78"/>
              </a:rPr>
              <a:t>پشتوانه مالي مورد نياز جهت تحقيقات</a:t>
            </a:r>
            <a:endParaRPr lang="en-US" sz="2000" dirty="0">
              <a:latin typeface="Calibri" panose="020F0502020204030204" pitchFamily="34" charset="0"/>
              <a:cs typeface="B Nazanin" panose="00000400000000000000" pitchFamily="2" charset="-78"/>
            </a:endParaRPr>
          </a:p>
        </p:txBody>
      </p:sp>
      <p:sp>
        <p:nvSpPr>
          <p:cNvPr id="18" name="TextBox 17"/>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15</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82268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wipe(down)">
                                      <p:cBhvr>
                                        <p:cTn id="7" dur="500"/>
                                        <p:tgtEl>
                                          <p:spTgt spid="51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grpId="0" nodeType="withEffect">
                                  <p:stCondLst>
                                    <p:cond delay="1000"/>
                                  </p:stCondLst>
                                  <p:childTnLst>
                                    <p:set>
                                      <p:cBhvr>
                                        <p:cTn id="21" dur="1" fill="hold">
                                          <p:stCondLst>
                                            <p:cond delay="0"/>
                                          </p:stCondLst>
                                        </p:cTn>
                                        <p:tgtEl>
                                          <p:spTgt spid="25"/>
                                        </p:tgtEl>
                                        <p:attrNameLst>
                                          <p:attrName>style.visibility</p:attrName>
                                        </p:attrNameLst>
                                      </p:cBhvr>
                                      <p:to>
                                        <p:strVal val="visible"/>
                                      </p:to>
                                    </p:set>
                                    <p:animEffect transition="in" filter="checkerboard(across)">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1" grpId="0"/>
      <p:bldP spid="22"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612" y="2681496"/>
            <a:ext cx="1846022" cy="1571755"/>
          </a:xfrm>
          <a:prstGeom prst="ellipse">
            <a:avLst/>
          </a:prstGeom>
          <a:ln>
            <a:noFill/>
          </a:ln>
          <a:effectLst>
            <a:softEdge rad="112500"/>
          </a:effectLst>
        </p:spPr>
      </p:pic>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621" b="82184" l="5488" r="90244">
                        <a14:foregroundMark x1="51423" y1="32950" x2="48171" y2="40038"/>
                        <a14:foregroundMark x1="73577" y1="35057" x2="66057" y2="38506"/>
                        <a14:foregroundMark x1="44715" y1="31418" x2="54878" y2="45211"/>
                        <a14:foregroundMark x1="39431" y1="30651" x2="39431" y2="52299"/>
                        <a14:foregroundMark x1="46138" y1="25096" x2="49797" y2="8812"/>
                        <a14:foregroundMark x1="67683" y1="12835" x2="67683" y2="12835"/>
                        <a14:foregroundMark x1="79472" y1="71264" x2="90447" y2="53065"/>
                        <a14:foregroundMark x1="10569" y1="42146" x2="10163" y2="37739"/>
                        <a14:foregroundMark x1="10976" y1="36590" x2="10976" y2="36590"/>
                        <a14:foregroundMark x1="13008" y1="30651" x2="13008" y2="30651"/>
                        <a14:foregroundMark x1="26829" y1="26628" x2="26829" y2="26628"/>
                        <a14:foregroundMark x1="33130" y1="50383" x2="33130" y2="50383"/>
                        <a14:foregroundMark x1="60772" y1="70881" x2="60772" y2="70881"/>
                      </a14:backgroundRemoval>
                    </a14:imgEffect>
                  </a14:imgLayer>
                </a14:imgProps>
              </a:ext>
              <a:ext uri="{28A0092B-C50C-407E-A947-70E740481C1C}">
                <a14:useLocalDpi xmlns:a14="http://schemas.microsoft.com/office/drawing/2010/main" val="0"/>
              </a:ext>
            </a:extLst>
          </a:blip>
          <a:srcRect t="1" b="8178"/>
          <a:stretch/>
        </p:blipFill>
        <p:spPr>
          <a:xfrm>
            <a:off x="10907868" y="857166"/>
            <a:ext cx="838075" cy="817623"/>
          </a:xfrm>
          <a:prstGeom prst="ellipse">
            <a:avLst/>
          </a:prstGeom>
        </p:spPr>
      </p:pic>
      <p:grpSp>
        <p:nvGrpSpPr>
          <p:cNvPr id="44" name="Group 43"/>
          <p:cNvGrpSpPr/>
          <p:nvPr/>
        </p:nvGrpSpPr>
        <p:grpSpPr>
          <a:xfrm>
            <a:off x="3817585" y="2627071"/>
            <a:ext cx="4571765" cy="2527906"/>
            <a:chOff x="3673476" y="5141913"/>
            <a:chExt cx="1200088" cy="663575"/>
          </a:xfrm>
        </p:grpSpPr>
        <p:sp>
          <p:nvSpPr>
            <p:cNvPr id="27" name="Freeform 203"/>
            <p:cNvSpPr>
              <a:spLocks/>
            </p:cNvSpPr>
            <p:nvPr/>
          </p:nvSpPr>
          <p:spPr bwMode="auto">
            <a:xfrm>
              <a:off x="4459288" y="5505451"/>
              <a:ext cx="268288" cy="147638"/>
            </a:xfrm>
            <a:custGeom>
              <a:avLst/>
              <a:gdLst>
                <a:gd name="T0" fmla="*/ 163 w 169"/>
                <a:gd name="T1" fmla="*/ 93 h 93"/>
                <a:gd name="T2" fmla="*/ 0 w 169"/>
                <a:gd name="T3" fmla="*/ 11 h 93"/>
                <a:gd name="T4" fmla="*/ 6 w 169"/>
                <a:gd name="T5" fmla="*/ 0 h 93"/>
                <a:gd name="T6" fmla="*/ 169 w 169"/>
                <a:gd name="T7" fmla="*/ 81 h 93"/>
                <a:gd name="T8" fmla="*/ 163 w 169"/>
                <a:gd name="T9" fmla="*/ 93 h 93"/>
              </a:gdLst>
              <a:ahLst/>
              <a:cxnLst>
                <a:cxn ang="0">
                  <a:pos x="T0" y="T1"/>
                </a:cxn>
                <a:cxn ang="0">
                  <a:pos x="T2" y="T3"/>
                </a:cxn>
                <a:cxn ang="0">
                  <a:pos x="T4" y="T5"/>
                </a:cxn>
                <a:cxn ang="0">
                  <a:pos x="T6" y="T7"/>
                </a:cxn>
                <a:cxn ang="0">
                  <a:pos x="T8" y="T9"/>
                </a:cxn>
              </a:cxnLst>
              <a:rect l="0" t="0" r="r" b="b"/>
              <a:pathLst>
                <a:path w="169" h="93">
                  <a:moveTo>
                    <a:pt x="163" y="93"/>
                  </a:moveTo>
                  <a:lnTo>
                    <a:pt x="0" y="11"/>
                  </a:lnTo>
                  <a:lnTo>
                    <a:pt x="6" y="0"/>
                  </a:lnTo>
                  <a:lnTo>
                    <a:pt x="169" y="81"/>
                  </a:lnTo>
                  <a:lnTo>
                    <a:pt x="163" y="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208"/>
            <p:cNvSpPr>
              <a:spLocks/>
            </p:cNvSpPr>
            <p:nvPr/>
          </p:nvSpPr>
          <p:spPr bwMode="auto">
            <a:xfrm>
              <a:off x="3808413" y="5505451"/>
              <a:ext cx="234950" cy="169863"/>
            </a:xfrm>
            <a:custGeom>
              <a:avLst/>
              <a:gdLst>
                <a:gd name="T0" fmla="*/ 7 w 148"/>
                <a:gd name="T1" fmla="*/ 107 h 107"/>
                <a:gd name="T2" fmla="*/ 0 w 148"/>
                <a:gd name="T3" fmla="*/ 96 h 107"/>
                <a:gd name="T4" fmla="*/ 141 w 148"/>
                <a:gd name="T5" fmla="*/ 0 h 107"/>
                <a:gd name="T6" fmla="*/ 148 w 148"/>
                <a:gd name="T7" fmla="*/ 11 h 107"/>
                <a:gd name="T8" fmla="*/ 7 w 148"/>
                <a:gd name="T9" fmla="*/ 107 h 107"/>
              </a:gdLst>
              <a:ahLst/>
              <a:cxnLst>
                <a:cxn ang="0">
                  <a:pos x="T0" y="T1"/>
                </a:cxn>
                <a:cxn ang="0">
                  <a:pos x="T2" y="T3"/>
                </a:cxn>
                <a:cxn ang="0">
                  <a:pos x="T4" y="T5"/>
                </a:cxn>
                <a:cxn ang="0">
                  <a:pos x="T6" y="T7"/>
                </a:cxn>
                <a:cxn ang="0">
                  <a:pos x="T8" y="T9"/>
                </a:cxn>
              </a:cxnLst>
              <a:rect l="0" t="0" r="r" b="b"/>
              <a:pathLst>
                <a:path w="148" h="107">
                  <a:moveTo>
                    <a:pt x="7" y="107"/>
                  </a:moveTo>
                  <a:lnTo>
                    <a:pt x="0" y="96"/>
                  </a:lnTo>
                  <a:lnTo>
                    <a:pt x="141" y="0"/>
                  </a:lnTo>
                  <a:lnTo>
                    <a:pt x="148" y="11"/>
                  </a:lnTo>
                  <a:lnTo>
                    <a:pt x="7"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209"/>
            <p:cNvSpPr>
              <a:spLocks noEditPoints="1"/>
            </p:cNvSpPr>
            <p:nvPr/>
          </p:nvSpPr>
          <p:spPr bwMode="auto">
            <a:xfrm>
              <a:off x="4033838" y="5141913"/>
              <a:ext cx="438150" cy="506413"/>
            </a:xfrm>
            <a:custGeom>
              <a:avLst/>
              <a:gdLst>
                <a:gd name="T0" fmla="*/ 30 w 575"/>
                <a:gd name="T1" fmla="*/ 183 h 664"/>
                <a:gd name="T2" fmla="*/ 288 w 575"/>
                <a:gd name="T3" fmla="*/ 34 h 664"/>
                <a:gd name="T4" fmla="*/ 546 w 575"/>
                <a:gd name="T5" fmla="*/ 183 h 664"/>
                <a:gd name="T6" fmla="*/ 546 w 575"/>
                <a:gd name="T7" fmla="*/ 481 h 664"/>
                <a:gd name="T8" fmla="*/ 288 w 575"/>
                <a:gd name="T9" fmla="*/ 630 h 664"/>
                <a:gd name="T10" fmla="*/ 30 w 575"/>
                <a:gd name="T11" fmla="*/ 481 h 664"/>
                <a:gd name="T12" fmla="*/ 30 w 575"/>
                <a:gd name="T13" fmla="*/ 183 h 664"/>
                <a:gd name="T14" fmla="*/ 288 w 575"/>
                <a:gd name="T15" fmla="*/ 0 h 664"/>
                <a:gd name="T16" fmla="*/ 0 w 575"/>
                <a:gd name="T17" fmla="*/ 166 h 664"/>
                <a:gd name="T18" fmla="*/ 0 w 575"/>
                <a:gd name="T19" fmla="*/ 498 h 664"/>
                <a:gd name="T20" fmla="*/ 288 w 575"/>
                <a:gd name="T21" fmla="*/ 664 h 664"/>
                <a:gd name="T22" fmla="*/ 575 w 575"/>
                <a:gd name="T23" fmla="*/ 498 h 664"/>
                <a:gd name="T24" fmla="*/ 575 w 575"/>
                <a:gd name="T25" fmla="*/ 166 h 664"/>
                <a:gd name="T26" fmla="*/ 288 w 575"/>
                <a:gd name="T2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 h="664">
                  <a:moveTo>
                    <a:pt x="30" y="183"/>
                  </a:moveTo>
                  <a:lnTo>
                    <a:pt x="288" y="34"/>
                  </a:lnTo>
                  <a:lnTo>
                    <a:pt x="546" y="183"/>
                  </a:lnTo>
                  <a:lnTo>
                    <a:pt x="546" y="481"/>
                  </a:lnTo>
                  <a:lnTo>
                    <a:pt x="288" y="630"/>
                  </a:lnTo>
                  <a:lnTo>
                    <a:pt x="30" y="481"/>
                  </a:lnTo>
                  <a:lnTo>
                    <a:pt x="30" y="183"/>
                  </a:lnTo>
                  <a:close/>
                  <a:moveTo>
                    <a:pt x="288" y="0"/>
                  </a:moveTo>
                  <a:lnTo>
                    <a:pt x="0" y="166"/>
                  </a:lnTo>
                  <a:lnTo>
                    <a:pt x="0" y="498"/>
                  </a:lnTo>
                  <a:lnTo>
                    <a:pt x="288" y="664"/>
                  </a:lnTo>
                  <a:lnTo>
                    <a:pt x="575" y="498"/>
                  </a:lnTo>
                  <a:lnTo>
                    <a:pt x="575" y="166"/>
                  </a:lnTo>
                  <a:lnTo>
                    <a:pt x="28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Oval 213"/>
            <p:cNvSpPr>
              <a:spLocks noChangeArrowheads="1"/>
            </p:cNvSpPr>
            <p:nvPr/>
          </p:nvSpPr>
          <p:spPr bwMode="auto">
            <a:xfrm>
              <a:off x="3673476" y="5526088"/>
              <a:ext cx="280988" cy="279400"/>
            </a:xfrm>
            <a:prstGeom prst="ellipse">
              <a:avLst/>
            </a:prstGeom>
            <a:solidFill>
              <a:srgbClr val="FD3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Oval 218"/>
            <p:cNvSpPr>
              <a:spLocks noChangeArrowheads="1"/>
            </p:cNvSpPr>
            <p:nvPr/>
          </p:nvSpPr>
          <p:spPr bwMode="auto">
            <a:xfrm>
              <a:off x="4002088" y="5480051"/>
              <a:ext cx="69850"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Oval 222"/>
            <p:cNvSpPr>
              <a:spLocks noChangeArrowheads="1"/>
            </p:cNvSpPr>
            <p:nvPr/>
          </p:nvSpPr>
          <p:spPr bwMode="auto">
            <a:xfrm>
              <a:off x="4429126" y="5480051"/>
              <a:ext cx="68263"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Oval 223"/>
            <p:cNvSpPr>
              <a:spLocks noChangeArrowheads="1"/>
            </p:cNvSpPr>
            <p:nvPr/>
          </p:nvSpPr>
          <p:spPr bwMode="auto">
            <a:xfrm>
              <a:off x="4578352" y="5492751"/>
              <a:ext cx="295212" cy="303213"/>
            </a:xfrm>
            <a:prstGeom prst="ellipse">
              <a:avLst/>
            </a:prstGeom>
            <a:solidFill>
              <a:srgbClr val="93E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3" name="TextBox 14"/>
          <p:cNvSpPr txBox="1">
            <a:spLocks noChangeArrowheads="1"/>
          </p:cNvSpPr>
          <p:nvPr/>
        </p:nvSpPr>
        <p:spPr bwMode="auto">
          <a:xfrm>
            <a:off x="6379245" y="791848"/>
            <a:ext cx="4497607" cy="769441"/>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a:lnSpc>
                <a:spcPct val="150000"/>
              </a:lnSpc>
            </a:pPr>
            <a:r>
              <a:rPr lang="fa-IR" sz="3200" dirty="0">
                <a:solidFill>
                  <a:srgbClr val="954F72"/>
                </a:solidFill>
                <a:latin typeface="Raleway"/>
                <a:cs typeface="B Titr" panose="00000700000000000000" pitchFamily="2" charset="-78"/>
              </a:rPr>
              <a:t>الزامات فنی</a:t>
            </a:r>
          </a:p>
        </p:txBody>
      </p:sp>
      <p:sp>
        <p:nvSpPr>
          <p:cNvPr id="45" name="Rectangle 7"/>
          <p:cNvSpPr>
            <a:spLocks noChangeArrowheads="1"/>
          </p:cNvSpPr>
          <p:nvPr/>
        </p:nvSpPr>
        <p:spPr bwMode="auto">
          <a:xfrm>
            <a:off x="3632221" y="392705"/>
            <a:ext cx="4581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a:solidFill>
                  <a:srgbClr val="000000"/>
                </a:solidFill>
                <a:latin typeface="Calibri" panose="020F0502020204030204" pitchFamily="34" charset="0"/>
                <a:cs typeface="B Nazanin" panose="00000400000000000000" pitchFamily="2" charset="-78"/>
              </a:rPr>
              <a:t>برآورده نمودن نيازهاي استاندرادهاي بين المللي</a:t>
            </a:r>
          </a:p>
        </p:txBody>
      </p:sp>
      <p:sp>
        <p:nvSpPr>
          <p:cNvPr id="47" name="Rectangle 7"/>
          <p:cNvSpPr>
            <a:spLocks noChangeArrowheads="1"/>
          </p:cNvSpPr>
          <p:nvPr/>
        </p:nvSpPr>
        <p:spPr bwMode="auto">
          <a:xfrm>
            <a:off x="225543" y="4253251"/>
            <a:ext cx="3330500"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2000" dirty="0">
                <a:solidFill>
                  <a:srgbClr val="000000"/>
                </a:solidFill>
                <a:latin typeface="Calibri" panose="020F0502020204030204" pitchFamily="34" charset="0"/>
                <a:cs typeface="B Nazanin" panose="00000400000000000000" pitchFamily="2" charset="-78"/>
              </a:rPr>
              <a:t>نياز به تست تجهيزات ساخته شده در مراكز بين المللي و كسب </a:t>
            </a:r>
          </a:p>
        </p:txBody>
      </p:sp>
      <p:sp>
        <p:nvSpPr>
          <p:cNvPr id="49" name="Rectangle 7"/>
          <p:cNvSpPr>
            <a:spLocks noChangeArrowheads="1"/>
          </p:cNvSpPr>
          <p:nvPr/>
        </p:nvSpPr>
        <p:spPr bwMode="auto">
          <a:xfrm>
            <a:off x="8238402" y="3846930"/>
            <a:ext cx="3343798"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a:lnSpc>
                <a:spcPct val="150000"/>
              </a:lnSpc>
            </a:pPr>
            <a:r>
              <a:rPr lang="fa-IR" sz="2000" dirty="0">
                <a:latin typeface="Calibri" panose="020F0502020204030204" pitchFamily="34" charset="0"/>
                <a:cs typeface="B Nazanin" panose="00000400000000000000" pitchFamily="2" charset="-78"/>
              </a:rPr>
              <a:t>كسب مجوزهاي لازم از مراجع داخلي و  بين المللي</a:t>
            </a:r>
          </a:p>
        </p:txBody>
      </p:sp>
      <p:sp>
        <p:nvSpPr>
          <p:cNvPr id="19" name="Rectangle 201"/>
          <p:cNvSpPr>
            <a:spLocks noChangeArrowheads="1"/>
          </p:cNvSpPr>
          <p:nvPr/>
        </p:nvSpPr>
        <p:spPr bwMode="auto">
          <a:xfrm>
            <a:off x="6013450" y="1773290"/>
            <a:ext cx="78621" cy="8708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Oval 210"/>
          <p:cNvSpPr>
            <a:spLocks noChangeArrowheads="1"/>
          </p:cNvSpPr>
          <p:nvPr/>
        </p:nvSpPr>
        <p:spPr bwMode="auto">
          <a:xfrm>
            <a:off x="5922734" y="2517150"/>
            <a:ext cx="260050" cy="2600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Oval 221"/>
          <p:cNvSpPr>
            <a:spLocks noChangeArrowheads="1"/>
          </p:cNvSpPr>
          <p:nvPr/>
        </p:nvSpPr>
        <p:spPr bwMode="auto">
          <a:xfrm>
            <a:off x="5481260" y="1204814"/>
            <a:ext cx="1143002" cy="1143002"/>
          </a:xfrm>
          <a:prstGeom prst="ellipse">
            <a:avLst/>
          </a:prstGeom>
          <a:solidFill>
            <a:srgbClr val="E99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TextBox 21"/>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15</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32876042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heckerboard(across)">
                                      <p:cBhvr>
                                        <p:cTn id="20" dur="500"/>
                                        <p:tgtEl>
                                          <p:spTgt spid="45"/>
                                        </p:tgtEl>
                                      </p:cBhvr>
                                    </p:animEffect>
                                  </p:childTnLst>
                                </p:cTn>
                              </p:par>
                            </p:childTnLst>
                          </p:cTn>
                        </p:par>
                        <p:par>
                          <p:cTn id="21" fill="hold">
                            <p:stCondLst>
                              <p:cond delay="1000"/>
                            </p:stCondLst>
                            <p:childTnLst>
                              <p:par>
                                <p:cTn id="22" presetID="5" presetClass="entr" presetSubtype="1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heckerboard(across)">
                                      <p:cBhvr>
                                        <p:cTn id="24" dur="500"/>
                                        <p:tgtEl>
                                          <p:spTgt spid="49"/>
                                        </p:tgtEl>
                                      </p:cBhvr>
                                    </p:animEffect>
                                  </p:childTnLst>
                                </p:cTn>
                              </p:par>
                            </p:childTnLst>
                          </p:cTn>
                        </p:par>
                        <p:par>
                          <p:cTn id="25" fill="hold">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heckerboard(across)">
                                      <p:cBhvr>
                                        <p:cTn id="2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5" grpId="0"/>
      <p:bldP spid="47" grpId="0"/>
      <p:bldP spid="4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xmlns="" id="{B79E81B6-D43F-4CF7-9AFD-D6DD9A0D4AD0}"/>
              </a:ext>
            </a:extLst>
          </p:cNvPr>
          <p:cNvSpPr txBox="1"/>
          <p:nvPr/>
        </p:nvSpPr>
        <p:spPr>
          <a:xfrm>
            <a:off x="690120" y="4302326"/>
            <a:ext cx="4331369" cy="2308324"/>
          </a:xfrm>
          <a:prstGeom prst="rect">
            <a:avLst/>
          </a:prstGeom>
          <a:noFill/>
        </p:spPr>
        <p:txBody>
          <a:bodyPr wrap="square" rtlCol="0" anchor="ctr">
            <a:spAutoFit/>
            <a:scene3d>
              <a:camera prst="orthographicFront"/>
              <a:lightRig rig="threePt" dir="t"/>
            </a:scene3d>
            <a:sp3d extrusionH="57150">
              <a:bevelT w="57150" h="38100" prst="artDeco"/>
            </a:sp3d>
          </a:bodyPr>
          <a:lstStyle/>
          <a:p>
            <a:pPr algn="ctr">
              <a:defRPr/>
            </a:pPr>
            <a:endParaRPr lang="en-US" altLang="ko-KR" sz="7200" b="1" dirty="0">
              <a:solidFill>
                <a:srgbClr val="FEDE00"/>
              </a:solidFill>
              <a:effectLst>
                <a:reflection blurRad="6350" stA="60000" endA="900" endPos="60000" dist="60007" dir="5400000" sy="-100000" algn="bl" rotWithShape="0"/>
              </a:effectLst>
              <a:latin typeface="Calibri Light"/>
              <a:cs typeface="B Titr" panose="00000700000000000000" pitchFamily="2" charset="-78"/>
            </a:endParaRPr>
          </a:p>
          <a:p>
            <a:pPr algn="ctr">
              <a:defRPr/>
            </a:pPr>
            <a:r>
              <a:rPr lang="fa-IR" altLang="ko-KR" sz="7200" b="1" dirty="0">
                <a:solidFill>
                  <a:srgbClr val="FEDE00"/>
                </a:solidFill>
                <a:effectLst>
                  <a:reflection blurRad="6350" stA="60000" endA="900" endPos="60000" dist="60007" dir="5400000" sy="-100000" algn="bl" rotWithShape="0"/>
                </a:effectLst>
                <a:latin typeface="Calibri Light"/>
                <a:cs typeface="B Titr" panose="00000700000000000000" pitchFamily="2" charset="-78"/>
              </a:rPr>
              <a:t>با تشکر</a:t>
            </a:r>
            <a:endParaRPr lang="ko-KR" altLang="en-US" sz="7200" b="1" dirty="0">
              <a:solidFill>
                <a:srgbClr val="FEDE00"/>
              </a:solidFill>
              <a:effectLst>
                <a:reflection blurRad="6350" stA="60000" endA="900" endPos="60000" dist="60007" dir="5400000" sy="-100000" algn="bl" rotWithShape="0"/>
              </a:effectLst>
              <a:latin typeface="Calibri Light"/>
              <a:cs typeface="B Titr" panose="00000700000000000000" pitchFamily="2" charset="-78"/>
            </a:endParaRPr>
          </a:p>
        </p:txBody>
      </p:sp>
      <p:sp>
        <p:nvSpPr>
          <p:cNvPr id="32" name="Rectangle 31"/>
          <p:cNvSpPr/>
          <p:nvPr/>
        </p:nvSpPr>
        <p:spPr>
          <a:xfrm>
            <a:off x="-1074511" y="4450471"/>
            <a:ext cx="6096000" cy="400110"/>
          </a:xfrm>
          <a:prstGeom prst="rect">
            <a:avLst/>
          </a:prstGeom>
        </p:spPr>
        <p:txBody>
          <a:bodyPr>
            <a:spAutoFit/>
          </a:bodyPr>
          <a:lstStyle/>
          <a:p>
            <a:pPr algn="r"/>
            <a:r>
              <a:rPr lang="fa-IR" sz="2000" b="1" dirty="0">
                <a:solidFill>
                  <a:prstClr val="white"/>
                </a:solidFill>
                <a:latin typeface="Calibri Light"/>
                <a:cs typeface="B Nazanin" panose="00000400000000000000" pitchFamily="2" charset="-78"/>
              </a:rPr>
              <a:t>02188398543 - 02188398563</a:t>
            </a:r>
            <a:endParaRPr lang="en-US" sz="2000" b="1" dirty="0">
              <a:solidFill>
                <a:prstClr val="white"/>
              </a:solidFill>
              <a:latin typeface="Calibri Light"/>
              <a:cs typeface="B Nazanin" panose="00000400000000000000" pitchFamily="2" charset="-78"/>
            </a:endParaRPr>
          </a:p>
        </p:txBody>
      </p:sp>
      <p:sp>
        <p:nvSpPr>
          <p:cNvPr id="34" name="Rectangle 33"/>
          <p:cNvSpPr/>
          <p:nvPr/>
        </p:nvSpPr>
        <p:spPr>
          <a:xfrm>
            <a:off x="1736044" y="1433836"/>
            <a:ext cx="2580002" cy="400110"/>
          </a:xfrm>
          <a:prstGeom prst="rect">
            <a:avLst/>
          </a:prstGeom>
        </p:spPr>
        <p:txBody>
          <a:bodyPr wrap="none">
            <a:spAutoFit/>
          </a:bodyPr>
          <a:lstStyle/>
          <a:p>
            <a:pPr algn="r" rtl="1"/>
            <a:r>
              <a:rPr lang="en-US" sz="2000" b="1" dirty="0">
                <a:solidFill>
                  <a:prstClr val="white"/>
                </a:solidFill>
                <a:latin typeface="Calibri Light"/>
                <a:cs typeface="Myriad عربي" panose="01010101010101010101" pitchFamily="50" charset="-78"/>
              </a:rPr>
              <a:t>www.boomerangtt.com</a:t>
            </a:r>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188" y="2325278"/>
            <a:ext cx="581446" cy="581446"/>
          </a:xfrm>
          <a:prstGeom prst="ellipse">
            <a:avLst/>
          </a:prstGeom>
        </p:spPr>
      </p:pic>
      <p:sp>
        <p:nvSpPr>
          <p:cNvPr id="48" name="Rectangle 47"/>
          <p:cNvSpPr/>
          <p:nvPr/>
        </p:nvSpPr>
        <p:spPr>
          <a:xfrm>
            <a:off x="1736044" y="2439381"/>
            <a:ext cx="1510991" cy="400110"/>
          </a:xfrm>
          <a:prstGeom prst="rect">
            <a:avLst/>
          </a:prstGeom>
        </p:spPr>
        <p:txBody>
          <a:bodyPr wrap="none">
            <a:spAutoFit/>
          </a:bodyPr>
          <a:lstStyle/>
          <a:p>
            <a:r>
              <a:rPr lang="en-US" sz="2000" b="1" dirty="0">
                <a:solidFill>
                  <a:prstClr val="white"/>
                </a:solidFill>
                <a:latin typeface="Calibri Light"/>
                <a:cs typeface="Myriad عربي" panose="01010101010101010101" pitchFamily="50" charset="-78"/>
              </a:rPr>
              <a:t>boomerangtt</a:t>
            </a:r>
          </a:p>
        </p:txBody>
      </p:sp>
      <p:sp>
        <p:nvSpPr>
          <p:cNvPr id="50" name="Rectangle 49"/>
          <p:cNvSpPr/>
          <p:nvPr/>
        </p:nvSpPr>
        <p:spPr>
          <a:xfrm>
            <a:off x="1736044" y="3444926"/>
            <a:ext cx="1510991" cy="400110"/>
          </a:xfrm>
          <a:prstGeom prst="rect">
            <a:avLst/>
          </a:prstGeom>
        </p:spPr>
        <p:txBody>
          <a:bodyPr wrap="none">
            <a:spAutoFit/>
          </a:bodyPr>
          <a:lstStyle/>
          <a:p>
            <a:r>
              <a:rPr lang="en-US" sz="2000" b="1" dirty="0">
                <a:solidFill>
                  <a:prstClr val="white"/>
                </a:solidFill>
                <a:latin typeface="Calibri Light"/>
                <a:cs typeface="Myriad عربي" panose="01010101010101010101" pitchFamily="50" charset="-78"/>
              </a:rPr>
              <a:t>boomerangtt</a:t>
            </a:r>
          </a:p>
        </p:txBody>
      </p:sp>
      <p:pic>
        <p:nvPicPr>
          <p:cNvPr id="52" name="Picture 51"/>
          <p:cNvPicPr>
            <a:picLocks noChangeAspect="1"/>
          </p:cNvPicPr>
          <p:nvPr/>
        </p:nvPicPr>
        <p:blipFill rotWithShape="1">
          <a:blip r:embed="rId4" cstate="print">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l="21203" t="18659" r="21136" b="21144"/>
          <a:stretch/>
        </p:blipFill>
        <p:spPr>
          <a:xfrm>
            <a:off x="816476" y="1318804"/>
            <a:ext cx="574158" cy="599396"/>
          </a:xfrm>
          <a:prstGeom prst="rect">
            <a:avLst/>
          </a:prstGeom>
        </p:spPr>
      </p:pic>
      <p:pic>
        <p:nvPicPr>
          <p:cNvPr id="1028" name="Picture 4"/>
          <p:cNvPicPr>
            <a:picLocks noChangeAspect="1" noChangeArrowheads="1"/>
          </p:cNvPicPr>
          <p:nvPr/>
        </p:nvPicPr>
        <p:blipFill rotWithShape="1">
          <a:blip r:embed="rId6" cstate="print">
            <a:biLevel thresh="25000"/>
            <a:extLst>
              <a:ext uri="{BEBA8EAE-BF5A-486C-A8C5-ECC9F3942E4B}">
                <a14:imgProps xmlns:a14="http://schemas.microsoft.com/office/drawing/2010/main">
                  <a14:imgLayer r:embed="rId7">
                    <a14:imgEffect>
                      <a14:backgroundRemoval t="690" b="98621" l="690" r="100000"/>
                    </a14:imgEffect>
                    <a14:imgEffect>
                      <a14:artisticTexturizer/>
                    </a14:imgEffect>
                  </a14:imgLayer>
                </a14:imgProps>
              </a:ext>
              <a:ext uri="{28A0092B-C50C-407E-A947-70E740481C1C}">
                <a14:useLocalDpi xmlns:a14="http://schemas.microsoft.com/office/drawing/2010/main" val="0"/>
              </a:ext>
            </a:extLst>
          </a:blip>
          <a:srcRect/>
          <a:stretch/>
        </p:blipFill>
        <p:spPr bwMode="auto">
          <a:xfrm>
            <a:off x="832129" y="4400337"/>
            <a:ext cx="603619" cy="603619"/>
          </a:xfrm>
          <a:prstGeom prst="ellipse">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rotWithShape="1">
          <a:blip r:embed="rId8" cstate="print">
            <a:extLst>
              <a:ext uri="{28A0092B-C50C-407E-A947-70E740481C1C}">
                <a14:useLocalDpi xmlns:a14="http://schemas.microsoft.com/office/drawing/2010/main" val="0"/>
              </a:ext>
            </a:extLst>
          </a:blip>
          <a:srcRect l="18429" t="14649" r="17630" b="15919"/>
          <a:stretch/>
        </p:blipFill>
        <p:spPr>
          <a:xfrm>
            <a:off x="816476" y="3319956"/>
            <a:ext cx="619272" cy="619272"/>
          </a:xfrm>
          <a:prstGeom prst="ellipse">
            <a:avLst/>
          </a:prstGeom>
        </p:spPr>
      </p:pic>
    </p:spTree>
    <p:extLst>
      <p:ext uri="{BB962C8B-B14F-4D97-AF65-F5344CB8AC3E}">
        <p14:creationId xmlns:p14="http://schemas.microsoft.com/office/powerpoint/2010/main" val="19699597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20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1"/>
                                        </p:tgtEl>
                                        <p:attrNameLst>
                                          <p:attrName>ppt_y</p:attrName>
                                        </p:attrNameLst>
                                      </p:cBhvr>
                                      <p:tavLst>
                                        <p:tav tm="0">
                                          <p:val>
                                            <p:strVal val="#ppt_y"/>
                                          </p:val>
                                        </p:tav>
                                        <p:tav tm="100000">
                                          <p:val>
                                            <p:strVal val="#ppt_y"/>
                                          </p:val>
                                        </p:tav>
                                      </p:tavLst>
                                    </p:anim>
                                    <p:anim calcmode="lin" valueType="num">
                                      <p:cBhvr>
                                        <p:cTn id="9" dur="20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2E6DE6BF-4797-4E59-82DE-1A586E8DBEF6}"/>
              </a:ext>
            </a:extLst>
          </p:cNvPr>
          <p:cNvGrpSpPr/>
          <p:nvPr/>
        </p:nvGrpSpPr>
        <p:grpSpPr>
          <a:xfrm>
            <a:off x="8666994" y="2019299"/>
            <a:ext cx="2397487" cy="4267087"/>
            <a:chOff x="4570072" y="1559676"/>
            <a:chExt cx="2326354" cy="4140484"/>
          </a:xfrm>
          <a:effectLst>
            <a:outerShdw blurRad="330200" dist="38100" dir="2700000" sx="102000" sy="102000" algn="tl" rotWithShape="0">
              <a:schemeClr val="tx1">
                <a:lumMod val="85000"/>
                <a:lumOff val="15000"/>
                <a:alpha val="40000"/>
              </a:schemeClr>
            </a:outerShdw>
            <a:reflection blurRad="6350" stA="52000" endA="300" endPos="19000" dir="5400000" sy="-100000" algn="bl" rotWithShape="0"/>
          </a:effectLst>
        </p:grpSpPr>
        <p:sp>
          <p:nvSpPr>
            <p:cNvPr id="22" name="Rectangle 21">
              <a:extLst>
                <a:ext uri="{FF2B5EF4-FFF2-40B4-BE49-F238E27FC236}">
                  <a16:creationId xmlns="" xmlns:a16="http://schemas.microsoft.com/office/drawing/2014/main" id="{51E87368-AE5A-4483-8BF2-9B5CEB73AD10}"/>
                </a:ext>
              </a:extLst>
            </p:cNvPr>
            <p:cNvSpPr/>
            <p:nvPr/>
          </p:nvSpPr>
          <p:spPr>
            <a:xfrm>
              <a:off x="5919364" y="3602395"/>
              <a:ext cx="435429" cy="1056691"/>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 xmlns:a16="http://schemas.microsoft.com/office/drawing/2014/main" id="{D527EC99-5822-4FC0-9C4F-102CDB174986}"/>
                </a:ext>
              </a:extLst>
            </p:cNvPr>
            <p:cNvSpPr/>
            <p:nvPr/>
          </p:nvSpPr>
          <p:spPr>
            <a:xfrm>
              <a:off x="5091652" y="3927778"/>
              <a:ext cx="435429" cy="717064"/>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reeform: Shape 15">
              <a:extLst>
                <a:ext uri="{FF2B5EF4-FFF2-40B4-BE49-F238E27FC236}">
                  <a16:creationId xmlns="" xmlns:a16="http://schemas.microsoft.com/office/drawing/2014/main" id="{A961EEC9-42D5-452A-A528-C3983E35639F}"/>
                </a:ext>
              </a:extLst>
            </p:cNvPr>
            <p:cNvSpPr/>
            <p:nvPr/>
          </p:nvSpPr>
          <p:spPr>
            <a:xfrm>
              <a:off x="4699368" y="4528461"/>
              <a:ext cx="2067762" cy="1171699"/>
            </a:xfrm>
            <a:custGeom>
              <a:avLst/>
              <a:gdLst>
                <a:gd name="connsiteX0" fmla="*/ 575009 w 2067762"/>
                <a:gd name="connsiteY0" fmla="*/ 1089473 h 1171699"/>
                <a:gd name="connsiteX1" fmla="*/ 575009 w 2067762"/>
                <a:gd name="connsiteY1" fmla="*/ 1089474 h 1171699"/>
                <a:gd name="connsiteX2" fmla="*/ 575009 w 2067762"/>
                <a:gd name="connsiteY2" fmla="*/ 1089474 h 1171699"/>
                <a:gd name="connsiteX3" fmla="*/ 0 w 2067762"/>
                <a:gd name="connsiteY3" fmla="*/ 0 h 1171699"/>
                <a:gd name="connsiteX4" fmla="*/ 2067762 w 2067762"/>
                <a:gd name="connsiteY4" fmla="*/ 0 h 1171699"/>
                <a:gd name="connsiteX5" fmla="*/ 2066153 w 2067762"/>
                <a:gd name="connsiteY5" fmla="*/ 4395 h 1171699"/>
                <a:gd name="connsiteX6" fmla="*/ 1660259 w 2067762"/>
                <a:gd name="connsiteY6" fmla="*/ 497299 h 1171699"/>
                <a:gd name="connsiteX7" fmla="*/ 1524401 w 2067762"/>
                <a:gd name="connsiteY7" fmla="*/ 575387 h 1171699"/>
                <a:gd name="connsiteX8" fmla="*/ 1545150 w 2067762"/>
                <a:gd name="connsiteY8" fmla="*/ 589377 h 1171699"/>
                <a:gd name="connsiteX9" fmla="*/ 1569233 w 2067762"/>
                <a:gd name="connsiteY9" fmla="*/ 647519 h 1171699"/>
                <a:gd name="connsiteX10" fmla="*/ 1569232 w 2067762"/>
                <a:gd name="connsiteY10" fmla="*/ 647519 h 1171699"/>
                <a:gd name="connsiteX11" fmla="*/ 1519013 w 2067762"/>
                <a:gd name="connsiteY11" fmla="*/ 723283 h 1171699"/>
                <a:gd name="connsiteX12" fmla="*/ 1514632 w 2067762"/>
                <a:gd name="connsiteY12" fmla="*/ 724167 h 1171699"/>
                <a:gd name="connsiteX13" fmla="*/ 1524532 w 2067762"/>
                <a:gd name="connsiteY13" fmla="*/ 738850 h 1171699"/>
                <a:gd name="connsiteX14" fmla="*/ 1530993 w 2067762"/>
                <a:gd name="connsiteY14" fmla="*/ 770856 h 1171699"/>
                <a:gd name="connsiteX15" fmla="*/ 1530992 w 2067762"/>
                <a:gd name="connsiteY15" fmla="*/ 770856 h 1171699"/>
                <a:gd name="connsiteX16" fmla="*/ 1506909 w 2067762"/>
                <a:gd name="connsiteY16" fmla="*/ 828998 h 1171699"/>
                <a:gd name="connsiteX17" fmla="*/ 1501678 w 2067762"/>
                <a:gd name="connsiteY17" fmla="*/ 832525 h 1171699"/>
                <a:gd name="connsiteX18" fmla="*/ 1506910 w 2067762"/>
                <a:gd name="connsiteY18" fmla="*/ 836052 h 1171699"/>
                <a:gd name="connsiteX19" fmla="*/ 1530993 w 2067762"/>
                <a:gd name="connsiteY19" fmla="*/ 894194 h 1171699"/>
                <a:gd name="connsiteX20" fmla="*/ 1530992 w 2067762"/>
                <a:gd name="connsiteY20" fmla="*/ 894194 h 1171699"/>
                <a:gd name="connsiteX21" fmla="*/ 1524531 w 2067762"/>
                <a:gd name="connsiteY21" fmla="*/ 926200 h 1171699"/>
                <a:gd name="connsiteX22" fmla="*/ 1507997 w 2067762"/>
                <a:gd name="connsiteY22" fmla="*/ 950723 h 1171699"/>
                <a:gd name="connsiteX23" fmla="*/ 1524532 w 2067762"/>
                <a:gd name="connsiteY23" fmla="*/ 975248 h 1171699"/>
                <a:gd name="connsiteX24" fmla="*/ 1530993 w 2067762"/>
                <a:gd name="connsiteY24" fmla="*/ 1007254 h 1171699"/>
                <a:gd name="connsiteX25" fmla="*/ 1530992 w 2067762"/>
                <a:gd name="connsiteY25" fmla="*/ 1007254 h 1171699"/>
                <a:gd name="connsiteX26" fmla="*/ 1506909 w 2067762"/>
                <a:gd name="connsiteY26" fmla="*/ 1065396 h 1171699"/>
                <a:gd name="connsiteX27" fmla="*/ 1490172 w 2067762"/>
                <a:gd name="connsiteY27" fmla="*/ 1076681 h 1171699"/>
                <a:gd name="connsiteX28" fmla="*/ 1492755 w 2067762"/>
                <a:gd name="connsiteY28" fmla="*/ 1089474 h 1171699"/>
                <a:gd name="connsiteX29" fmla="*/ 1492754 w 2067762"/>
                <a:gd name="connsiteY29" fmla="*/ 1089474 h 1171699"/>
                <a:gd name="connsiteX30" fmla="*/ 1410529 w 2067762"/>
                <a:gd name="connsiteY30" fmla="*/ 1171699 h 1171699"/>
                <a:gd name="connsiteX31" fmla="*/ 657234 w 2067762"/>
                <a:gd name="connsiteY31" fmla="*/ 1171698 h 1171699"/>
                <a:gd name="connsiteX32" fmla="*/ 581471 w 2067762"/>
                <a:gd name="connsiteY32" fmla="*/ 1121479 h 1171699"/>
                <a:gd name="connsiteX33" fmla="*/ 575009 w 2067762"/>
                <a:gd name="connsiteY33" fmla="*/ 1089474 h 1171699"/>
                <a:gd name="connsiteX34" fmla="*/ 577417 w 2067762"/>
                <a:gd name="connsiteY34" fmla="*/ 1077549 h 1171699"/>
                <a:gd name="connsiteX35" fmla="*/ 573021 w 2067762"/>
                <a:gd name="connsiteY35" fmla="*/ 1075436 h 1171699"/>
                <a:gd name="connsiteX36" fmla="*/ 543231 w 2067762"/>
                <a:gd name="connsiteY36" fmla="*/ 1039259 h 1171699"/>
                <a:gd name="connsiteX37" fmla="*/ 536769 w 2067762"/>
                <a:gd name="connsiteY37" fmla="*/ 1007254 h 1171699"/>
                <a:gd name="connsiteX38" fmla="*/ 543231 w 2067762"/>
                <a:gd name="connsiteY38" fmla="*/ 975248 h 1171699"/>
                <a:gd name="connsiteX39" fmla="*/ 560852 w 2067762"/>
                <a:gd name="connsiteY39" fmla="*/ 949112 h 1171699"/>
                <a:gd name="connsiteX40" fmla="*/ 561654 w 2067762"/>
                <a:gd name="connsiteY40" fmla="*/ 948572 h 1171699"/>
                <a:gd name="connsiteX41" fmla="*/ 543231 w 2067762"/>
                <a:gd name="connsiteY41" fmla="*/ 926199 h 1171699"/>
                <a:gd name="connsiteX42" fmla="*/ 536769 w 2067762"/>
                <a:gd name="connsiteY42" fmla="*/ 894194 h 1171699"/>
                <a:gd name="connsiteX43" fmla="*/ 543231 w 2067762"/>
                <a:gd name="connsiteY43" fmla="*/ 862188 h 1171699"/>
                <a:gd name="connsiteX44" fmla="*/ 560852 w 2067762"/>
                <a:gd name="connsiteY44" fmla="*/ 836052 h 1171699"/>
                <a:gd name="connsiteX45" fmla="*/ 567096 w 2067762"/>
                <a:gd name="connsiteY45" fmla="*/ 831842 h 1171699"/>
                <a:gd name="connsiteX46" fmla="*/ 543231 w 2067762"/>
                <a:gd name="connsiteY46" fmla="*/ 802861 h 1171699"/>
                <a:gd name="connsiteX47" fmla="*/ 536769 w 2067762"/>
                <a:gd name="connsiteY47" fmla="*/ 770856 h 1171699"/>
                <a:gd name="connsiteX48" fmla="*/ 543231 w 2067762"/>
                <a:gd name="connsiteY48" fmla="*/ 738850 h 1171699"/>
                <a:gd name="connsiteX49" fmla="*/ 553131 w 2067762"/>
                <a:gd name="connsiteY49" fmla="*/ 724166 h 1171699"/>
                <a:gd name="connsiteX50" fmla="*/ 548749 w 2067762"/>
                <a:gd name="connsiteY50" fmla="*/ 723282 h 1171699"/>
                <a:gd name="connsiteX51" fmla="*/ 504992 w 2067762"/>
                <a:gd name="connsiteY51" fmla="*/ 679524 h 1171699"/>
                <a:gd name="connsiteX52" fmla="*/ 498530 w 2067762"/>
                <a:gd name="connsiteY52" fmla="*/ 647519 h 1171699"/>
                <a:gd name="connsiteX53" fmla="*/ 504992 w 2067762"/>
                <a:gd name="connsiteY53" fmla="*/ 615513 h 1171699"/>
                <a:gd name="connsiteX54" fmla="*/ 534782 w 2067762"/>
                <a:gd name="connsiteY54" fmla="*/ 579337 h 1171699"/>
                <a:gd name="connsiteX55" fmla="*/ 543196 w 2067762"/>
                <a:gd name="connsiteY55" fmla="*/ 575292 h 1171699"/>
                <a:gd name="connsiteX56" fmla="*/ 407504 w 2067762"/>
                <a:gd name="connsiteY56" fmla="*/ 497299 h 1171699"/>
                <a:gd name="connsiteX57" fmla="*/ 1609 w 2067762"/>
                <a:gd name="connsiteY57" fmla="*/ 4395 h 117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67762" h="1171699">
                  <a:moveTo>
                    <a:pt x="575009" y="1089473"/>
                  </a:moveTo>
                  <a:lnTo>
                    <a:pt x="575009" y="1089474"/>
                  </a:lnTo>
                  <a:lnTo>
                    <a:pt x="575009" y="1089474"/>
                  </a:lnTo>
                  <a:close/>
                  <a:moveTo>
                    <a:pt x="0" y="0"/>
                  </a:moveTo>
                  <a:lnTo>
                    <a:pt x="2067762" y="0"/>
                  </a:lnTo>
                  <a:lnTo>
                    <a:pt x="2066153" y="4395"/>
                  </a:lnTo>
                  <a:cubicBezTo>
                    <a:pt x="1981117" y="205444"/>
                    <a:pt x="1839061" y="376502"/>
                    <a:pt x="1660259" y="497299"/>
                  </a:cubicBezTo>
                  <a:lnTo>
                    <a:pt x="1524401" y="575387"/>
                  </a:lnTo>
                  <a:lnTo>
                    <a:pt x="1545150" y="589377"/>
                  </a:lnTo>
                  <a:cubicBezTo>
                    <a:pt x="1560030" y="604257"/>
                    <a:pt x="1569233" y="624813"/>
                    <a:pt x="1569233" y="647519"/>
                  </a:cubicBezTo>
                  <a:lnTo>
                    <a:pt x="1569232" y="647519"/>
                  </a:lnTo>
                  <a:cubicBezTo>
                    <a:pt x="1569232" y="681578"/>
                    <a:pt x="1548525" y="710800"/>
                    <a:pt x="1519013" y="723283"/>
                  </a:cubicBezTo>
                  <a:lnTo>
                    <a:pt x="1514632" y="724167"/>
                  </a:lnTo>
                  <a:lnTo>
                    <a:pt x="1524532" y="738850"/>
                  </a:lnTo>
                  <a:cubicBezTo>
                    <a:pt x="1528692" y="748688"/>
                    <a:pt x="1530993" y="759503"/>
                    <a:pt x="1530993" y="770856"/>
                  </a:cubicBezTo>
                  <a:lnTo>
                    <a:pt x="1530992" y="770856"/>
                  </a:lnTo>
                  <a:cubicBezTo>
                    <a:pt x="1530992" y="793562"/>
                    <a:pt x="1521789" y="814119"/>
                    <a:pt x="1506909" y="828998"/>
                  </a:cubicBezTo>
                  <a:lnTo>
                    <a:pt x="1501678" y="832525"/>
                  </a:lnTo>
                  <a:lnTo>
                    <a:pt x="1506910" y="836052"/>
                  </a:lnTo>
                  <a:cubicBezTo>
                    <a:pt x="1521790" y="850932"/>
                    <a:pt x="1530993" y="871488"/>
                    <a:pt x="1530993" y="894194"/>
                  </a:cubicBezTo>
                  <a:lnTo>
                    <a:pt x="1530992" y="894194"/>
                  </a:lnTo>
                  <a:cubicBezTo>
                    <a:pt x="1530992" y="905547"/>
                    <a:pt x="1528691" y="916363"/>
                    <a:pt x="1524531" y="926200"/>
                  </a:cubicBezTo>
                  <a:lnTo>
                    <a:pt x="1507997" y="950723"/>
                  </a:lnTo>
                  <a:lnTo>
                    <a:pt x="1524532" y="975248"/>
                  </a:lnTo>
                  <a:cubicBezTo>
                    <a:pt x="1528692" y="985086"/>
                    <a:pt x="1530993" y="995901"/>
                    <a:pt x="1530993" y="1007254"/>
                  </a:cubicBezTo>
                  <a:lnTo>
                    <a:pt x="1530992" y="1007254"/>
                  </a:lnTo>
                  <a:cubicBezTo>
                    <a:pt x="1530992" y="1029960"/>
                    <a:pt x="1521789" y="1050517"/>
                    <a:pt x="1506909" y="1065396"/>
                  </a:cubicBezTo>
                  <a:lnTo>
                    <a:pt x="1490172" y="1076681"/>
                  </a:lnTo>
                  <a:lnTo>
                    <a:pt x="1492755" y="1089474"/>
                  </a:lnTo>
                  <a:lnTo>
                    <a:pt x="1492754" y="1089474"/>
                  </a:lnTo>
                  <a:cubicBezTo>
                    <a:pt x="1492754" y="1134886"/>
                    <a:pt x="1455941" y="1171699"/>
                    <a:pt x="1410529" y="1171699"/>
                  </a:cubicBezTo>
                  <a:lnTo>
                    <a:pt x="657234" y="1171698"/>
                  </a:lnTo>
                  <a:cubicBezTo>
                    <a:pt x="623175" y="1171698"/>
                    <a:pt x="593953" y="1150991"/>
                    <a:pt x="581471" y="1121479"/>
                  </a:cubicBezTo>
                  <a:lnTo>
                    <a:pt x="575009" y="1089474"/>
                  </a:lnTo>
                  <a:lnTo>
                    <a:pt x="577417" y="1077549"/>
                  </a:lnTo>
                  <a:lnTo>
                    <a:pt x="573021" y="1075436"/>
                  </a:lnTo>
                  <a:cubicBezTo>
                    <a:pt x="559898" y="1066570"/>
                    <a:pt x="549472" y="1054015"/>
                    <a:pt x="543231" y="1039259"/>
                  </a:cubicBezTo>
                  <a:lnTo>
                    <a:pt x="536769" y="1007254"/>
                  </a:lnTo>
                  <a:lnTo>
                    <a:pt x="543231" y="975248"/>
                  </a:lnTo>
                  <a:cubicBezTo>
                    <a:pt x="547392" y="965411"/>
                    <a:pt x="553412" y="956552"/>
                    <a:pt x="560852" y="949112"/>
                  </a:cubicBezTo>
                  <a:lnTo>
                    <a:pt x="561654" y="948572"/>
                  </a:lnTo>
                  <a:lnTo>
                    <a:pt x="543231" y="926199"/>
                  </a:lnTo>
                  <a:lnTo>
                    <a:pt x="536769" y="894194"/>
                  </a:lnTo>
                  <a:lnTo>
                    <a:pt x="543231" y="862188"/>
                  </a:lnTo>
                  <a:cubicBezTo>
                    <a:pt x="547392" y="852351"/>
                    <a:pt x="553412" y="843492"/>
                    <a:pt x="560852" y="836052"/>
                  </a:cubicBezTo>
                  <a:lnTo>
                    <a:pt x="567096" y="831842"/>
                  </a:lnTo>
                  <a:lnTo>
                    <a:pt x="543231" y="802861"/>
                  </a:lnTo>
                  <a:lnTo>
                    <a:pt x="536769" y="770856"/>
                  </a:lnTo>
                  <a:lnTo>
                    <a:pt x="543231" y="738850"/>
                  </a:lnTo>
                  <a:lnTo>
                    <a:pt x="553131" y="724166"/>
                  </a:lnTo>
                  <a:lnTo>
                    <a:pt x="548749" y="723282"/>
                  </a:lnTo>
                  <a:cubicBezTo>
                    <a:pt x="529075" y="714960"/>
                    <a:pt x="513313" y="699199"/>
                    <a:pt x="504992" y="679524"/>
                  </a:cubicBezTo>
                  <a:lnTo>
                    <a:pt x="498530" y="647519"/>
                  </a:lnTo>
                  <a:lnTo>
                    <a:pt x="504992" y="615513"/>
                  </a:lnTo>
                  <a:cubicBezTo>
                    <a:pt x="511233" y="600757"/>
                    <a:pt x="521659" y="588203"/>
                    <a:pt x="534782" y="579337"/>
                  </a:cubicBezTo>
                  <a:lnTo>
                    <a:pt x="543196" y="575292"/>
                  </a:lnTo>
                  <a:lnTo>
                    <a:pt x="407504" y="497299"/>
                  </a:lnTo>
                  <a:cubicBezTo>
                    <a:pt x="228701" y="376502"/>
                    <a:pt x="86645" y="205444"/>
                    <a:pt x="1609" y="4395"/>
                  </a:cubicBezTo>
                  <a:close/>
                </a:path>
              </a:pathLst>
            </a:cu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Rounded Corners 16">
              <a:extLst>
                <a:ext uri="{FF2B5EF4-FFF2-40B4-BE49-F238E27FC236}">
                  <a16:creationId xmlns="" xmlns:a16="http://schemas.microsoft.com/office/drawing/2014/main" id="{67ABB0C4-6D2B-4BDA-984C-A8FBA879AA3E}"/>
                </a:ext>
              </a:extLst>
            </p:cNvPr>
            <p:cNvSpPr/>
            <p:nvPr/>
          </p:nvSpPr>
          <p:spPr>
            <a:xfrm rot="20716087">
              <a:off x="4570072" y="3520611"/>
              <a:ext cx="2326354" cy="551543"/>
            </a:xfrm>
            <a:prstGeom prst="roundRect">
              <a:avLst>
                <a:gd name="adj" fmla="val 50000"/>
              </a:avLst>
            </a:prstGeom>
            <a:gradFill flip="none" rotWithShape="1">
              <a:gsLst>
                <a:gs pos="0">
                  <a:srgbClr val="E6782E"/>
                </a:gs>
                <a:gs pos="100000">
                  <a:srgbClr val="B9581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 xmlns:a16="http://schemas.microsoft.com/office/drawing/2014/main" id="{262091EA-AFAE-432A-8395-53ACD4263B48}"/>
                </a:ext>
              </a:extLst>
            </p:cNvPr>
            <p:cNvSpPr/>
            <p:nvPr/>
          </p:nvSpPr>
          <p:spPr>
            <a:xfrm rot="20716087">
              <a:off x="4570072" y="2866966"/>
              <a:ext cx="2326354" cy="551543"/>
            </a:xfrm>
            <a:prstGeom prst="roundRect">
              <a:avLst>
                <a:gd name="adj" fmla="val 50000"/>
              </a:avLst>
            </a:prstGeom>
            <a:gradFill flip="none" rotWithShape="1">
              <a:gsLst>
                <a:gs pos="0">
                  <a:srgbClr val="BE5691"/>
                </a:gs>
                <a:gs pos="100000">
                  <a:srgbClr val="A53F7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9" name="Rectangle: Rounded Corners 18">
              <a:extLst>
                <a:ext uri="{FF2B5EF4-FFF2-40B4-BE49-F238E27FC236}">
                  <a16:creationId xmlns="" xmlns:a16="http://schemas.microsoft.com/office/drawing/2014/main" id="{076821BC-C7FE-4F0D-8DA1-9907F1BBE3C8}"/>
                </a:ext>
              </a:extLst>
            </p:cNvPr>
            <p:cNvSpPr/>
            <p:nvPr/>
          </p:nvSpPr>
          <p:spPr>
            <a:xfrm rot="20716087">
              <a:off x="4570072" y="2213321"/>
              <a:ext cx="2326354" cy="551543"/>
            </a:xfrm>
            <a:prstGeom prst="roundRect">
              <a:avLst>
                <a:gd name="adj" fmla="val 50000"/>
              </a:avLst>
            </a:prstGeom>
            <a:gradFill flip="none" rotWithShape="1">
              <a:gsLst>
                <a:gs pos="0">
                  <a:srgbClr val="01B8D1"/>
                </a:gs>
                <a:gs pos="100000">
                  <a:srgbClr val="01889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0" name="Rectangle: Rounded Corners 19">
              <a:extLst>
                <a:ext uri="{FF2B5EF4-FFF2-40B4-BE49-F238E27FC236}">
                  <a16:creationId xmlns="" xmlns:a16="http://schemas.microsoft.com/office/drawing/2014/main" id="{7A2F7D59-EADC-4D4E-B624-49761ACA2584}"/>
                </a:ext>
              </a:extLst>
            </p:cNvPr>
            <p:cNvSpPr/>
            <p:nvPr/>
          </p:nvSpPr>
          <p:spPr>
            <a:xfrm rot="20716087">
              <a:off x="4841428" y="1559676"/>
              <a:ext cx="1783643" cy="551543"/>
            </a:xfrm>
            <a:prstGeom prst="roundRect">
              <a:avLst>
                <a:gd name="adj" fmla="val 50000"/>
              </a:avLst>
            </a:prstGeom>
            <a:gradFill flip="none" rotWithShape="1">
              <a:gsLst>
                <a:gs pos="0">
                  <a:srgbClr val="00B050"/>
                </a:gs>
                <a:gs pos="100000">
                  <a:srgbClr val="009E4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82" name="TextBox 14"/>
          <p:cNvSpPr txBox="1">
            <a:spLocks noChangeArrowheads="1"/>
          </p:cNvSpPr>
          <p:nvPr/>
        </p:nvSpPr>
        <p:spPr bwMode="auto">
          <a:xfrm>
            <a:off x="7647337" y="782901"/>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smtClean="0">
                <a:solidFill>
                  <a:srgbClr val="954F72"/>
                </a:solidFill>
                <a:latin typeface="Raleway"/>
                <a:cs typeface="B Titr" panose="00000700000000000000" pitchFamily="2" charset="-78"/>
              </a:rPr>
              <a:t>چرایی و دلیل مسئله</a:t>
            </a:r>
            <a:endParaRPr lang="fa-IR" sz="3200" dirty="0">
              <a:solidFill>
                <a:srgbClr val="954F72"/>
              </a:solidFill>
              <a:latin typeface="Raleway"/>
              <a:cs typeface="B Titr" panose="00000700000000000000" pitchFamily="2" charset="-78"/>
            </a:endParaRPr>
          </a:p>
        </p:txBody>
      </p:sp>
      <p:sp>
        <p:nvSpPr>
          <p:cNvPr id="107" name="Oval 106">
            <a:extLst>
              <a:ext uri="{FF2B5EF4-FFF2-40B4-BE49-F238E27FC236}">
                <a16:creationId xmlns="" xmlns:a16="http://schemas.microsoft.com/office/drawing/2014/main" id="{C6150010-A241-40AE-B693-6CCF2FC60A07}"/>
              </a:ext>
            </a:extLst>
          </p:cNvPr>
          <p:cNvSpPr/>
          <p:nvPr/>
        </p:nvSpPr>
        <p:spPr>
          <a:xfrm flipH="1">
            <a:off x="8583486" y="2119352"/>
            <a:ext cx="215900" cy="215900"/>
          </a:xfrm>
          <a:prstGeom prst="ellipse">
            <a:avLst/>
          </a:prstGeom>
          <a:solidFill>
            <a:srgbClr val="00A9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08" name="Oval 107">
            <a:extLst>
              <a:ext uri="{FF2B5EF4-FFF2-40B4-BE49-F238E27FC236}">
                <a16:creationId xmlns="" xmlns:a16="http://schemas.microsoft.com/office/drawing/2014/main" id="{297161C5-F4E8-4DC9-8CE1-BC5029AB46B7}"/>
              </a:ext>
            </a:extLst>
          </p:cNvPr>
          <p:cNvSpPr/>
          <p:nvPr/>
        </p:nvSpPr>
        <p:spPr>
          <a:xfrm flipH="1">
            <a:off x="6350000" y="1825625"/>
            <a:ext cx="549275" cy="549275"/>
          </a:xfrm>
          <a:prstGeom prst="ellipse">
            <a:avLst/>
          </a:prstGeom>
          <a:solidFill>
            <a:srgbClr val="00AA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09" name="Oval 108">
            <a:extLst>
              <a:ext uri="{FF2B5EF4-FFF2-40B4-BE49-F238E27FC236}">
                <a16:creationId xmlns="" xmlns:a16="http://schemas.microsoft.com/office/drawing/2014/main" id="{10779195-C1F9-46F6-BBB0-AC6619C7A224}"/>
              </a:ext>
            </a:extLst>
          </p:cNvPr>
          <p:cNvSpPr/>
          <p:nvPr/>
        </p:nvSpPr>
        <p:spPr>
          <a:xfrm flipH="1">
            <a:off x="5403850" y="3662363"/>
            <a:ext cx="549275" cy="549275"/>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1" name="Oval 110">
            <a:extLst>
              <a:ext uri="{FF2B5EF4-FFF2-40B4-BE49-F238E27FC236}">
                <a16:creationId xmlns="" xmlns:a16="http://schemas.microsoft.com/office/drawing/2014/main" id="{8D80F9A0-6C85-4B37-922B-5F9E59754C20}"/>
              </a:ext>
            </a:extLst>
          </p:cNvPr>
          <p:cNvSpPr/>
          <p:nvPr/>
        </p:nvSpPr>
        <p:spPr>
          <a:xfrm flipH="1">
            <a:off x="5934293" y="2763046"/>
            <a:ext cx="549275" cy="549275"/>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000000">
                  <a:lumMod val="75000"/>
                  <a:lumOff val="25000"/>
                </a:srgbClr>
              </a:solidFill>
              <a:effectLst/>
              <a:uLnTx/>
              <a:uFillTx/>
              <a:latin typeface="Arial"/>
              <a:ea typeface="Arial Unicode MS"/>
            </a:endParaRPr>
          </a:p>
        </p:txBody>
      </p:sp>
      <p:sp>
        <p:nvSpPr>
          <p:cNvPr id="112" name="Oval 111">
            <a:extLst>
              <a:ext uri="{FF2B5EF4-FFF2-40B4-BE49-F238E27FC236}">
                <a16:creationId xmlns="" xmlns:a16="http://schemas.microsoft.com/office/drawing/2014/main" id="{96C9C49C-244A-4B48-BB07-7FB35C787A7B}"/>
              </a:ext>
            </a:extLst>
          </p:cNvPr>
          <p:cNvSpPr/>
          <p:nvPr/>
        </p:nvSpPr>
        <p:spPr>
          <a:xfrm flipH="1">
            <a:off x="5920011" y="4576764"/>
            <a:ext cx="550863" cy="549275"/>
          </a:xfrm>
          <a:prstGeom prst="ellipse">
            <a:avLst/>
          </a:prstGeom>
          <a:solidFill>
            <a:srgbClr val="E3762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3" name="Oval 112">
            <a:extLst>
              <a:ext uri="{FF2B5EF4-FFF2-40B4-BE49-F238E27FC236}">
                <a16:creationId xmlns="" xmlns:a16="http://schemas.microsoft.com/office/drawing/2014/main" id="{C08EB5F7-2BF1-425F-9FE0-4DB072808ACC}"/>
              </a:ext>
            </a:extLst>
          </p:cNvPr>
          <p:cNvSpPr/>
          <p:nvPr/>
        </p:nvSpPr>
        <p:spPr>
          <a:xfrm flipH="1">
            <a:off x="7861518" y="2905921"/>
            <a:ext cx="215900" cy="215900"/>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4" name="Oval 113">
            <a:extLst>
              <a:ext uri="{FF2B5EF4-FFF2-40B4-BE49-F238E27FC236}">
                <a16:creationId xmlns="" xmlns:a16="http://schemas.microsoft.com/office/drawing/2014/main" id="{BE3A8781-0799-4F9D-B3FB-EF3D78C56C97}"/>
              </a:ext>
            </a:extLst>
          </p:cNvPr>
          <p:cNvSpPr/>
          <p:nvPr/>
        </p:nvSpPr>
        <p:spPr>
          <a:xfrm flipH="1">
            <a:off x="7348538" y="3805238"/>
            <a:ext cx="215900" cy="215900"/>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5" name="Oval 114">
            <a:extLst>
              <a:ext uri="{FF2B5EF4-FFF2-40B4-BE49-F238E27FC236}">
                <a16:creationId xmlns="" xmlns:a16="http://schemas.microsoft.com/office/drawing/2014/main" id="{367BBC88-3979-4C87-AD97-EFBA350194D3}"/>
              </a:ext>
            </a:extLst>
          </p:cNvPr>
          <p:cNvSpPr/>
          <p:nvPr/>
        </p:nvSpPr>
        <p:spPr>
          <a:xfrm flipH="1">
            <a:off x="7891686" y="4719639"/>
            <a:ext cx="217488" cy="215900"/>
          </a:xfrm>
          <a:prstGeom prst="ellipse">
            <a:avLst/>
          </a:prstGeom>
          <a:solidFill>
            <a:srgbClr val="E3762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cxnSp>
        <p:nvCxnSpPr>
          <p:cNvPr id="117" name="Straight Connector 116">
            <a:extLst>
              <a:ext uri="{FF2B5EF4-FFF2-40B4-BE49-F238E27FC236}">
                <a16:creationId xmlns="" xmlns:a16="http://schemas.microsoft.com/office/drawing/2014/main" id="{C1074C65-F3DF-4063-B704-263954B9D92F}"/>
              </a:ext>
            </a:extLst>
          </p:cNvPr>
          <p:cNvCxnSpPr>
            <a:cxnSpLocks/>
          </p:cNvCxnSpPr>
          <p:nvPr/>
        </p:nvCxnSpPr>
        <p:spPr>
          <a:xfrm flipH="1">
            <a:off x="7263249" y="2166146"/>
            <a:ext cx="1079500"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8" name="Straight Connector 117">
            <a:extLst>
              <a:ext uri="{FF2B5EF4-FFF2-40B4-BE49-F238E27FC236}">
                <a16:creationId xmlns="" xmlns:a16="http://schemas.microsoft.com/office/drawing/2014/main" id="{33120593-EBA9-4085-A4BE-56CE63874ED2}"/>
              </a:ext>
            </a:extLst>
          </p:cNvPr>
          <p:cNvCxnSpPr>
            <a:cxnSpLocks/>
          </p:cNvCxnSpPr>
          <p:nvPr/>
        </p:nvCxnSpPr>
        <p:spPr>
          <a:xfrm flipH="1">
            <a:off x="6631206" y="3013871"/>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9" name="Straight Connector 118">
            <a:extLst>
              <a:ext uri="{FF2B5EF4-FFF2-40B4-BE49-F238E27FC236}">
                <a16:creationId xmlns="" xmlns:a16="http://schemas.microsoft.com/office/drawing/2014/main" id="{AB14C15C-FE65-4F93-B089-3D1FAD5374D8}"/>
              </a:ext>
            </a:extLst>
          </p:cNvPr>
          <p:cNvCxnSpPr>
            <a:cxnSpLocks/>
          </p:cNvCxnSpPr>
          <p:nvPr/>
        </p:nvCxnSpPr>
        <p:spPr>
          <a:xfrm flipH="1">
            <a:off x="6110288" y="3913188"/>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20" name="Straight Connector 119">
            <a:extLst>
              <a:ext uri="{FF2B5EF4-FFF2-40B4-BE49-F238E27FC236}">
                <a16:creationId xmlns="" xmlns:a16="http://schemas.microsoft.com/office/drawing/2014/main" id="{D71F5839-AE34-4983-95D5-6D9987EDC886}"/>
              </a:ext>
            </a:extLst>
          </p:cNvPr>
          <p:cNvCxnSpPr>
            <a:cxnSpLocks/>
          </p:cNvCxnSpPr>
          <p:nvPr/>
        </p:nvCxnSpPr>
        <p:spPr>
          <a:xfrm flipH="1">
            <a:off x="6640736" y="4827589"/>
            <a:ext cx="1081088" cy="0"/>
          </a:xfrm>
          <a:prstGeom prst="line">
            <a:avLst/>
          </a:prstGeom>
          <a:noFill/>
          <a:ln w="19050" cap="flat" cmpd="sng" algn="ctr">
            <a:solidFill>
              <a:sysClr val="window" lastClr="FFFFFF">
                <a:lumMod val="75000"/>
              </a:sysClr>
            </a:solidFill>
            <a:prstDash val="solid"/>
            <a:miter lim="800000"/>
            <a:headEnd type="oval"/>
            <a:tailEnd type="oval"/>
          </a:ln>
          <a:effectLst/>
        </p:spPr>
      </p:cxnSp>
      <p:sp>
        <p:nvSpPr>
          <p:cNvPr id="122" name="Freeform 108">
            <a:extLst>
              <a:ext uri="{FF2B5EF4-FFF2-40B4-BE49-F238E27FC236}">
                <a16:creationId xmlns="" xmlns:a16="http://schemas.microsoft.com/office/drawing/2014/main" id="{6A02011B-41CE-4E20-9214-001F7D847E12}"/>
              </a:ext>
            </a:extLst>
          </p:cNvPr>
          <p:cNvSpPr/>
          <p:nvPr/>
        </p:nvSpPr>
        <p:spPr>
          <a:xfrm>
            <a:off x="6473825" y="1917700"/>
            <a:ext cx="280988" cy="31115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700" b="0" i="0" u="none" strike="noStrike" kern="0" cap="none" spc="0" normalizeH="0" baseline="0" noProof="0" dirty="0">
                <a:ln>
                  <a:noFill/>
                </a:ln>
                <a:solidFill>
                  <a:prstClr val="white"/>
                </a:solidFill>
                <a:effectLst/>
                <a:uLnTx/>
                <a:uFillTx/>
                <a:latin typeface="Arial"/>
                <a:ea typeface="Arial Unicode MS"/>
              </a:rPr>
              <a:t>`</a:t>
            </a: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sp>
        <p:nvSpPr>
          <p:cNvPr id="124" name="Oval 25">
            <a:extLst>
              <a:ext uri="{FF2B5EF4-FFF2-40B4-BE49-F238E27FC236}">
                <a16:creationId xmlns="" xmlns:a16="http://schemas.microsoft.com/office/drawing/2014/main" id="{662B9A10-B959-4031-98B4-3EA3760E7508}"/>
              </a:ext>
            </a:extLst>
          </p:cNvPr>
          <p:cNvSpPr>
            <a:spLocks noChangeAspect="1"/>
          </p:cNvSpPr>
          <p:nvPr/>
        </p:nvSpPr>
        <p:spPr>
          <a:xfrm>
            <a:off x="6010499" y="4648201"/>
            <a:ext cx="358775" cy="358775"/>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5" name="Rounded Rectangle 51">
            <a:extLst>
              <a:ext uri="{FF2B5EF4-FFF2-40B4-BE49-F238E27FC236}">
                <a16:creationId xmlns="" xmlns:a16="http://schemas.microsoft.com/office/drawing/2014/main" id="{B83253D3-E181-4488-9CD9-39D21527F719}"/>
              </a:ext>
            </a:extLst>
          </p:cNvPr>
          <p:cNvSpPr/>
          <p:nvPr/>
        </p:nvSpPr>
        <p:spPr>
          <a:xfrm rot="16200000" flipH="1">
            <a:off x="5472907" y="3740944"/>
            <a:ext cx="414337" cy="39052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000000"/>
              </a:solidFill>
              <a:effectLst/>
              <a:uLnTx/>
              <a:uFillTx/>
              <a:latin typeface="Arial"/>
              <a:ea typeface="Arial Unicode MS"/>
            </a:endParaRPr>
          </a:p>
        </p:txBody>
      </p:sp>
      <p:sp>
        <p:nvSpPr>
          <p:cNvPr id="126" name="Oval 35">
            <a:extLst>
              <a:ext uri="{FF2B5EF4-FFF2-40B4-BE49-F238E27FC236}">
                <a16:creationId xmlns="" xmlns:a16="http://schemas.microsoft.com/office/drawing/2014/main" id="{BCF76AF1-1ADE-45FB-9D44-99BC7FEECFA3}"/>
              </a:ext>
            </a:extLst>
          </p:cNvPr>
          <p:cNvSpPr/>
          <p:nvPr/>
        </p:nvSpPr>
        <p:spPr>
          <a:xfrm>
            <a:off x="6077168" y="2844009"/>
            <a:ext cx="271463" cy="3413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7" name="Rectangle 7"/>
          <p:cNvSpPr>
            <a:spLocks noChangeArrowheads="1"/>
          </p:cNvSpPr>
          <p:nvPr/>
        </p:nvSpPr>
        <p:spPr bwMode="auto">
          <a:xfrm>
            <a:off x="431800" y="1741488"/>
            <a:ext cx="5778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مشكلات تأمين در شرايط تحريم</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128" name="Rectangle 7"/>
          <p:cNvSpPr>
            <a:spLocks noChangeArrowheads="1"/>
          </p:cNvSpPr>
          <p:nvPr/>
        </p:nvSpPr>
        <p:spPr bwMode="auto">
          <a:xfrm>
            <a:off x="533400" y="3546475"/>
            <a:ext cx="45164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استفاده روز افزون در صنعت برق</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129" name="Rectangle 7"/>
          <p:cNvSpPr>
            <a:spLocks noChangeArrowheads="1"/>
          </p:cNvSpPr>
          <p:nvPr/>
        </p:nvSpPr>
        <p:spPr bwMode="auto">
          <a:xfrm>
            <a:off x="936849" y="4511676"/>
            <a:ext cx="4822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قابليت گسترش به ساير بخش‌هاي صنعت برق مانند نيروگاه‌ها و ساير صنايع</a:t>
            </a:r>
          </a:p>
        </p:txBody>
      </p:sp>
      <p:sp>
        <p:nvSpPr>
          <p:cNvPr id="131" name="Rectangle 7"/>
          <p:cNvSpPr>
            <a:spLocks noChangeArrowheads="1"/>
          </p:cNvSpPr>
          <p:nvPr/>
        </p:nvSpPr>
        <p:spPr bwMode="auto">
          <a:xfrm>
            <a:off x="-44232" y="2669384"/>
            <a:ext cx="578643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eaLnBrk="1" hangingPunct="1">
              <a:lnSpc>
                <a:spcPct val="150000"/>
              </a:lnSpc>
            </a:pPr>
            <a:r>
              <a:rPr lang="fa-IR" sz="2000" dirty="0" smtClean="0">
                <a:latin typeface="Calibri" panose="020F0502020204030204" pitchFamily="34" charset="0"/>
                <a:cs typeface="B Nazanin" panose="00000400000000000000" pitchFamily="2" charset="-78"/>
              </a:rPr>
              <a:t>هزينه بسيار بالا و ارزبري به دليل ارزش افزوده سيستم‌هاي خارجي</a:t>
            </a:r>
            <a:endParaRPr lang="en-US" sz="2000" dirty="0">
              <a:latin typeface="Calibri" panose="020F0502020204030204" pitchFamily="34" charset="0"/>
              <a:cs typeface="B Nazanin" panose="00000400000000000000" pitchFamily="2" charset="-78"/>
            </a:endParaRPr>
          </a:p>
        </p:txBody>
      </p:sp>
      <p:sp>
        <p:nvSpPr>
          <p:cNvPr id="31" name="TextBox 30"/>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09</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11136760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checkerboard(across)">
                                      <p:cBhvr>
                                        <p:cTn id="7" dur="500"/>
                                        <p:tgtEl>
                                          <p:spTgt spid="127"/>
                                        </p:tgtEl>
                                      </p:cBhvr>
                                    </p:animEffect>
                                  </p:childTnLst>
                                </p:cTn>
                              </p:par>
                              <p:par>
                                <p:cTn id="8" presetID="5" presetClass="entr" presetSubtype="10" fill="hold" grpId="0" nodeType="withEffect">
                                  <p:stCondLst>
                                    <p:cond delay="2000"/>
                                  </p:stCondLst>
                                  <p:childTnLst>
                                    <p:set>
                                      <p:cBhvr>
                                        <p:cTn id="9" dur="1" fill="hold">
                                          <p:stCondLst>
                                            <p:cond delay="0"/>
                                          </p:stCondLst>
                                        </p:cTn>
                                        <p:tgtEl>
                                          <p:spTgt spid="128"/>
                                        </p:tgtEl>
                                        <p:attrNameLst>
                                          <p:attrName>style.visibility</p:attrName>
                                        </p:attrNameLst>
                                      </p:cBhvr>
                                      <p:to>
                                        <p:strVal val="visible"/>
                                      </p:to>
                                    </p:set>
                                    <p:animEffect transition="in" filter="checkerboard(across)">
                                      <p:cBhvr>
                                        <p:cTn id="10" dur="500"/>
                                        <p:tgtEl>
                                          <p:spTgt spid="128"/>
                                        </p:tgtEl>
                                      </p:cBhvr>
                                    </p:animEffect>
                                  </p:childTnLst>
                                </p:cTn>
                              </p:par>
                              <p:par>
                                <p:cTn id="11" presetID="5" presetClass="entr" presetSubtype="10" fill="hold" grpId="0" nodeType="withEffect">
                                  <p:stCondLst>
                                    <p:cond delay="3000"/>
                                  </p:stCondLst>
                                  <p:childTnLst>
                                    <p:set>
                                      <p:cBhvr>
                                        <p:cTn id="12" dur="1" fill="hold">
                                          <p:stCondLst>
                                            <p:cond delay="0"/>
                                          </p:stCondLst>
                                        </p:cTn>
                                        <p:tgtEl>
                                          <p:spTgt spid="129"/>
                                        </p:tgtEl>
                                        <p:attrNameLst>
                                          <p:attrName>style.visibility</p:attrName>
                                        </p:attrNameLst>
                                      </p:cBhvr>
                                      <p:to>
                                        <p:strVal val="visible"/>
                                      </p:to>
                                    </p:set>
                                    <p:animEffect transition="in" filter="checkerboard(across)">
                                      <p:cBhvr>
                                        <p:cTn id="13" dur="500"/>
                                        <p:tgtEl>
                                          <p:spTgt spid="129"/>
                                        </p:tgtEl>
                                      </p:cBhvr>
                                    </p:animEffect>
                                  </p:childTnLst>
                                </p:cTn>
                              </p:par>
                              <p:par>
                                <p:cTn id="14" presetID="5" presetClass="entr" presetSubtype="10" fill="hold" grpId="0" nodeType="withEffect">
                                  <p:stCondLst>
                                    <p:cond delay="1000"/>
                                  </p:stCondLst>
                                  <p:childTnLst>
                                    <p:set>
                                      <p:cBhvr>
                                        <p:cTn id="15" dur="1" fill="hold">
                                          <p:stCondLst>
                                            <p:cond delay="0"/>
                                          </p:stCondLst>
                                        </p:cTn>
                                        <p:tgtEl>
                                          <p:spTgt spid="131"/>
                                        </p:tgtEl>
                                        <p:attrNameLst>
                                          <p:attrName>style.visibility</p:attrName>
                                        </p:attrNameLst>
                                      </p:cBhvr>
                                      <p:to>
                                        <p:strVal val="visible"/>
                                      </p:to>
                                    </p:set>
                                    <p:animEffect transition="in" filter="checkerboard(across)">
                                      <p:cBhvr>
                                        <p:cTn id="1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P spid="1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8" name="Group 517"/>
          <p:cNvGrpSpPr/>
          <p:nvPr/>
        </p:nvGrpSpPr>
        <p:grpSpPr>
          <a:xfrm rot="16200000">
            <a:off x="10008159" y="2748198"/>
            <a:ext cx="2487060" cy="876858"/>
            <a:chOff x="5322887" y="3060700"/>
            <a:chExt cx="5006975" cy="1765300"/>
          </a:xfrm>
        </p:grpSpPr>
        <p:grpSp>
          <p:nvGrpSpPr>
            <p:cNvPr id="510" name="Group 509"/>
            <p:cNvGrpSpPr/>
            <p:nvPr/>
          </p:nvGrpSpPr>
          <p:grpSpPr>
            <a:xfrm>
              <a:off x="5322887" y="3060700"/>
              <a:ext cx="5006975" cy="1765300"/>
              <a:chOff x="5108575" y="2632075"/>
              <a:chExt cx="5006975" cy="1765300"/>
            </a:xfrm>
          </p:grpSpPr>
          <p:sp>
            <p:nvSpPr>
              <p:cNvPr id="497" name="Freeform 448"/>
              <p:cNvSpPr>
                <a:spLocks/>
              </p:cNvSpPr>
              <p:nvPr/>
            </p:nvSpPr>
            <p:spPr bwMode="auto">
              <a:xfrm>
                <a:off x="5108575" y="3067050"/>
                <a:ext cx="1549400" cy="1330325"/>
              </a:xfrm>
              <a:custGeom>
                <a:avLst/>
                <a:gdLst>
                  <a:gd name="T0" fmla="*/ 2105 w 2466"/>
                  <a:gd name="T1" fmla="*/ 13 h 2118"/>
                  <a:gd name="T2" fmla="*/ 1760 w 2466"/>
                  <a:gd name="T3" fmla="*/ 358 h 2118"/>
                  <a:gd name="T4" fmla="*/ 1978 w 2466"/>
                  <a:gd name="T5" fmla="*/ 882 h 2118"/>
                  <a:gd name="T6" fmla="*/ 1238 w 2466"/>
                  <a:gd name="T7" fmla="*/ 1622 h 2118"/>
                  <a:gd name="T8" fmla="*/ 497 w 2466"/>
                  <a:gd name="T9" fmla="*/ 882 h 2118"/>
                  <a:gd name="T10" fmla="*/ 720 w 2466"/>
                  <a:gd name="T11" fmla="*/ 353 h 2118"/>
                  <a:gd name="T12" fmla="*/ 374 w 2466"/>
                  <a:gd name="T13" fmla="*/ 0 h 2118"/>
                  <a:gd name="T14" fmla="*/ 0 w 2466"/>
                  <a:gd name="T15" fmla="*/ 884 h 2118"/>
                  <a:gd name="T16" fmla="*/ 1233 w 2466"/>
                  <a:gd name="T17" fmla="*/ 2118 h 2118"/>
                  <a:gd name="T18" fmla="*/ 2466 w 2466"/>
                  <a:gd name="T19" fmla="*/ 884 h 2118"/>
                  <a:gd name="T20" fmla="*/ 2105 w 2466"/>
                  <a:gd name="T21" fmla="*/ 13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8">
                    <a:moveTo>
                      <a:pt x="2105" y="13"/>
                    </a:moveTo>
                    <a:lnTo>
                      <a:pt x="1760" y="358"/>
                    </a:lnTo>
                    <a:cubicBezTo>
                      <a:pt x="1895" y="492"/>
                      <a:pt x="1978" y="677"/>
                      <a:pt x="1978" y="882"/>
                    </a:cubicBezTo>
                    <a:cubicBezTo>
                      <a:pt x="1978" y="1291"/>
                      <a:pt x="1647" y="1622"/>
                      <a:pt x="1238" y="1622"/>
                    </a:cubicBezTo>
                    <a:cubicBezTo>
                      <a:pt x="829" y="1622"/>
                      <a:pt x="497" y="1291"/>
                      <a:pt x="497" y="882"/>
                    </a:cubicBezTo>
                    <a:cubicBezTo>
                      <a:pt x="497" y="675"/>
                      <a:pt x="583" y="487"/>
                      <a:pt x="720" y="353"/>
                    </a:cubicBezTo>
                    <a:lnTo>
                      <a:pt x="374" y="0"/>
                    </a:lnTo>
                    <a:cubicBezTo>
                      <a:pt x="143" y="224"/>
                      <a:pt x="0" y="537"/>
                      <a:pt x="0" y="884"/>
                    </a:cubicBezTo>
                    <a:cubicBezTo>
                      <a:pt x="0" y="1565"/>
                      <a:pt x="552" y="2118"/>
                      <a:pt x="1233" y="2118"/>
                    </a:cubicBezTo>
                    <a:cubicBezTo>
                      <a:pt x="1914" y="2118"/>
                      <a:pt x="2466" y="1565"/>
                      <a:pt x="2466" y="884"/>
                    </a:cubicBezTo>
                    <a:cubicBezTo>
                      <a:pt x="2466" y="544"/>
                      <a:pt x="2328" y="236"/>
                      <a:pt x="2105" y="1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498" name="Freeform 449"/>
              <p:cNvSpPr>
                <a:spLocks/>
              </p:cNvSpPr>
              <p:nvPr/>
            </p:nvSpPr>
            <p:spPr bwMode="auto">
              <a:xfrm>
                <a:off x="6846888" y="3068638"/>
                <a:ext cx="1549400" cy="1327150"/>
              </a:xfrm>
              <a:custGeom>
                <a:avLst/>
                <a:gdLst>
                  <a:gd name="T0" fmla="*/ 2103 w 2466"/>
                  <a:gd name="T1" fmla="*/ 5 h 2112"/>
                  <a:gd name="T2" fmla="*/ 1755 w 2466"/>
                  <a:gd name="T3" fmla="*/ 352 h 2112"/>
                  <a:gd name="T4" fmla="*/ 1975 w 2466"/>
                  <a:gd name="T5" fmla="*/ 879 h 2112"/>
                  <a:gd name="T6" fmla="*/ 1235 w 2466"/>
                  <a:gd name="T7" fmla="*/ 1619 h 2112"/>
                  <a:gd name="T8" fmla="*/ 494 w 2466"/>
                  <a:gd name="T9" fmla="*/ 879 h 2112"/>
                  <a:gd name="T10" fmla="*/ 715 w 2466"/>
                  <a:gd name="T11" fmla="*/ 352 h 2112"/>
                  <a:gd name="T12" fmla="*/ 369 w 2466"/>
                  <a:gd name="T13" fmla="*/ 0 h 2112"/>
                  <a:gd name="T14" fmla="*/ 0 w 2466"/>
                  <a:gd name="T15" fmla="*/ 879 h 2112"/>
                  <a:gd name="T16" fmla="*/ 1233 w 2466"/>
                  <a:gd name="T17" fmla="*/ 2112 h 2112"/>
                  <a:gd name="T18" fmla="*/ 2466 w 2466"/>
                  <a:gd name="T19" fmla="*/ 879 h 2112"/>
                  <a:gd name="T20" fmla="*/ 2103 w 2466"/>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6" h="2112">
                    <a:moveTo>
                      <a:pt x="2103" y="5"/>
                    </a:moveTo>
                    <a:lnTo>
                      <a:pt x="1755" y="352"/>
                    </a:lnTo>
                    <a:cubicBezTo>
                      <a:pt x="1891" y="487"/>
                      <a:pt x="1975" y="673"/>
                      <a:pt x="1975" y="879"/>
                    </a:cubicBezTo>
                    <a:cubicBezTo>
                      <a:pt x="1975" y="1288"/>
                      <a:pt x="1644" y="1619"/>
                      <a:pt x="1235" y="1619"/>
                    </a:cubicBezTo>
                    <a:cubicBezTo>
                      <a:pt x="826" y="1619"/>
                      <a:pt x="494" y="1288"/>
                      <a:pt x="494" y="879"/>
                    </a:cubicBezTo>
                    <a:cubicBezTo>
                      <a:pt x="494" y="673"/>
                      <a:pt x="579" y="487"/>
                      <a:pt x="715" y="352"/>
                    </a:cubicBezTo>
                    <a:lnTo>
                      <a:pt x="369" y="0"/>
                    </a:lnTo>
                    <a:cubicBezTo>
                      <a:pt x="141" y="224"/>
                      <a:pt x="0" y="535"/>
                      <a:pt x="0" y="879"/>
                    </a:cubicBezTo>
                    <a:cubicBezTo>
                      <a:pt x="0" y="1560"/>
                      <a:pt x="552" y="2112"/>
                      <a:pt x="1233" y="2112"/>
                    </a:cubicBezTo>
                    <a:cubicBezTo>
                      <a:pt x="1914" y="2112"/>
                      <a:pt x="2466" y="1560"/>
                      <a:pt x="2466" y="879"/>
                    </a:cubicBezTo>
                    <a:cubicBezTo>
                      <a:pt x="2466" y="537"/>
                      <a:pt x="2327"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2" name="Freeform 481"/>
              <p:cNvSpPr>
                <a:spLocks/>
              </p:cNvSpPr>
              <p:nvPr/>
            </p:nvSpPr>
            <p:spPr bwMode="auto">
              <a:xfrm>
                <a:off x="8566150" y="3068638"/>
                <a:ext cx="1549400" cy="1327150"/>
              </a:xfrm>
              <a:custGeom>
                <a:avLst/>
                <a:gdLst>
                  <a:gd name="T0" fmla="*/ 2103 w 2467"/>
                  <a:gd name="T1" fmla="*/ 5 h 2112"/>
                  <a:gd name="T2" fmla="*/ 1755 w 2467"/>
                  <a:gd name="T3" fmla="*/ 352 h 2112"/>
                  <a:gd name="T4" fmla="*/ 1976 w 2467"/>
                  <a:gd name="T5" fmla="*/ 879 h 2112"/>
                  <a:gd name="T6" fmla="*/ 1235 w 2467"/>
                  <a:gd name="T7" fmla="*/ 1619 h 2112"/>
                  <a:gd name="T8" fmla="*/ 495 w 2467"/>
                  <a:gd name="T9" fmla="*/ 879 h 2112"/>
                  <a:gd name="T10" fmla="*/ 715 w 2467"/>
                  <a:gd name="T11" fmla="*/ 352 h 2112"/>
                  <a:gd name="T12" fmla="*/ 369 w 2467"/>
                  <a:gd name="T13" fmla="*/ 0 h 2112"/>
                  <a:gd name="T14" fmla="*/ 0 w 2467"/>
                  <a:gd name="T15" fmla="*/ 879 h 2112"/>
                  <a:gd name="T16" fmla="*/ 1234 w 2467"/>
                  <a:gd name="T17" fmla="*/ 2112 h 2112"/>
                  <a:gd name="T18" fmla="*/ 2467 w 2467"/>
                  <a:gd name="T19" fmla="*/ 879 h 2112"/>
                  <a:gd name="T20" fmla="*/ 2103 w 2467"/>
                  <a:gd name="T21" fmla="*/ 5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7" h="2112">
                    <a:moveTo>
                      <a:pt x="2103" y="5"/>
                    </a:moveTo>
                    <a:lnTo>
                      <a:pt x="1755" y="352"/>
                    </a:lnTo>
                    <a:cubicBezTo>
                      <a:pt x="1891" y="487"/>
                      <a:pt x="1976" y="673"/>
                      <a:pt x="1976" y="879"/>
                    </a:cubicBezTo>
                    <a:cubicBezTo>
                      <a:pt x="1976" y="1288"/>
                      <a:pt x="1644" y="1619"/>
                      <a:pt x="1235" y="1619"/>
                    </a:cubicBezTo>
                    <a:cubicBezTo>
                      <a:pt x="826" y="1619"/>
                      <a:pt x="495" y="1288"/>
                      <a:pt x="495" y="879"/>
                    </a:cubicBezTo>
                    <a:cubicBezTo>
                      <a:pt x="495" y="673"/>
                      <a:pt x="579" y="487"/>
                      <a:pt x="715" y="352"/>
                    </a:cubicBezTo>
                    <a:lnTo>
                      <a:pt x="369" y="0"/>
                    </a:lnTo>
                    <a:cubicBezTo>
                      <a:pt x="142" y="224"/>
                      <a:pt x="0" y="535"/>
                      <a:pt x="0" y="879"/>
                    </a:cubicBezTo>
                    <a:cubicBezTo>
                      <a:pt x="0" y="1560"/>
                      <a:pt x="553" y="2112"/>
                      <a:pt x="1234" y="2112"/>
                    </a:cubicBezTo>
                    <a:cubicBezTo>
                      <a:pt x="1915" y="2112"/>
                      <a:pt x="2467" y="1560"/>
                      <a:pt x="2467" y="879"/>
                    </a:cubicBezTo>
                    <a:cubicBezTo>
                      <a:pt x="2467" y="537"/>
                      <a:pt x="2328" y="228"/>
                      <a:pt x="2103" y="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5" name="Freeform 486"/>
              <p:cNvSpPr>
                <a:spLocks noEditPoints="1"/>
              </p:cNvSpPr>
              <p:nvPr/>
            </p:nvSpPr>
            <p:spPr bwMode="auto">
              <a:xfrm>
                <a:off x="5241925" y="2632075"/>
                <a:ext cx="1273175" cy="328613"/>
              </a:xfrm>
              <a:custGeom>
                <a:avLst/>
                <a:gdLst>
                  <a:gd name="T0" fmla="*/ 1028 w 2028"/>
                  <a:gd name="T1" fmla="*/ 137 h 522"/>
                  <a:gd name="T2" fmla="*/ 980 w 2028"/>
                  <a:gd name="T3" fmla="*/ 88 h 522"/>
                  <a:gd name="T4" fmla="*/ 1028 w 2028"/>
                  <a:gd name="T5" fmla="*/ 40 h 522"/>
                  <a:gd name="T6" fmla="*/ 1077 w 2028"/>
                  <a:gd name="T7" fmla="*/ 88 h 522"/>
                  <a:gd name="T8" fmla="*/ 1028 w 2028"/>
                  <a:gd name="T9" fmla="*/ 137 h 522"/>
                  <a:gd name="T10" fmla="*/ 2018 w 2028"/>
                  <a:gd name="T11" fmla="*/ 478 h 522"/>
                  <a:gd name="T12" fmla="*/ 1115 w 2028"/>
                  <a:gd name="T13" fmla="*/ 68 h 522"/>
                  <a:gd name="T14" fmla="*/ 1028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7" y="62"/>
                      <a:pt x="1077" y="88"/>
                    </a:cubicBezTo>
                    <a:cubicBezTo>
                      <a:pt x="1077" y="115"/>
                      <a:pt x="1055" y="137"/>
                      <a:pt x="1028" y="137"/>
                    </a:cubicBezTo>
                    <a:close/>
                    <a:moveTo>
                      <a:pt x="2018" y="478"/>
                    </a:moveTo>
                    <a:cubicBezTo>
                      <a:pt x="1774" y="235"/>
                      <a:pt x="1456" y="91"/>
                      <a:pt x="1115" y="68"/>
                    </a:cubicBezTo>
                    <a:cubicBezTo>
                      <a:pt x="1105" y="29"/>
                      <a:pt x="1070" y="0"/>
                      <a:pt x="1028" y="0"/>
                    </a:cubicBezTo>
                    <a:cubicBezTo>
                      <a:pt x="987" y="0"/>
                      <a:pt x="953" y="28"/>
                      <a:pt x="943" y="66"/>
                    </a:cubicBezTo>
                    <a:cubicBezTo>
                      <a:pt x="590" y="84"/>
                      <a:pt x="261" y="229"/>
                      <a:pt x="10" y="481"/>
                    </a:cubicBezTo>
                    <a:cubicBezTo>
                      <a:pt x="0" y="490"/>
                      <a:pt x="0" y="505"/>
                      <a:pt x="10" y="515"/>
                    </a:cubicBezTo>
                    <a:cubicBezTo>
                      <a:pt x="14" y="520"/>
                      <a:pt x="21" y="522"/>
                      <a:pt x="27" y="522"/>
                    </a:cubicBezTo>
                    <a:cubicBezTo>
                      <a:pt x="33" y="522"/>
                      <a:pt x="39" y="520"/>
                      <a:pt x="44" y="515"/>
                    </a:cubicBezTo>
                    <a:cubicBezTo>
                      <a:pt x="286" y="272"/>
                      <a:pt x="604" y="132"/>
                      <a:pt x="944" y="115"/>
                    </a:cubicBezTo>
                    <a:cubicBezTo>
                      <a:pt x="955" y="151"/>
                      <a:pt x="989" y="177"/>
                      <a:pt x="1028" y="177"/>
                    </a:cubicBezTo>
                    <a:cubicBezTo>
                      <a:pt x="1067" y="177"/>
                      <a:pt x="1101" y="152"/>
                      <a:pt x="1112" y="116"/>
                    </a:cubicBezTo>
                    <a:cubicBezTo>
                      <a:pt x="1442" y="139"/>
                      <a:pt x="1748" y="278"/>
                      <a:pt x="1984" y="513"/>
                    </a:cubicBezTo>
                    <a:cubicBezTo>
                      <a:pt x="1994"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6" name="Freeform 487"/>
              <p:cNvSpPr>
                <a:spLocks noEditPoints="1"/>
              </p:cNvSpPr>
              <p:nvPr/>
            </p:nvSpPr>
            <p:spPr bwMode="auto">
              <a:xfrm>
                <a:off x="6962775" y="2632075"/>
                <a:ext cx="1274763" cy="328613"/>
              </a:xfrm>
              <a:custGeom>
                <a:avLst/>
                <a:gdLst>
                  <a:gd name="T0" fmla="*/ 1028 w 2028"/>
                  <a:gd name="T1" fmla="*/ 137 h 522"/>
                  <a:gd name="T2" fmla="*/ 980 w 2028"/>
                  <a:gd name="T3" fmla="*/ 88 h 522"/>
                  <a:gd name="T4" fmla="*/ 1028 w 2028"/>
                  <a:gd name="T5" fmla="*/ 40 h 522"/>
                  <a:gd name="T6" fmla="*/ 1076 w 2028"/>
                  <a:gd name="T7" fmla="*/ 88 h 522"/>
                  <a:gd name="T8" fmla="*/ 1028 w 2028"/>
                  <a:gd name="T9" fmla="*/ 137 h 522"/>
                  <a:gd name="T10" fmla="*/ 2018 w 2028"/>
                  <a:gd name="T11" fmla="*/ 478 h 522"/>
                  <a:gd name="T12" fmla="*/ 1114 w 2028"/>
                  <a:gd name="T13" fmla="*/ 68 h 522"/>
                  <a:gd name="T14" fmla="*/ 1028 w 2028"/>
                  <a:gd name="T15" fmla="*/ 0 h 522"/>
                  <a:gd name="T16" fmla="*/ 943 w 2028"/>
                  <a:gd name="T17" fmla="*/ 66 h 522"/>
                  <a:gd name="T18" fmla="*/ 9 w 2028"/>
                  <a:gd name="T19" fmla="*/ 481 h 522"/>
                  <a:gd name="T20" fmla="*/ 9 w 2028"/>
                  <a:gd name="T21" fmla="*/ 515 h 522"/>
                  <a:gd name="T22" fmla="*/ 27 w 2028"/>
                  <a:gd name="T23" fmla="*/ 522 h 522"/>
                  <a:gd name="T24" fmla="*/ 44 w 2028"/>
                  <a:gd name="T25" fmla="*/ 515 h 522"/>
                  <a:gd name="T26" fmla="*/ 944 w 2028"/>
                  <a:gd name="T27" fmla="*/ 115 h 522"/>
                  <a:gd name="T28" fmla="*/ 1028 w 2028"/>
                  <a:gd name="T29" fmla="*/ 177 h 522"/>
                  <a:gd name="T30" fmla="*/ 1112 w 2028"/>
                  <a:gd name="T31" fmla="*/ 116 h 522"/>
                  <a:gd name="T32" fmla="*/ 1984 w 2028"/>
                  <a:gd name="T33" fmla="*/ 513 h 522"/>
                  <a:gd name="T34" fmla="*/ 2018 w 2028"/>
                  <a:gd name="T35" fmla="*/ 513 h 522"/>
                  <a:gd name="T36" fmla="*/ 2018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8" y="137"/>
                    </a:moveTo>
                    <a:cubicBezTo>
                      <a:pt x="1002" y="137"/>
                      <a:pt x="980" y="115"/>
                      <a:pt x="980" y="88"/>
                    </a:cubicBezTo>
                    <a:cubicBezTo>
                      <a:pt x="980" y="62"/>
                      <a:pt x="1002" y="40"/>
                      <a:pt x="1028" y="40"/>
                    </a:cubicBezTo>
                    <a:cubicBezTo>
                      <a:pt x="1055" y="40"/>
                      <a:pt x="1076" y="62"/>
                      <a:pt x="1076" y="88"/>
                    </a:cubicBezTo>
                    <a:cubicBezTo>
                      <a:pt x="1076" y="115"/>
                      <a:pt x="1055" y="137"/>
                      <a:pt x="1028" y="137"/>
                    </a:cubicBezTo>
                    <a:close/>
                    <a:moveTo>
                      <a:pt x="2018" y="478"/>
                    </a:moveTo>
                    <a:cubicBezTo>
                      <a:pt x="1774" y="235"/>
                      <a:pt x="1456" y="91"/>
                      <a:pt x="1114" y="68"/>
                    </a:cubicBezTo>
                    <a:cubicBezTo>
                      <a:pt x="1105" y="29"/>
                      <a:pt x="1070" y="0"/>
                      <a:pt x="1028" y="0"/>
                    </a:cubicBezTo>
                    <a:cubicBezTo>
                      <a:pt x="987" y="0"/>
                      <a:pt x="953" y="28"/>
                      <a:pt x="943" y="66"/>
                    </a:cubicBezTo>
                    <a:cubicBezTo>
                      <a:pt x="590" y="84"/>
                      <a:pt x="261" y="229"/>
                      <a:pt x="9" y="481"/>
                    </a:cubicBezTo>
                    <a:cubicBezTo>
                      <a:pt x="0" y="490"/>
                      <a:pt x="0" y="505"/>
                      <a:pt x="9" y="515"/>
                    </a:cubicBezTo>
                    <a:cubicBezTo>
                      <a:pt x="14" y="520"/>
                      <a:pt x="20" y="522"/>
                      <a:pt x="27" y="522"/>
                    </a:cubicBezTo>
                    <a:cubicBezTo>
                      <a:pt x="33" y="522"/>
                      <a:pt x="39" y="520"/>
                      <a:pt x="44" y="515"/>
                    </a:cubicBezTo>
                    <a:cubicBezTo>
                      <a:pt x="286" y="272"/>
                      <a:pt x="604" y="132"/>
                      <a:pt x="944" y="115"/>
                    </a:cubicBezTo>
                    <a:cubicBezTo>
                      <a:pt x="955" y="151"/>
                      <a:pt x="989" y="177"/>
                      <a:pt x="1028" y="177"/>
                    </a:cubicBezTo>
                    <a:cubicBezTo>
                      <a:pt x="1067" y="177"/>
                      <a:pt x="1100" y="152"/>
                      <a:pt x="1112" y="116"/>
                    </a:cubicBezTo>
                    <a:cubicBezTo>
                      <a:pt x="1441" y="139"/>
                      <a:pt x="1748" y="278"/>
                      <a:pt x="1984" y="513"/>
                    </a:cubicBezTo>
                    <a:cubicBezTo>
                      <a:pt x="1993" y="522"/>
                      <a:pt x="2009" y="522"/>
                      <a:pt x="2018" y="513"/>
                    </a:cubicBezTo>
                    <a:cubicBezTo>
                      <a:pt x="2028" y="503"/>
                      <a:pt x="2028" y="488"/>
                      <a:pt x="2018"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sp>
            <p:nvSpPr>
              <p:cNvPr id="508" name="Freeform 489"/>
              <p:cNvSpPr>
                <a:spLocks noEditPoints="1"/>
              </p:cNvSpPr>
              <p:nvPr/>
            </p:nvSpPr>
            <p:spPr bwMode="auto">
              <a:xfrm>
                <a:off x="8682038" y="2632075"/>
                <a:ext cx="1273175" cy="328613"/>
              </a:xfrm>
              <a:custGeom>
                <a:avLst/>
                <a:gdLst>
                  <a:gd name="T0" fmla="*/ 1029 w 2028"/>
                  <a:gd name="T1" fmla="*/ 137 h 522"/>
                  <a:gd name="T2" fmla="*/ 980 w 2028"/>
                  <a:gd name="T3" fmla="*/ 88 h 522"/>
                  <a:gd name="T4" fmla="*/ 1029 w 2028"/>
                  <a:gd name="T5" fmla="*/ 40 h 522"/>
                  <a:gd name="T6" fmla="*/ 1077 w 2028"/>
                  <a:gd name="T7" fmla="*/ 88 h 522"/>
                  <a:gd name="T8" fmla="*/ 1029 w 2028"/>
                  <a:gd name="T9" fmla="*/ 137 h 522"/>
                  <a:gd name="T10" fmla="*/ 2019 w 2028"/>
                  <a:gd name="T11" fmla="*/ 478 h 522"/>
                  <a:gd name="T12" fmla="*/ 1115 w 2028"/>
                  <a:gd name="T13" fmla="*/ 68 h 522"/>
                  <a:gd name="T14" fmla="*/ 1029 w 2028"/>
                  <a:gd name="T15" fmla="*/ 0 h 522"/>
                  <a:gd name="T16" fmla="*/ 943 w 2028"/>
                  <a:gd name="T17" fmla="*/ 66 h 522"/>
                  <a:gd name="T18" fmla="*/ 10 w 2028"/>
                  <a:gd name="T19" fmla="*/ 481 h 522"/>
                  <a:gd name="T20" fmla="*/ 10 w 2028"/>
                  <a:gd name="T21" fmla="*/ 515 h 522"/>
                  <a:gd name="T22" fmla="*/ 27 w 2028"/>
                  <a:gd name="T23" fmla="*/ 522 h 522"/>
                  <a:gd name="T24" fmla="*/ 44 w 2028"/>
                  <a:gd name="T25" fmla="*/ 515 h 522"/>
                  <a:gd name="T26" fmla="*/ 944 w 2028"/>
                  <a:gd name="T27" fmla="*/ 115 h 522"/>
                  <a:gd name="T28" fmla="*/ 1029 w 2028"/>
                  <a:gd name="T29" fmla="*/ 177 h 522"/>
                  <a:gd name="T30" fmla="*/ 1113 w 2028"/>
                  <a:gd name="T31" fmla="*/ 116 h 522"/>
                  <a:gd name="T32" fmla="*/ 1984 w 2028"/>
                  <a:gd name="T33" fmla="*/ 513 h 522"/>
                  <a:gd name="T34" fmla="*/ 2019 w 2028"/>
                  <a:gd name="T35" fmla="*/ 513 h 522"/>
                  <a:gd name="T36" fmla="*/ 2019 w 2028"/>
                  <a:gd name="T37" fmla="*/ 47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8" h="522">
                    <a:moveTo>
                      <a:pt x="1029" y="137"/>
                    </a:moveTo>
                    <a:cubicBezTo>
                      <a:pt x="1002" y="137"/>
                      <a:pt x="980" y="115"/>
                      <a:pt x="980" y="88"/>
                    </a:cubicBezTo>
                    <a:cubicBezTo>
                      <a:pt x="980" y="62"/>
                      <a:pt x="1002" y="40"/>
                      <a:pt x="1029" y="40"/>
                    </a:cubicBezTo>
                    <a:cubicBezTo>
                      <a:pt x="1055" y="40"/>
                      <a:pt x="1077" y="62"/>
                      <a:pt x="1077" y="88"/>
                    </a:cubicBezTo>
                    <a:cubicBezTo>
                      <a:pt x="1077" y="115"/>
                      <a:pt x="1055" y="137"/>
                      <a:pt x="1029" y="137"/>
                    </a:cubicBezTo>
                    <a:close/>
                    <a:moveTo>
                      <a:pt x="2019" y="478"/>
                    </a:moveTo>
                    <a:cubicBezTo>
                      <a:pt x="1774" y="235"/>
                      <a:pt x="1456" y="91"/>
                      <a:pt x="1115" y="68"/>
                    </a:cubicBezTo>
                    <a:cubicBezTo>
                      <a:pt x="1105" y="29"/>
                      <a:pt x="1070" y="0"/>
                      <a:pt x="1029" y="0"/>
                    </a:cubicBezTo>
                    <a:cubicBezTo>
                      <a:pt x="988" y="0"/>
                      <a:pt x="953" y="28"/>
                      <a:pt x="943" y="66"/>
                    </a:cubicBezTo>
                    <a:cubicBezTo>
                      <a:pt x="590" y="84"/>
                      <a:pt x="261" y="229"/>
                      <a:pt x="10" y="481"/>
                    </a:cubicBezTo>
                    <a:cubicBezTo>
                      <a:pt x="0" y="490"/>
                      <a:pt x="0" y="505"/>
                      <a:pt x="10" y="515"/>
                    </a:cubicBezTo>
                    <a:cubicBezTo>
                      <a:pt x="15" y="520"/>
                      <a:pt x="21" y="522"/>
                      <a:pt x="27" y="522"/>
                    </a:cubicBezTo>
                    <a:cubicBezTo>
                      <a:pt x="33" y="522"/>
                      <a:pt x="39" y="520"/>
                      <a:pt x="44" y="515"/>
                    </a:cubicBezTo>
                    <a:cubicBezTo>
                      <a:pt x="287" y="272"/>
                      <a:pt x="604" y="132"/>
                      <a:pt x="944" y="115"/>
                    </a:cubicBezTo>
                    <a:cubicBezTo>
                      <a:pt x="955" y="151"/>
                      <a:pt x="989" y="177"/>
                      <a:pt x="1029" y="177"/>
                    </a:cubicBezTo>
                    <a:cubicBezTo>
                      <a:pt x="1068" y="177"/>
                      <a:pt x="1101" y="152"/>
                      <a:pt x="1113" y="116"/>
                    </a:cubicBezTo>
                    <a:cubicBezTo>
                      <a:pt x="1442" y="139"/>
                      <a:pt x="1748" y="278"/>
                      <a:pt x="1984" y="513"/>
                    </a:cubicBezTo>
                    <a:cubicBezTo>
                      <a:pt x="1994" y="522"/>
                      <a:pt x="2009" y="522"/>
                      <a:pt x="2019" y="513"/>
                    </a:cubicBezTo>
                    <a:cubicBezTo>
                      <a:pt x="2028" y="503"/>
                      <a:pt x="2028" y="488"/>
                      <a:pt x="2019" y="47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513" name="Oval 512"/>
            <p:cNvSpPr/>
            <p:nvPr/>
          </p:nvSpPr>
          <p:spPr>
            <a:xfrm>
              <a:off x="5739175"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4" name="Oval 513"/>
            <p:cNvSpPr/>
            <p:nvPr/>
          </p:nvSpPr>
          <p:spPr>
            <a:xfrm>
              <a:off x="7475900"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5" name="Oval 514"/>
            <p:cNvSpPr/>
            <p:nvPr/>
          </p:nvSpPr>
          <p:spPr>
            <a:xfrm>
              <a:off x="9195162" y="3719421"/>
              <a:ext cx="720000" cy="7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524"/>
          <a:stretch/>
        </p:blipFill>
        <p:spPr>
          <a:xfrm>
            <a:off x="10620081" y="506431"/>
            <a:ext cx="1069247" cy="1044806"/>
          </a:xfrm>
          <a:prstGeom prst="rect">
            <a:avLst/>
          </a:prstGeom>
        </p:spPr>
      </p:pic>
      <p:sp>
        <p:nvSpPr>
          <p:cNvPr id="46" name="TextBox 14"/>
          <p:cNvSpPr txBox="1">
            <a:spLocks noChangeArrowheads="1"/>
          </p:cNvSpPr>
          <p:nvPr/>
        </p:nvSpPr>
        <p:spPr bwMode="auto">
          <a:xfrm>
            <a:off x="1470454" y="833085"/>
            <a:ext cx="9424417" cy="619272"/>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lvl="0" algn="ctr" rtl="1">
              <a:lnSpc>
                <a:spcPct val="107000"/>
              </a:lnSpc>
              <a:spcAft>
                <a:spcPts val="800"/>
              </a:spcAft>
            </a:pPr>
            <a:r>
              <a:rPr lang="fa-IR" sz="3200" dirty="0" smtClean="0">
                <a:solidFill>
                  <a:srgbClr val="954F72"/>
                </a:solidFill>
                <a:latin typeface="Raleway"/>
                <a:cs typeface="B Titr" panose="00000700000000000000" pitchFamily="2" charset="-78"/>
              </a:rPr>
              <a:t>موانع و محدودیت‌های موجود</a:t>
            </a:r>
            <a:endParaRPr lang="fa-IR" sz="3200" dirty="0">
              <a:solidFill>
                <a:srgbClr val="954F72"/>
              </a:solidFill>
              <a:latin typeface="Raleway"/>
              <a:cs typeface="B Titr" panose="00000700000000000000" pitchFamily="2" charset="-78"/>
            </a:endParaRPr>
          </a:p>
        </p:txBody>
      </p:sp>
      <p:sp>
        <p:nvSpPr>
          <p:cNvPr id="21" name="Rectangle 7"/>
          <p:cNvSpPr>
            <a:spLocks noChangeArrowheads="1"/>
          </p:cNvSpPr>
          <p:nvPr/>
        </p:nvSpPr>
        <p:spPr bwMode="auto">
          <a:xfrm>
            <a:off x="866899" y="1896305"/>
            <a:ext cx="97531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دريافت اطمينان از وزارت نيرو و مشاورين آنها به منظور حمايت از آن در زمان ارزيابي آزمايش و همچنين دريافت نظرات در خصوص مقايسه آن با سيستم‌هاي موجود خارجي</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22" name="Rectangle 7"/>
          <p:cNvSpPr>
            <a:spLocks noChangeArrowheads="1"/>
          </p:cNvSpPr>
          <p:nvPr/>
        </p:nvSpPr>
        <p:spPr bwMode="auto">
          <a:xfrm>
            <a:off x="1793174" y="3067370"/>
            <a:ext cx="8823732"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مشكلات مرتبط با امنيت شبكه در خصوص نرم افزارهاي آنلاين مربوطه </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23" name="Rectangle 7"/>
          <p:cNvSpPr>
            <a:spLocks noChangeArrowheads="1"/>
          </p:cNvSpPr>
          <p:nvPr/>
        </p:nvSpPr>
        <p:spPr bwMode="auto">
          <a:xfrm>
            <a:off x="581891" y="3731510"/>
            <a:ext cx="10035015"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 نياز به قابليت اطمينان بسيار بالاي نرم افزار علي الخصوص در سطوح ولتاژي بالا</a:t>
            </a:r>
          </a:p>
        </p:txBody>
      </p:sp>
      <p:sp>
        <p:nvSpPr>
          <p:cNvPr id="24" name="Rectangle 7"/>
          <p:cNvSpPr>
            <a:spLocks noChangeArrowheads="1"/>
          </p:cNvSpPr>
          <p:nvPr/>
        </p:nvSpPr>
        <p:spPr bwMode="auto">
          <a:xfrm>
            <a:off x="4584406" y="5595180"/>
            <a:ext cx="60325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endParaRPr lang="fa-IR" sz="2000" dirty="0" smtClean="0">
              <a:solidFill>
                <a:srgbClr val="000000"/>
              </a:solidFill>
              <a:latin typeface="Calibri" panose="020F0502020204030204" pitchFamily="34" charset="0"/>
              <a:cs typeface="B Nazanin" panose="00000400000000000000" pitchFamily="2" charset="-78"/>
            </a:endParaRPr>
          </a:p>
        </p:txBody>
      </p:sp>
      <p:sp>
        <p:nvSpPr>
          <p:cNvPr id="19" name="TextBox 18"/>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09</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177611234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wipe(down)">
                                      <p:cBhvr>
                                        <p:cTn id="7" dur="500"/>
                                        <p:tgtEl>
                                          <p:spTgt spid="51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par>
                                <p:cTn id="20" presetID="5" presetClass="entr" presetSubtype="10" fill="hold" grpId="0" nodeType="withEffect">
                                  <p:stCondLst>
                                    <p:cond delay="300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500"/>
                                        <p:tgtEl>
                                          <p:spTgt spid="23"/>
                                        </p:tgtEl>
                                      </p:cBhvr>
                                    </p:animEffect>
                                  </p:childTnLst>
                                </p:cTn>
                              </p:par>
                              <p:par>
                                <p:cTn id="23" presetID="5" presetClass="entr" presetSubtype="10" fill="hold" grpId="0" nodeType="withEffect" nodePh="1">
                                  <p:stCondLst>
                                    <p:cond delay="400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checkerboard(across)">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
          <p:cNvSpPr>
            <a:spLocks noChangeArrowheads="1"/>
          </p:cNvSpPr>
          <p:nvPr/>
        </p:nvSpPr>
        <p:spPr bwMode="auto">
          <a:xfrm>
            <a:off x="3579961" y="377033"/>
            <a:ext cx="503207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gn="ctr">
              <a:lnSpc>
                <a:spcPct val="150000"/>
              </a:lnSpc>
            </a:pPr>
            <a:r>
              <a:rPr lang="fa-IR" dirty="0">
                <a:solidFill>
                  <a:prstClr val="black">
                    <a:lumMod val="95000"/>
                    <a:lumOff val="5000"/>
                  </a:prstClr>
                </a:solidFill>
                <a:latin typeface="Raleway" panose="020B0503030101060003" pitchFamily="34" charset="0"/>
                <a:cs typeface="B Titr" panose="00000700000000000000" pitchFamily="2" charset="-78"/>
              </a:rPr>
              <a:t>راه‌حل های نامطلوب</a:t>
            </a:r>
            <a:endParaRPr lang="en-US" dirty="0">
              <a:solidFill>
                <a:prstClr val="black">
                  <a:lumMod val="95000"/>
                  <a:lumOff val="5000"/>
                </a:prstClr>
              </a:solidFill>
              <a:latin typeface="Raleway" panose="020B0503030101060003" pitchFamily="34" charset="0"/>
              <a:cs typeface="B Titr" panose="00000700000000000000" pitchFamily="2" charset="-78"/>
            </a:endParaRPr>
          </a:p>
        </p:txBody>
      </p:sp>
      <p:grpSp>
        <p:nvGrpSpPr>
          <p:cNvPr id="28" name="Group 27">
            <a:extLst>
              <a:ext uri="{FF2B5EF4-FFF2-40B4-BE49-F238E27FC236}">
                <a16:creationId xmlns="" xmlns:a16="http://schemas.microsoft.com/office/drawing/2014/main" id="{35D681EF-333C-4FB0-BB78-3D7DAA3AB3F8}"/>
              </a:ext>
            </a:extLst>
          </p:cNvPr>
          <p:cNvGrpSpPr/>
          <p:nvPr/>
        </p:nvGrpSpPr>
        <p:grpSpPr>
          <a:xfrm>
            <a:off x="2592449" y="2586837"/>
            <a:ext cx="8222684" cy="977191"/>
            <a:chOff x="2616200" y="2539335"/>
            <a:chExt cx="8222684" cy="977191"/>
          </a:xfrm>
        </p:grpSpPr>
        <p:grpSp>
          <p:nvGrpSpPr>
            <p:cNvPr id="29" name="Group 28">
              <a:extLst>
                <a:ext uri="{FF2B5EF4-FFF2-40B4-BE49-F238E27FC236}">
                  <a16:creationId xmlns="" xmlns:a16="http://schemas.microsoft.com/office/drawing/2014/main" id="{E628A2C8-D092-4A27-830A-5AD734F760A3}"/>
                </a:ext>
              </a:extLst>
            </p:cNvPr>
            <p:cNvGrpSpPr/>
            <p:nvPr/>
          </p:nvGrpSpPr>
          <p:grpSpPr>
            <a:xfrm>
              <a:off x="2616200" y="2539335"/>
              <a:ext cx="8222684" cy="977191"/>
              <a:chOff x="2616200" y="2539335"/>
              <a:chExt cx="8222684" cy="977191"/>
            </a:xfrm>
          </p:grpSpPr>
          <p:sp>
            <p:nvSpPr>
              <p:cNvPr id="31" name="Oval 30"/>
              <p:cNvSpPr/>
              <p:nvPr/>
            </p:nvSpPr>
            <p:spPr>
              <a:xfrm>
                <a:off x="10107364" y="2585834"/>
                <a:ext cx="731520" cy="731520"/>
              </a:xfrm>
              <a:prstGeom prst="ellipse">
                <a:avLst/>
              </a:prstGeom>
              <a:solidFill>
                <a:srgbClr val="5B9BD5"/>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cs typeface="B Nazanin" panose="00000400000000000000" pitchFamily="2" charset="-78"/>
                </a:endParaRPr>
              </a:p>
            </p:txBody>
          </p:sp>
          <p:sp>
            <p:nvSpPr>
              <p:cNvPr id="32" name="Rectangle 7"/>
              <p:cNvSpPr>
                <a:spLocks noChangeArrowheads="1"/>
              </p:cNvSpPr>
              <p:nvPr/>
            </p:nvSpPr>
            <p:spPr bwMode="auto">
              <a:xfrm>
                <a:off x="2616200" y="2539335"/>
                <a:ext cx="7303027"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a-IR" sz="2000" b="0" i="0" u="none" strike="noStrike" kern="0" cap="none" spc="0" normalizeH="0" baseline="0" noProof="0" dirty="0" smtClean="0">
                    <a:ln>
                      <a:noFill/>
                    </a:ln>
                    <a:solidFill>
                      <a:prstClr val="black">
                        <a:lumMod val="95000"/>
                        <a:lumOff val="5000"/>
                      </a:prstClr>
                    </a:solidFill>
                    <a:effectLst/>
                    <a:uLnTx/>
                    <a:uFillTx/>
                    <a:latin typeface="Raleway" panose="020B0503030101060003" pitchFamily="34" charset="0"/>
                    <a:cs typeface="B Nazanin" panose="00000400000000000000" pitchFamily="2" charset="-78"/>
                  </a:rPr>
                  <a:t>مهندسي معكوس و شبيه سازي</a:t>
                </a:r>
                <a:r>
                  <a:rPr kumimoji="0" lang="fa-IR" sz="2000" b="0" i="0" u="none" strike="noStrike" kern="0" cap="none" spc="0" normalizeH="0" noProof="0" dirty="0" smtClean="0">
                    <a:ln>
                      <a:noFill/>
                    </a:ln>
                    <a:solidFill>
                      <a:prstClr val="black">
                        <a:lumMod val="95000"/>
                        <a:lumOff val="5000"/>
                      </a:prstClr>
                    </a:solidFill>
                    <a:effectLst/>
                    <a:uLnTx/>
                    <a:uFillTx/>
                    <a:latin typeface="Raleway" panose="020B0503030101060003" pitchFamily="34" charset="0"/>
                    <a:cs typeface="B Nazanin" panose="00000400000000000000" pitchFamily="2" charset="-78"/>
                  </a:rPr>
                  <a:t> صرف از ساير نرم افزارهاي موجود خارجي بدون ورود عمقي به مسئله</a:t>
                </a:r>
                <a:endParaRPr kumimoji="0" lang="en-US" sz="2000" b="0" i="0" u="none" strike="noStrike" kern="0" cap="none" spc="0" normalizeH="0" baseline="0" noProof="0" dirty="0">
                  <a:ln>
                    <a:noFill/>
                  </a:ln>
                  <a:solidFill>
                    <a:prstClr val="black">
                      <a:lumMod val="95000"/>
                      <a:lumOff val="5000"/>
                    </a:prstClr>
                  </a:solidFill>
                  <a:effectLst/>
                  <a:uLnTx/>
                  <a:uFillTx/>
                  <a:latin typeface="Raleway" panose="020B0503030101060003" pitchFamily="34" charset="0"/>
                  <a:cs typeface="B Nazanin" panose="00000400000000000000" pitchFamily="2" charset="-78"/>
                </a:endParaRPr>
              </a:p>
            </p:txBody>
          </p:sp>
        </p:grpSp>
        <p:sp>
          <p:nvSpPr>
            <p:cNvPr id="30" name="AutoShape 32">
              <a:extLst>
                <a:ext uri="{FF2B5EF4-FFF2-40B4-BE49-F238E27FC236}">
                  <a16:creationId xmlns="" xmlns:a16="http://schemas.microsoft.com/office/drawing/2014/main" id="{41A206CD-F479-48A4-AAD7-EC565050BC19}"/>
                </a:ext>
              </a:extLst>
            </p:cNvPr>
            <p:cNvSpPr>
              <a:spLocks/>
            </p:cNvSpPr>
            <p:nvPr/>
          </p:nvSpPr>
          <p:spPr bwMode="auto">
            <a:xfrm>
              <a:off x="10279880" y="2771859"/>
              <a:ext cx="381000" cy="381000"/>
            </a:xfrm>
            <a:custGeom>
              <a:avLst/>
              <a:gdLst/>
              <a:ahLst/>
              <a:cxnLst/>
              <a:rect l="0" t="0" r="r" b="b"/>
              <a:pathLst>
                <a:path w="21600" h="2160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moveTo>
                    <a:pt x="13489" y="13078"/>
                  </a:moveTo>
                </a:path>
              </a:pathLst>
            </a:custGeom>
            <a:solidFill>
              <a:sysClr val="window" lastClr="FFFFFF"/>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smtClean="0">
                <a:ln>
                  <a:noFill/>
                </a:ln>
                <a:solidFill>
                  <a:prstClr val="black"/>
                </a:solidFill>
                <a:effectLst/>
                <a:uLnTx/>
                <a:uFillTx/>
              </a:endParaRPr>
            </a:p>
          </p:txBody>
        </p:sp>
      </p:grpSp>
      <p:pic>
        <p:nvPicPr>
          <p:cNvPr id="51" name="Picture 50">
            <a:extLst>
              <a:ext uri="{FF2B5EF4-FFF2-40B4-BE49-F238E27FC236}">
                <a16:creationId xmlns="" xmlns:a16="http://schemas.microsoft.com/office/drawing/2014/main" id="{71CEE198-14CF-4021-A4B7-6DC858E5C8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42" y="1724181"/>
            <a:ext cx="1855221" cy="4256337"/>
          </a:xfrm>
          <a:prstGeom prst="rect">
            <a:avLst/>
          </a:prstGeom>
        </p:spPr>
      </p:pic>
      <p:sp>
        <p:nvSpPr>
          <p:cNvPr id="9" name="TextBox 8"/>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09</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24794562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971" y="2560106"/>
            <a:ext cx="1846022" cy="1571755"/>
          </a:xfrm>
          <a:prstGeom prst="ellipse">
            <a:avLst/>
          </a:prstGeom>
          <a:ln>
            <a:noFill/>
          </a:ln>
          <a:effectLst>
            <a:softEdge rad="112500"/>
          </a:effectLst>
        </p:spPr>
      </p:pic>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621" b="82184" l="5488" r="90244">
                        <a14:foregroundMark x1="51423" y1="32950" x2="48171" y2="40038"/>
                        <a14:foregroundMark x1="73577" y1="35057" x2="66057" y2="38506"/>
                        <a14:foregroundMark x1="44715" y1="31418" x2="54878" y2="45211"/>
                        <a14:foregroundMark x1="39431" y1="30651" x2="39431" y2="52299"/>
                        <a14:foregroundMark x1="46138" y1="25096" x2="49797" y2="8812"/>
                        <a14:foregroundMark x1="67683" y1="12835" x2="67683" y2="12835"/>
                        <a14:foregroundMark x1="79472" y1="71264" x2="90447" y2="53065"/>
                        <a14:foregroundMark x1="10569" y1="42146" x2="10163" y2="37739"/>
                        <a14:foregroundMark x1="10976" y1="36590" x2="10976" y2="36590"/>
                        <a14:foregroundMark x1="13008" y1="30651" x2="13008" y2="30651"/>
                        <a14:foregroundMark x1="26829" y1="26628" x2="26829" y2="26628"/>
                        <a14:foregroundMark x1="33130" y1="50383" x2="33130" y2="50383"/>
                        <a14:foregroundMark x1="60772" y1="70881" x2="60772" y2="70881"/>
                      </a14:backgroundRemoval>
                    </a14:imgEffect>
                  </a14:imgLayer>
                </a14:imgProps>
              </a:ext>
              <a:ext uri="{28A0092B-C50C-407E-A947-70E740481C1C}">
                <a14:useLocalDpi xmlns:a14="http://schemas.microsoft.com/office/drawing/2010/main" val="0"/>
              </a:ext>
            </a:extLst>
          </a:blip>
          <a:srcRect t="1" b="8178"/>
          <a:stretch/>
        </p:blipFill>
        <p:spPr>
          <a:xfrm>
            <a:off x="10907868" y="857166"/>
            <a:ext cx="838075" cy="817623"/>
          </a:xfrm>
          <a:prstGeom prst="ellipse">
            <a:avLst/>
          </a:prstGeom>
        </p:spPr>
      </p:pic>
      <p:grpSp>
        <p:nvGrpSpPr>
          <p:cNvPr id="44" name="Group 43"/>
          <p:cNvGrpSpPr/>
          <p:nvPr/>
        </p:nvGrpSpPr>
        <p:grpSpPr>
          <a:xfrm>
            <a:off x="3219450" y="1815629"/>
            <a:ext cx="5200717" cy="3308047"/>
            <a:chOff x="3508376" y="4937126"/>
            <a:chExt cx="1365188" cy="868362"/>
          </a:xfrm>
        </p:grpSpPr>
        <p:sp>
          <p:nvSpPr>
            <p:cNvPr id="25" name="Freeform 199"/>
            <p:cNvSpPr>
              <a:spLocks/>
            </p:cNvSpPr>
            <p:nvPr/>
          </p:nvSpPr>
          <p:spPr bwMode="auto">
            <a:xfrm>
              <a:off x="4457701" y="5146676"/>
              <a:ext cx="211138" cy="136525"/>
            </a:xfrm>
            <a:custGeom>
              <a:avLst/>
              <a:gdLst>
                <a:gd name="T0" fmla="*/ 7 w 133"/>
                <a:gd name="T1" fmla="*/ 86 h 86"/>
                <a:gd name="T2" fmla="*/ 0 w 133"/>
                <a:gd name="T3" fmla="*/ 75 h 86"/>
                <a:gd name="T4" fmla="*/ 126 w 133"/>
                <a:gd name="T5" fmla="*/ 0 h 86"/>
                <a:gd name="T6" fmla="*/ 133 w 133"/>
                <a:gd name="T7" fmla="*/ 11 h 86"/>
                <a:gd name="T8" fmla="*/ 7 w 133"/>
                <a:gd name="T9" fmla="*/ 86 h 86"/>
              </a:gdLst>
              <a:ahLst/>
              <a:cxnLst>
                <a:cxn ang="0">
                  <a:pos x="T0" y="T1"/>
                </a:cxn>
                <a:cxn ang="0">
                  <a:pos x="T2" y="T3"/>
                </a:cxn>
                <a:cxn ang="0">
                  <a:pos x="T4" y="T5"/>
                </a:cxn>
                <a:cxn ang="0">
                  <a:pos x="T6" y="T7"/>
                </a:cxn>
                <a:cxn ang="0">
                  <a:pos x="T8" y="T9"/>
                </a:cxn>
              </a:cxnLst>
              <a:rect l="0" t="0" r="r" b="b"/>
              <a:pathLst>
                <a:path w="133" h="86">
                  <a:moveTo>
                    <a:pt x="7" y="86"/>
                  </a:moveTo>
                  <a:lnTo>
                    <a:pt x="0" y="75"/>
                  </a:lnTo>
                  <a:lnTo>
                    <a:pt x="126" y="0"/>
                  </a:lnTo>
                  <a:lnTo>
                    <a:pt x="133" y="11"/>
                  </a:lnTo>
                  <a:lnTo>
                    <a:pt x="7"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203"/>
            <p:cNvSpPr>
              <a:spLocks/>
            </p:cNvSpPr>
            <p:nvPr/>
          </p:nvSpPr>
          <p:spPr bwMode="auto">
            <a:xfrm>
              <a:off x="4459288" y="5505451"/>
              <a:ext cx="268288" cy="147638"/>
            </a:xfrm>
            <a:custGeom>
              <a:avLst/>
              <a:gdLst>
                <a:gd name="T0" fmla="*/ 163 w 169"/>
                <a:gd name="T1" fmla="*/ 93 h 93"/>
                <a:gd name="T2" fmla="*/ 0 w 169"/>
                <a:gd name="T3" fmla="*/ 11 h 93"/>
                <a:gd name="T4" fmla="*/ 6 w 169"/>
                <a:gd name="T5" fmla="*/ 0 h 93"/>
                <a:gd name="T6" fmla="*/ 169 w 169"/>
                <a:gd name="T7" fmla="*/ 81 h 93"/>
                <a:gd name="T8" fmla="*/ 163 w 169"/>
                <a:gd name="T9" fmla="*/ 93 h 93"/>
              </a:gdLst>
              <a:ahLst/>
              <a:cxnLst>
                <a:cxn ang="0">
                  <a:pos x="T0" y="T1"/>
                </a:cxn>
                <a:cxn ang="0">
                  <a:pos x="T2" y="T3"/>
                </a:cxn>
                <a:cxn ang="0">
                  <a:pos x="T4" y="T5"/>
                </a:cxn>
                <a:cxn ang="0">
                  <a:pos x="T6" y="T7"/>
                </a:cxn>
                <a:cxn ang="0">
                  <a:pos x="T8" y="T9"/>
                </a:cxn>
              </a:cxnLst>
              <a:rect l="0" t="0" r="r" b="b"/>
              <a:pathLst>
                <a:path w="169" h="93">
                  <a:moveTo>
                    <a:pt x="163" y="93"/>
                  </a:moveTo>
                  <a:lnTo>
                    <a:pt x="0" y="11"/>
                  </a:lnTo>
                  <a:lnTo>
                    <a:pt x="6" y="0"/>
                  </a:lnTo>
                  <a:lnTo>
                    <a:pt x="169" y="81"/>
                  </a:lnTo>
                  <a:lnTo>
                    <a:pt x="163" y="9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208"/>
            <p:cNvSpPr>
              <a:spLocks/>
            </p:cNvSpPr>
            <p:nvPr/>
          </p:nvSpPr>
          <p:spPr bwMode="auto">
            <a:xfrm>
              <a:off x="3808413" y="5505451"/>
              <a:ext cx="234950" cy="169863"/>
            </a:xfrm>
            <a:custGeom>
              <a:avLst/>
              <a:gdLst>
                <a:gd name="T0" fmla="*/ 7 w 148"/>
                <a:gd name="T1" fmla="*/ 107 h 107"/>
                <a:gd name="T2" fmla="*/ 0 w 148"/>
                <a:gd name="T3" fmla="*/ 96 h 107"/>
                <a:gd name="T4" fmla="*/ 141 w 148"/>
                <a:gd name="T5" fmla="*/ 0 h 107"/>
                <a:gd name="T6" fmla="*/ 148 w 148"/>
                <a:gd name="T7" fmla="*/ 11 h 107"/>
                <a:gd name="T8" fmla="*/ 7 w 148"/>
                <a:gd name="T9" fmla="*/ 107 h 107"/>
              </a:gdLst>
              <a:ahLst/>
              <a:cxnLst>
                <a:cxn ang="0">
                  <a:pos x="T0" y="T1"/>
                </a:cxn>
                <a:cxn ang="0">
                  <a:pos x="T2" y="T3"/>
                </a:cxn>
                <a:cxn ang="0">
                  <a:pos x="T4" y="T5"/>
                </a:cxn>
                <a:cxn ang="0">
                  <a:pos x="T6" y="T7"/>
                </a:cxn>
                <a:cxn ang="0">
                  <a:pos x="T8" y="T9"/>
                </a:cxn>
              </a:cxnLst>
              <a:rect l="0" t="0" r="r" b="b"/>
              <a:pathLst>
                <a:path w="148" h="107">
                  <a:moveTo>
                    <a:pt x="7" y="107"/>
                  </a:moveTo>
                  <a:lnTo>
                    <a:pt x="0" y="96"/>
                  </a:lnTo>
                  <a:lnTo>
                    <a:pt x="141" y="0"/>
                  </a:lnTo>
                  <a:lnTo>
                    <a:pt x="148" y="11"/>
                  </a:lnTo>
                  <a:lnTo>
                    <a:pt x="7" y="10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Freeform 209"/>
            <p:cNvSpPr>
              <a:spLocks noEditPoints="1"/>
            </p:cNvSpPr>
            <p:nvPr/>
          </p:nvSpPr>
          <p:spPr bwMode="auto">
            <a:xfrm>
              <a:off x="4033838" y="5141913"/>
              <a:ext cx="438150" cy="506413"/>
            </a:xfrm>
            <a:custGeom>
              <a:avLst/>
              <a:gdLst>
                <a:gd name="T0" fmla="*/ 30 w 575"/>
                <a:gd name="T1" fmla="*/ 183 h 664"/>
                <a:gd name="T2" fmla="*/ 288 w 575"/>
                <a:gd name="T3" fmla="*/ 34 h 664"/>
                <a:gd name="T4" fmla="*/ 546 w 575"/>
                <a:gd name="T5" fmla="*/ 183 h 664"/>
                <a:gd name="T6" fmla="*/ 546 w 575"/>
                <a:gd name="T7" fmla="*/ 481 h 664"/>
                <a:gd name="T8" fmla="*/ 288 w 575"/>
                <a:gd name="T9" fmla="*/ 630 h 664"/>
                <a:gd name="T10" fmla="*/ 30 w 575"/>
                <a:gd name="T11" fmla="*/ 481 h 664"/>
                <a:gd name="T12" fmla="*/ 30 w 575"/>
                <a:gd name="T13" fmla="*/ 183 h 664"/>
                <a:gd name="T14" fmla="*/ 288 w 575"/>
                <a:gd name="T15" fmla="*/ 0 h 664"/>
                <a:gd name="T16" fmla="*/ 0 w 575"/>
                <a:gd name="T17" fmla="*/ 166 h 664"/>
                <a:gd name="T18" fmla="*/ 0 w 575"/>
                <a:gd name="T19" fmla="*/ 498 h 664"/>
                <a:gd name="T20" fmla="*/ 288 w 575"/>
                <a:gd name="T21" fmla="*/ 664 h 664"/>
                <a:gd name="T22" fmla="*/ 575 w 575"/>
                <a:gd name="T23" fmla="*/ 498 h 664"/>
                <a:gd name="T24" fmla="*/ 575 w 575"/>
                <a:gd name="T25" fmla="*/ 166 h 664"/>
                <a:gd name="T26" fmla="*/ 288 w 575"/>
                <a:gd name="T27"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5" h="664">
                  <a:moveTo>
                    <a:pt x="30" y="183"/>
                  </a:moveTo>
                  <a:lnTo>
                    <a:pt x="288" y="34"/>
                  </a:lnTo>
                  <a:lnTo>
                    <a:pt x="546" y="183"/>
                  </a:lnTo>
                  <a:lnTo>
                    <a:pt x="546" y="481"/>
                  </a:lnTo>
                  <a:lnTo>
                    <a:pt x="288" y="630"/>
                  </a:lnTo>
                  <a:lnTo>
                    <a:pt x="30" y="481"/>
                  </a:lnTo>
                  <a:lnTo>
                    <a:pt x="30" y="183"/>
                  </a:lnTo>
                  <a:close/>
                  <a:moveTo>
                    <a:pt x="288" y="0"/>
                  </a:moveTo>
                  <a:lnTo>
                    <a:pt x="0" y="166"/>
                  </a:lnTo>
                  <a:lnTo>
                    <a:pt x="0" y="498"/>
                  </a:lnTo>
                  <a:lnTo>
                    <a:pt x="288" y="664"/>
                  </a:lnTo>
                  <a:lnTo>
                    <a:pt x="575" y="498"/>
                  </a:lnTo>
                  <a:lnTo>
                    <a:pt x="575" y="166"/>
                  </a:lnTo>
                  <a:lnTo>
                    <a:pt x="288"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Oval 213"/>
            <p:cNvSpPr>
              <a:spLocks noChangeArrowheads="1"/>
            </p:cNvSpPr>
            <p:nvPr/>
          </p:nvSpPr>
          <p:spPr bwMode="auto">
            <a:xfrm>
              <a:off x="3673476" y="5526088"/>
              <a:ext cx="280988" cy="279400"/>
            </a:xfrm>
            <a:prstGeom prst="ellipse">
              <a:avLst/>
            </a:prstGeom>
            <a:solidFill>
              <a:srgbClr val="FD39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Oval 214"/>
            <p:cNvSpPr>
              <a:spLocks noChangeArrowheads="1"/>
            </p:cNvSpPr>
            <p:nvPr/>
          </p:nvSpPr>
          <p:spPr bwMode="auto">
            <a:xfrm>
              <a:off x="4429126" y="5238751"/>
              <a:ext cx="68263" cy="69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Oval 215"/>
            <p:cNvSpPr>
              <a:spLocks noChangeArrowheads="1"/>
            </p:cNvSpPr>
            <p:nvPr/>
          </p:nvSpPr>
          <p:spPr bwMode="auto">
            <a:xfrm>
              <a:off x="4541839" y="5030788"/>
              <a:ext cx="247649" cy="250825"/>
            </a:xfrm>
            <a:prstGeom prst="ellipse">
              <a:avLst/>
            </a:prstGeom>
            <a:solidFill>
              <a:srgbClr val="5DD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217"/>
            <p:cNvSpPr>
              <a:spLocks/>
            </p:cNvSpPr>
            <p:nvPr/>
          </p:nvSpPr>
          <p:spPr bwMode="auto">
            <a:xfrm>
              <a:off x="3673476" y="5111751"/>
              <a:ext cx="368300" cy="171450"/>
            </a:xfrm>
            <a:custGeom>
              <a:avLst/>
              <a:gdLst>
                <a:gd name="T0" fmla="*/ 227 w 232"/>
                <a:gd name="T1" fmla="*/ 108 h 108"/>
                <a:gd name="T2" fmla="*/ 0 w 232"/>
                <a:gd name="T3" fmla="*/ 12 h 108"/>
                <a:gd name="T4" fmla="*/ 5 w 232"/>
                <a:gd name="T5" fmla="*/ 0 h 108"/>
                <a:gd name="T6" fmla="*/ 232 w 232"/>
                <a:gd name="T7" fmla="*/ 96 h 108"/>
                <a:gd name="T8" fmla="*/ 227 w 232"/>
                <a:gd name="T9" fmla="*/ 108 h 108"/>
              </a:gdLst>
              <a:ahLst/>
              <a:cxnLst>
                <a:cxn ang="0">
                  <a:pos x="T0" y="T1"/>
                </a:cxn>
                <a:cxn ang="0">
                  <a:pos x="T2" y="T3"/>
                </a:cxn>
                <a:cxn ang="0">
                  <a:pos x="T4" y="T5"/>
                </a:cxn>
                <a:cxn ang="0">
                  <a:pos x="T6" y="T7"/>
                </a:cxn>
                <a:cxn ang="0">
                  <a:pos x="T8" y="T9"/>
                </a:cxn>
              </a:cxnLst>
              <a:rect l="0" t="0" r="r" b="b"/>
              <a:pathLst>
                <a:path w="232" h="108">
                  <a:moveTo>
                    <a:pt x="227" y="108"/>
                  </a:moveTo>
                  <a:lnTo>
                    <a:pt x="0" y="12"/>
                  </a:lnTo>
                  <a:lnTo>
                    <a:pt x="5" y="0"/>
                  </a:lnTo>
                  <a:lnTo>
                    <a:pt x="232" y="96"/>
                  </a:lnTo>
                  <a:lnTo>
                    <a:pt x="227" y="10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8" name="Oval 218"/>
            <p:cNvSpPr>
              <a:spLocks noChangeArrowheads="1"/>
            </p:cNvSpPr>
            <p:nvPr/>
          </p:nvSpPr>
          <p:spPr bwMode="auto">
            <a:xfrm>
              <a:off x="4002088" y="5480051"/>
              <a:ext cx="69850"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Oval 219"/>
            <p:cNvSpPr>
              <a:spLocks noChangeArrowheads="1"/>
            </p:cNvSpPr>
            <p:nvPr/>
          </p:nvSpPr>
          <p:spPr bwMode="auto">
            <a:xfrm>
              <a:off x="4002088" y="5238751"/>
              <a:ext cx="69850" cy="698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0" name="Oval 220"/>
            <p:cNvSpPr>
              <a:spLocks noChangeArrowheads="1"/>
            </p:cNvSpPr>
            <p:nvPr/>
          </p:nvSpPr>
          <p:spPr bwMode="auto">
            <a:xfrm>
              <a:off x="3508376" y="4937126"/>
              <a:ext cx="388938" cy="388938"/>
            </a:xfrm>
            <a:prstGeom prst="ellipse">
              <a:avLst/>
            </a:prstGeom>
            <a:solidFill>
              <a:srgbClr val="76D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2" name="Oval 222"/>
            <p:cNvSpPr>
              <a:spLocks noChangeArrowheads="1"/>
            </p:cNvSpPr>
            <p:nvPr/>
          </p:nvSpPr>
          <p:spPr bwMode="auto">
            <a:xfrm>
              <a:off x="4429126" y="5480051"/>
              <a:ext cx="68263" cy="682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3" name="Oval 223"/>
            <p:cNvSpPr>
              <a:spLocks noChangeArrowheads="1"/>
            </p:cNvSpPr>
            <p:nvPr/>
          </p:nvSpPr>
          <p:spPr bwMode="auto">
            <a:xfrm>
              <a:off x="4578352" y="5492751"/>
              <a:ext cx="295212" cy="303213"/>
            </a:xfrm>
            <a:prstGeom prst="ellipse">
              <a:avLst/>
            </a:prstGeom>
            <a:solidFill>
              <a:srgbClr val="93E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3" name="TextBox 14"/>
          <p:cNvSpPr txBox="1">
            <a:spLocks noChangeArrowheads="1"/>
          </p:cNvSpPr>
          <p:nvPr/>
        </p:nvSpPr>
        <p:spPr bwMode="auto">
          <a:xfrm>
            <a:off x="6379245" y="791848"/>
            <a:ext cx="4497607" cy="769441"/>
          </a:xfrm>
          <a:prstGeom prst="rect">
            <a:avLst/>
          </a:prstGeom>
          <a:noFill/>
          <a:ln>
            <a:noFill/>
            <a:prstDash val="sysDot"/>
          </a:ln>
        </p:spPr>
        <p:txBody>
          <a:bodyPr wrap="square"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r">
              <a:lnSpc>
                <a:spcPct val="150000"/>
              </a:lnSpc>
            </a:pPr>
            <a:r>
              <a:rPr lang="fa-IR" sz="3200" dirty="0">
                <a:solidFill>
                  <a:srgbClr val="954F72"/>
                </a:solidFill>
                <a:latin typeface="Raleway"/>
                <a:cs typeface="B Titr" panose="00000700000000000000" pitchFamily="2" charset="-78"/>
              </a:rPr>
              <a:t>الزامات فنی</a:t>
            </a:r>
          </a:p>
        </p:txBody>
      </p:sp>
      <p:sp>
        <p:nvSpPr>
          <p:cNvPr id="45" name="Rectangle 7"/>
          <p:cNvSpPr>
            <a:spLocks noChangeArrowheads="1"/>
          </p:cNvSpPr>
          <p:nvPr/>
        </p:nvSpPr>
        <p:spPr bwMode="auto">
          <a:xfrm>
            <a:off x="5967443" y="2169865"/>
            <a:ext cx="5778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پياده سازي كامل پروتكل </a:t>
            </a:r>
            <a:r>
              <a:rPr lang="en-US" sz="2000" dirty="0" smtClean="0">
                <a:solidFill>
                  <a:srgbClr val="000000"/>
                </a:solidFill>
                <a:latin typeface="Calibri" panose="020F0502020204030204" pitchFamily="34" charset="0"/>
                <a:cs typeface="B Nazanin" panose="00000400000000000000" pitchFamily="2" charset="-78"/>
              </a:rPr>
              <a:t>IEC 61850</a:t>
            </a:r>
          </a:p>
        </p:txBody>
      </p:sp>
      <p:sp>
        <p:nvSpPr>
          <p:cNvPr id="46" name="Rectangle 7"/>
          <p:cNvSpPr>
            <a:spLocks noChangeArrowheads="1"/>
          </p:cNvSpPr>
          <p:nvPr/>
        </p:nvSpPr>
        <p:spPr bwMode="auto">
          <a:xfrm>
            <a:off x="118753" y="1815629"/>
            <a:ext cx="29811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قابليت ارتباط با انواع رله ها حفاظتي  و كنترلرهاي موجود در بازار </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47" name="Rectangle 7"/>
          <p:cNvSpPr>
            <a:spLocks noChangeArrowheads="1"/>
          </p:cNvSpPr>
          <p:nvPr/>
        </p:nvSpPr>
        <p:spPr bwMode="auto">
          <a:xfrm>
            <a:off x="-1152832" y="4608146"/>
            <a:ext cx="4822825"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en-US" sz="2000" dirty="0" smtClean="0">
                <a:solidFill>
                  <a:srgbClr val="000000"/>
                </a:solidFill>
                <a:latin typeface="Calibri" panose="020F0502020204030204" pitchFamily="34" charset="0"/>
                <a:cs typeface="B Nazanin" panose="00000400000000000000" pitchFamily="2" charset="-78"/>
              </a:rPr>
              <a:t>User Friendly</a:t>
            </a:r>
            <a:r>
              <a:rPr lang="fa-IR" sz="2000" dirty="0" smtClean="0">
                <a:solidFill>
                  <a:srgbClr val="000000"/>
                </a:solidFill>
                <a:latin typeface="Calibri" panose="020F0502020204030204" pitchFamily="34" charset="0"/>
                <a:cs typeface="B Nazanin" panose="00000400000000000000" pitchFamily="2" charset="-78"/>
              </a:rPr>
              <a:t> بودن</a:t>
            </a:r>
          </a:p>
        </p:txBody>
      </p:sp>
      <p:sp>
        <p:nvSpPr>
          <p:cNvPr id="49" name="Rectangle 7"/>
          <p:cNvSpPr>
            <a:spLocks noChangeArrowheads="1"/>
          </p:cNvSpPr>
          <p:nvPr/>
        </p:nvSpPr>
        <p:spPr bwMode="auto">
          <a:xfrm>
            <a:off x="4809972" y="4268297"/>
            <a:ext cx="57864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eaLnBrk="1" hangingPunct="1">
              <a:lnSpc>
                <a:spcPct val="150000"/>
              </a:lnSpc>
            </a:pPr>
            <a:r>
              <a:rPr lang="fa-IR" sz="2000" dirty="0" smtClean="0">
                <a:latin typeface="Calibri" panose="020F0502020204030204" pitchFamily="34" charset="0"/>
                <a:cs typeface="B Nazanin" panose="00000400000000000000" pitchFamily="2" charset="-78"/>
              </a:rPr>
              <a:t>قابليت اطمينان بسيار بالا</a:t>
            </a:r>
            <a:endParaRPr lang="en-US" sz="2000" dirty="0">
              <a:latin typeface="Calibri" panose="020F0502020204030204" pitchFamily="34" charset="0"/>
              <a:cs typeface="B Nazanin" panose="00000400000000000000" pitchFamily="2" charset="-78"/>
            </a:endParaRPr>
          </a:p>
        </p:txBody>
      </p:sp>
      <p:sp>
        <p:nvSpPr>
          <p:cNvPr id="51" name="Arc 60"/>
          <p:cNvSpPr/>
          <p:nvPr/>
        </p:nvSpPr>
        <p:spPr>
          <a:xfrm>
            <a:off x="3177118" y="2602211"/>
            <a:ext cx="1555746" cy="732177"/>
          </a:xfrm>
          <a:custGeom>
            <a:avLst/>
            <a:gdLst/>
            <a:ahLst/>
            <a:cxnLst>
              <a:cxn ang="0">
                <a:pos x="wd2" y="hd2"/>
              </a:cxn>
              <a:cxn ang="5400000">
                <a:pos x="wd2" y="hd2"/>
              </a:cxn>
              <a:cxn ang="10800000">
                <a:pos x="wd2" y="hd2"/>
              </a:cxn>
              <a:cxn ang="16200000">
                <a:pos x="wd2" y="hd2"/>
              </a:cxn>
            </a:cxnLst>
            <a:rect l="0" t="0" r="r" b="b"/>
            <a:pathLst>
              <a:path w="21277" h="20997" extrusionOk="0">
                <a:moveTo>
                  <a:pt x="21259" y="0"/>
                </a:moveTo>
                <a:lnTo>
                  <a:pt x="21259" y="0"/>
                </a:lnTo>
                <a:cubicBezTo>
                  <a:pt x="21600" y="10941"/>
                  <a:pt x="17121" y="20326"/>
                  <a:pt x="11255" y="20963"/>
                </a:cubicBezTo>
                <a:cubicBezTo>
                  <a:pt x="5389" y="21600"/>
                  <a:pt x="356" y="13247"/>
                  <a:pt x="15" y="2306"/>
                </a:cubicBezTo>
                <a:cubicBezTo>
                  <a:pt x="8" y="2079"/>
                  <a:pt x="3" y="1851"/>
                  <a:pt x="0" y="1624"/>
                </a:cubicBezTo>
              </a:path>
            </a:pathLst>
          </a:custGeom>
          <a:ln w="15875">
            <a:solidFill>
              <a:srgbClr val="76DCD7"/>
            </a:solidFill>
            <a:miter/>
          </a:ln>
        </p:spPr>
        <p:txBody>
          <a:bodyPr lIns="45719" rIns="45719" anchor="ctr"/>
          <a:lstStyle/>
          <a:p>
            <a:endParaRPr/>
          </a:p>
        </p:txBody>
      </p:sp>
      <p:sp>
        <p:nvSpPr>
          <p:cNvPr id="53" name="Arc 60"/>
          <p:cNvSpPr/>
          <p:nvPr/>
        </p:nvSpPr>
        <p:spPr>
          <a:xfrm>
            <a:off x="7121493" y="2621531"/>
            <a:ext cx="997332" cy="542349"/>
          </a:xfrm>
          <a:custGeom>
            <a:avLst/>
            <a:gdLst/>
            <a:ahLst/>
            <a:cxnLst>
              <a:cxn ang="0">
                <a:pos x="wd2" y="hd2"/>
              </a:cxn>
              <a:cxn ang="5400000">
                <a:pos x="wd2" y="hd2"/>
              </a:cxn>
              <a:cxn ang="10800000">
                <a:pos x="wd2" y="hd2"/>
              </a:cxn>
              <a:cxn ang="16200000">
                <a:pos x="wd2" y="hd2"/>
              </a:cxn>
            </a:cxnLst>
            <a:rect l="0" t="0" r="r" b="b"/>
            <a:pathLst>
              <a:path w="21277" h="20997" extrusionOk="0">
                <a:moveTo>
                  <a:pt x="21259" y="0"/>
                </a:moveTo>
                <a:lnTo>
                  <a:pt x="21259" y="0"/>
                </a:lnTo>
                <a:cubicBezTo>
                  <a:pt x="21600" y="10941"/>
                  <a:pt x="17121" y="20326"/>
                  <a:pt x="11255" y="20963"/>
                </a:cubicBezTo>
                <a:cubicBezTo>
                  <a:pt x="5389" y="21600"/>
                  <a:pt x="356" y="13247"/>
                  <a:pt x="15" y="2306"/>
                </a:cubicBezTo>
                <a:cubicBezTo>
                  <a:pt x="8" y="2079"/>
                  <a:pt x="3" y="1851"/>
                  <a:pt x="0" y="1624"/>
                </a:cubicBezTo>
              </a:path>
            </a:pathLst>
          </a:custGeom>
          <a:ln w="15875">
            <a:solidFill>
              <a:srgbClr val="5DD5FF"/>
            </a:solidFill>
            <a:miter/>
          </a:ln>
        </p:spPr>
        <p:txBody>
          <a:bodyPr lIns="45719" rIns="45719" anchor="ctr"/>
          <a:lstStyle/>
          <a:p>
            <a:endParaRPr/>
          </a:p>
        </p:txBody>
      </p:sp>
      <p:sp>
        <p:nvSpPr>
          <p:cNvPr id="54" name="Arc 60"/>
          <p:cNvSpPr/>
          <p:nvPr/>
        </p:nvSpPr>
        <p:spPr>
          <a:xfrm>
            <a:off x="7247170" y="4489012"/>
            <a:ext cx="1191132" cy="637795"/>
          </a:xfrm>
          <a:custGeom>
            <a:avLst/>
            <a:gdLst/>
            <a:ahLst/>
            <a:cxnLst>
              <a:cxn ang="0">
                <a:pos x="wd2" y="hd2"/>
              </a:cxn>
              <a:cxn ang="5400000">
                <a:pos x="wd2" y="hd2"/>
              </a:cxn>
              <a:cxn ang="10800000">
                <a:pos x="wd2" y="hd2"/>
              </a:cxn>
              <a:cxn ang="16200000">
                <a:pos x="wd2" y="hd2"/>
              </a:cxn>
            </a:cxnLst>
            <a:rect l="0" t="0" r="r" b="b"/>
            <a:pathLst>
              <a:path w="21277" h="20997" extrusionOk="0">
                <a:moveTo>
                  <a:pt x="21259" y="0"/>
                </a:moveTo>
                <a:lnTo>
                  <a:pt x="21259" y="0"/>
                </a:lnTo>
                <a:cubicBezTo>
                  <a:pt x="21600" y="10941"/>
                  <a:pt x="17121" y="20326"/>
                  <a:pt x="11255" y="20963"/>
                </a:cubicBezTo>
                <a:cubicBezTo>
                  <a:pt x="5389" y="21600"/>
                  <a:pt x="356" y="13247"/>
                  <a:pt x="15" y="2306"/>
                </a:cubicBezTo>
                <a:cubicBezTo>
                  <a:pt x="8" y="2079"/>
                  <a:pt x="3" y="1851"/>
                  <a:pt x="0" y="1624"/>
                </a:cubicBezTo>
              </a:path>
            </a:pathLst>
          </a:custGeom>
          <a:ln w="15875">
            <a:solidFill>
              <a:srgbClr val="93E5A8"/>
            </a:solidFill>
            <a:miter/>
          </a:ln>
        </p:spPr>
        <p:txBody>
          <a:bodyPr lIns="45719" rIns="45719" anchor="ctr"/>
          <a:lstStyle/>
          <a:p>
            <a:endParaRPr/>
          </a:p>
        </p:txBody>
      </p:sp>
      <p:sp>
        <p:nvSpPr>
          <p:cNvPr id="56" name="Arc 60"/>
          <p:cNvSpPr/>
          <p:nvPr/>
        </p:nvSpPr>
        <p:spPr>
          <a:xfrm>
            <a:off x="3809005" y="4550599"/>
            <a:ext cx="1143056" cy="604374"/>
          </a:xfrm>
          <a:custGeom>
            <a:avLst/>
            <a:gdLst/>
            <a:ahLst/>
            <a:cxnLst>
              <a:cxn ang="0">
                <a:pos x="wd2" y="hd2"/>
              </a:cxn>
              <a:cxn ang="5400000">
                <a:pos x="wd2" y="hd2"/>
              </a:cxn>
              <a:cxn ang="10800000">
                <a:pos x="wd2" y="hd2"/>
              </a:cxn>
              <a:cxn ang="16200000">
                <a:pos x="wd2" y="hd2"/>
              </a:cxn>
            </a:cxnLst>
            <a:rect l="0" t="0" r="r" b="b"/>
            <a:pathLst>
              <a:path w="21277" h="20997" extrusionOk="0">
                <a:moveTo>
                  <a:pt x="21259" y="0"/>
                </a:moveTo>
                <a:lnTo>
                  <a:pt x="21259" y="0"/>
                </a:lnTo>
                <a:cubicBezTo>
                  <a:pt x="21600" y="10941"/>
                  <a:pt x="17121" y="20326"/>
                  <a:pt x="11255" y="20963"/>
                </a:cubicBezTo>
                <a:cubicBezTo>
                  <a:pt x="5389" y="21600"/>
                  <a:pt x="356" y="13247"/>
                  <a:pt x="15" y="2306"/>
                </a:cubicBezTo>
                <a:cubicBezTo>
                  <a:pt x="8" y="2079"/>
                  <a:pt x="3" y="1851"/>
                  <a:pt x="0" y="1624"/>
                </a:cubicBezTo>
              </a:path>
            </a:pathLst>
          </a:custGeom>
          <a:ln w="15875">
            <a:solidFill>
              <a:srgbClr val="FD3939"/>
            </a:solidFill>
            <a:miter/>
          </a:ln>
        </p:spPr>
        <p:txBody>
          <a:bodyPr lIns="45719" rIns="45719" anchor="ctr"/>
          <a:lstStyle/>
          <a:p>
            <a:endParaRPr/>
          </a:p>
        </p:txBody>
      </p:sp>
      <p:sp>
        <p:nvSpPr>
          <p:cNvPr id="28" name="TextBox 27"/>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09</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29672513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500"/>
                            </p:stCondLst>
                            <p:childTnLst>
                              <p:par>
                                <p:cTn id="18" presetID="4" presetClass="entr" presetSubtype="32" fill="hold" grpId="0" nodeType="afterEffect">
                                  <p:stCondLst>
                                    <p:cond delay="0"/>
                                  </p:stCondLst>
                                  <p:iterate>
                                    <p:tmAbs val="0"/>
                                  </p:iterate>
                                  <p:childTnLst>
                                    <p:set>
                                      <p:cBhvr>
                                        <p:cTn id="19" fill="hold"/>
                                        <p:tgtEl>
                                          <p:spTgt spid="53"/>
                                        </p:tgtEl>
                                        <p:attrNameLst>
                                          <p:attrName>style.visibility</p:attrName>
                                        </p:attrNameLst>
                                      </p:cBhvr>
                                      <p:to>
                                        <p:strVal val="visible"/>
                                      </p:to>
                                    </p:set>
                                    <p:animEffect transition="in" filter="box(out)">
                                      <p:cBhvr>
                                        <p:cTn id="20" dur="700"/>
                                        <p:tgtEl>
                                          <p:spTgt spid="53"/>
                                        </p:tgtEl>
                                      </p:cBhvr>
                                    </p:animEffect>
                                  </p:childTnLst>
                                </p:cTn>
                              </p:par>
                            </p:childTnLst>
                          </p:cTn>
                        </p:par>
                        <p:par>
                          <p:cTn id="21" fill="hold">
                            <p:stCondLst>
                              <p:cond delay="1200"/>
                            </p:stCondLst>
                            <p:childTnLst>
                              <p:par>
                                <p:cTn id="22" presetID="5" presetClass="entr" presetSubtype="1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checkerboard(across)">
                                      <p:cBhvr>
                                        <p:cTn id="24" dur="500"/>
                                        <p:tgtEl>
                                          <p:spTgt spid="45"/>
                                        </p:tgtEl>
                                      </p:cBhvr>
                                    </p:animEffect>
                                  </p:childTnLst>
                                </p:cTn>
                              </p:par>
                            </p:childTnLst>
                          </p:cTn>
                        </p:par>
                        <p:par>
                          <p:cTn id="25" fill="hold">
                            <p:stCondLst>
                              <p:cond delay="1700"/>
                            </p:stCondLst>
                            <p:childTnLst>
                              <p:par>
                                <p:cTn id="26" presetID="4" presetClass="entr" presetSubtype="32" fill="hold" grpId="0" nodeType="afterEffect">
                                  <p:stCondLst>
                                    <p:cond delay="0"/>
                                  </p:stCondLst>
                                  <p:iterate>
                                    <p:tmAbs val="0"/>
                                  </p:iterate>
                                  <p:childTnLst>
                                    <p:set>
                                      <p:cBhvr>
                                        <p:cTn id="27" fill="hold"/>
                                        <p:tgtEl>
                                          <p:spTgt spid="54"/>
                                        </p:tgtEl>
                                        <p:attrNameLst>
                                          <p:attrName>style.visibility</p:attrName>
                                        </p:attrNameLst>
                                      </p:cBhvr>
                                      <p:to>
                                        <p:strVal val="visible"/>
                                      </p:to>
                                    </p:set>
                                    <p:animEffect transition="in" filter="box(out)">
                                      <p:cBhvr>
                                        <p:cTn id="28" dur="700"/>
                                        <p:tgtEl>
                                          <p:spTgt spid="54"/>
                                        </p:tgtEl>
                                      </p:cBhvr>
                                    </p:animEffect>
                                  </p:childTnLst>
                                </p:cTn>
                              </p:par>
                            </p:childTnLst>
                          </p:cTn>
                        </p:par>
                        <p:par>
                          <p:cTn id="29" fill="hold">
                            <p:stCondLst>
                              <p:cond delay="2400"/>
                            </p:stCondLst>
                            <p:childTnLst>
                              <p:par>
                                <p:cTn id="30" presetID="5" presetClass="entr" presetSubtype="1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heckerboard(across)">
                                      <p:cBhvr>
                                        <p:cTn id="32" dur="500"/>
                                        <p:tgtEl>
                                          <p:spTgt spid="49"/>
                                        </p:tgtEl>
                                      </p:cBhvr>
                                    </p:animEffect>
                                  </p:childTnLst>
                                </p:cTn>
                              </p:par>
                            </p:childTnLst>
                          </p:cTn>
                        </p:par>
                        <p:par>
                          <p:cTn id="33" fill="hold">
                            <p:stCondLst>
                              <p:cond delay="2900"/>
                            </p:stCondLst>
                            <p:childTnLst>
                              <p:par>
                                <p:cTn id="34" presetID="5" presetClass="entr" presetSubtype="1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checkerboard(across)">
                                      <p:cBhvr>
                                        <p:cTn id="36" dur="500"/>
                                        <p:tgtEl>
                                          <p:spTgt spid="46"/>
                                        </p:tgtEl>
                                      </p:cBhvr>
                                    </p:animEffect>
                                  </p:childTnLst>
                                </p:cTn>
                              </p:par>
                            </p:childTnLst>
                          </p:cTn>
                        </p:par>
                        <p:par>
                          <p:cTn id="37" fill="hold">
                            <p:stCondLst>
                              <p:cond delay="3400"/>
                            </p:stCondLst>
                            <p:childTnLst>
                              <p:par>
                                <p:cTn id="38" presetID="4" presetClass="entr" presetSubtype="32" fill="hold" grpId="0" nodeType="afterEffect">
                                  <p:stCondLst>
                                    <p:cond delay="0"/>
                                  </p:stCondLst>
                                  <p:iterate>
                                    <p:tmAbs val="0"/>
                                  </p:iterate>
                                  <p:childTnLst>
                                    <p:set>
                                      <p:cBhvr>
                                        <p:cTn id="39" fill="hold"/>
                                        <p:tgtEl>
                                          <p:spTgt spid="56"/>
                                        </p:tgtEl>
                                        <p:attrNameLst>
                                          <p:attrName>style.visibility</p:attrName>
                                        </p:attrNameLst>
                                      </p:cBhvr>
                                      <p:to>
                                        <p:strVal val="visible"/>
                                      </p:to>
                                    </p:set>
                                    <p:animEffect transition="in" filter="box(out)">
                                      <p:cBhvr>
                                        <p:cTn id="40" dur="700"/>
                                        <p:tgtEl>
                                          <p:spTgt spid="56"/>
                                        </p:tgtEl>
                                      </p:cBhvr>
                                    </p:animEffect>
                                  </p:childTnLst>
                                </p:cTn>
                              </p:par>
                            </p:childTnLst>
                          </p:cTn>
                        </p:par>
                        <p:par>
                          <p:cTn id="41" fill="hold">
                            <p:stCondLst>
                              <p:cond delay="4100"/>
                            </p:stCondLst>
                            <p:childTnLst>
                              <p:par>
                                <p:cTn id="42" presetID="5" presetClass="entr" presetSubtype="1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checkerboard(across)">
                                      <p:cBhvr>
                                        <p:cTn id="44" dur="500"/>
                                        <p:tgtEl>
                                          <p:spTgt spid="47"/>
                                        </p:tgtEl>
                                      </p:cBhvr>
                                    </p:animEffect>
                                  </p:childTnLst>
                                </p:cTn>
                              </p:par>
                            </p:childTnLst>
                          </p:cTn>
                        </p:par>
                        <p:par>
                          <p:cTn id="45" fill="hold">
                            <p:stCondLst>
                              <p:cond delay="4600"/>
                            </p:stCondLst>
                            <p:childTnLst>
                              <p:par>
                                <p:cTn id="46" presetID="4" presetClass="entr" presetSubtype="32" fill="hold" grpId="0" nodeType="afterEffect">
                                  <p:stCondLst>
                                    <p:cond delay="0"/>
                                  </p:stCondLst>
                                  <p:iterate>
                                    <p:tmAbs val="0"/>
                                  </p:iterate>
                                  <p:childTnLst>
                                    <p:set>
                                      <p:cBhvr>
                                        <p:cTn id="47" fill="hold"/>
                                        <p:tgtEl>
                                          <p:spTgt spid="51"/>
                                        </p:tgtEl>
                                        <p:attrNameLst>
                                          <p:attrName>style.visibility</p:attrName>
                                        </p:attrNameLst>
                                      </p:cBhvr>
                                      <p:to>
                                        <p:strVal val="visible"/>
                                      </p:to>
                                    </p:set>
                                    <p:animEffect transition="in" filter="box(out)">
                                      <p:cBhvr>
                                        <p:cTn id="48" dur="7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5" grpId="0"/>
      <p:bldP spid="46" grpId="0"/>
      <p:bldP spid="47" grpId="0"/>
      <p:bldP spid="49" grpId="0"/>
      <p:bldP spid="51" grpId="0" animBg="1" advAuto="0"/>
      <p:bldP spid="53" grpId="0" animBg="1" advAuto="0"/>
      <p:bldP spid="54" grpId="0" animBg="1" advAuto="0"/>
      <p:bldP spid="56"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7315" b="76852" l="3300" r="98000">
                        <a14:foregroundMark x1="79000" y1="40278" x2="84900" y2="31481"/>
                        <a14:foregroundMark x1="63900" y1="42685" x2="63600" y2="29352"/>
                        <a14:foregroundMark x1="54800" y1="39074" x2="55400" y2="30000"/>
                        <a14:foregroundMark x1="62000" y1="14167" x2="62000" y2="14167"/>
                        <a14:foregroundMark x1="78300" y1="14167" x2="78300" y2="14167"/>
                        <a14:foregroundMark x1="75400" y1="45741" x2="75400" y2="45741"/>
                        <a14:foregroundMark x1="85200" y1="65185" x2="85200" y2="65185"/>
                        <a14:foregroundMark x1="73400" y1="63611" x2="73400" y2="63611"/>
                        <a14:foregroundMark x1="19100" y1="60000" x2="54100" y2="61204"/>
                      </a14:backgroundRemoval>
                    </a14:imgEffect>
                  </a14:imgLayer>
                </a14:imgProps>
              </a:ext>
              <a:ext uri="{28A0092B-C50C-407E-A947-70E740481C1C}">
                <a14:useLocalDpi xmlns:a14="http://schemas.microsoft.com/office/drawing/2010/main" val="0"/>
              </a:ext>
            </a:extLst>
          </a:blip>
          <a:srcRect b="25143"/>
          <a:stretch/>
        </p:blipFill>
        <p:spPr>
          <a:xfrm>
            <a:off x="10166898" y="362773"/>
            <a:ext cx="1454198" cy="1175657"/>
          </a:xfrm>
          <a:prstGeom prst="rect">
            <a:avLst/>
          </a:prstGeom>
        </p:spPr>
      </p:pic>
      <p:sp>
        <p:nvSpPr>
          <p:cNvPr id="342" name="Diamond 341"/>
          <p:cNvSpPr/>
          <p:nvPr/>
        </p:nvSpPr>
        <p:spPr>
          <a:xfrm>
            <a:off x="11402545" y="2774724"/>
            <a:ext cx="720000" cy="720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IN"/>
          </a:p>
        </p:txBody>
      </p:sp>
      <p:sp>
        <p:nvSpPr>
          <p:cNvPr id="347" name="Diamond 346"/>
          <p:cNvSpPr/>
          <p:nvPr/>
        </p:nvSpPr>
        <p:spPr>
          <a:xfrm>
            <a:off x="11402545" y="4478993"/>
            <a:ext cx="720000" cy="720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IN"/>
          </a:p>
        </p:txBody>
      </p:sp>
      <p:sp>
        <p:nvSpPr>
          <p:cNvPr id="40" name="TextBox 14"/>
          <p:cNvSpPr txBox="1">
            <a:spLocks noChangeArrowheads="1"/>
          </p:cNvSpPr>
          <p:nvPr/>
        </p:nvSpPr>
        <p:spPr bwMode="auto">
          <a:xfrm>
            <a:off x="6960739" y="767066"/>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a:solidFill>
                  <a:srgbClr val="954F72"/>
                </a:solidFill>
                <a:latin typeface="Raleway"/>
                <a:cs typeface="B Titr" panose="00000700000000000000" pitchFamily="2" charset="-78"/>
              </a:rPr>
              <a:t>تشریح و تعریف مسئله</a:t>
            </a:r>
          </a:p>
        </p:txBody>
      </p:sp>
      <p:grpSp>
        <p:nvGrpSpPr>
          <p:cNvPr id="35" name="Group 34"/>
          <p:cNvGrpSpPr>
            <a:grpSpLocks/>
          </p:cNvGrpSpPr>
          <p:nvPr/>
        </p:nvGrpSpPr>
        <p:grpSpPr bwMode="auto">
          <a:xfrm>
            <a:off x="3569126" y="1080988"/>
            <a:ext cx="7310904" cy="1002647"/>
            <a:chOff x="-152987" y="-378491"/>
            <a:chExt cx="7310903" cy="1002648"/>
          </a:xfrm>
        </p:grpSpPr>
        <p:sp>
          <p:nvSpPr>
            <p:cNvPr id="39" name="TextBox 38">
              <a:extLst>
                <a:ext uri="{FF2B5EF4-FFF2-40B4-BE49-F238E27FC236}">
                  <a16:creationId xmlns="" xmlns:a16="http://schemas.microsoft.com/office/drawing/2014/main" id="{2E7C7D8D-1062-4B43-9B3A-22A51E770763}"/>
                </a:ext>
              </a:extLst>
            </p:cNvPr>
            <p:cNvSpPr txBox="1"/>
            <p:nvPr/>
          </p:nvSpPr>
          <p:spPr bwMode="auto">
            <a:xfrm>
              <a:off x="-152987" y="150950"/>
              <a:ext cx="6783224" cy="473207"/>
            </a:xfrm>
            <a:prstGeom prst="rect">
              <a:avLst/>
            </a:prstGeom>
            <a:noFill/>
          </p:spPr>
          <p:txBody>
            <a:bodyPr wrap="square" rtlCol="1">
              <a:spAutoFit/>
            </a:bodyPr>
            <a:lstStyle/>
            <a:p>
              <a:pPr algn="r">
                <a:lnSpc>
                  <a:spcPct val="150000"/>
                </a:lnSpc>
                <a:defRPr/>
              </a:pPr>
              <a:r>
                <a:rPr lang="fa-IR" kern="0" dirty="0">
                  <a:solidFill>
                    <a:srgbClr val="5DD5FF"/>
                  </a:solidFill>
                  <a:ea typeface="Arial Unicode MS"/>
                  <a:cs typeface="B Titr" panose="00000700000000000000" pitchFamily="2" charset="-78"/>
                </a:rPr>
                <a:t>ساخت مواد عايقي سيم و كابل با قابليت تحمل شعله بخصوص كابل‌هاي فشار قوي </a:t>
              </a:r>
            </a:p>
          </p:txBody>
        </p:sp>
        <p:sp>
          <p:nvSpPr>
            <p:cNvPr id="36" name="TextBox 35">
              <a:extLst>
                <a:ext uri="{FF2B5EF4-FFF2-40B4-BE49-F238E27FC236}">
                  <a16:creationId xmlns="" xmlns:a16="http://schemas.microsoft.com/office/drawing/2014/main" id="{256233C0-BFB2-4ECF-BAEB-6328A24822C8}"/>
                </a:ext>
              </a:extLst>
            </p:cNvPr>
            <p:cNvSpPr txBox="1"/>
            <p:nvPr/>
          </p:nvSpPr>
          <p:spPr>
            <a:xfrm>
              <a:off x="6683803" y="-378491"/>
              <a:ext cx="474113" cy="461665"/>
            </a:xfrm>
            <a:prstGeom prst="rect">
              <a:avLst/>
            </a:prstGeom>
            <a:noFill/>
          </p:spPr>
          <p:txBody>
            <a:bodyPr wrap="square" rtlCol="1">
              <a:spAutoFit/>
            </a:bodyPr>
            <a:lstStyle/>
            <a:p>
              <a:pPr algn="r">
                <a:defRPr/>
              </a:pPr>
              <a:r>
                <a:rPr lang="fa-IR" sz="2400" kern="0" dirty="0" smtClean="0">
                  <a:solidFill>
                    <a:srgbClr val="5DD5FF"/>
                  </a:solidFill>
                  <a:ea typeface="Arial Unicode MS"/>
                  <a:cs typeface="B Titr" panose="00000700000000000000" pitchFamily="2" charset="-78"/>
                </a:rPr>
                <a:t>10</a:t>
              </a:r>
              <a:endParaRPr lang="fa-IR" sz="2400" kern="0" dirty="0">
                <a:solidFill>
                  <a:srgbClr val="5DD5FF"/>
                </a:solidFill>
                <a:ea typeface="Arial Unicode MS"/>
                <a:cs typeface="B Titr" panose="00000700000000000000" pitchFamily="2" charset="-78"/>
              </a:endParaRPr>
            </a:p>
          </p:txBody>
        </p:sp>
      </p:gr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0065" y="2956034"/>
            <a:ext cx="340922" cy="340922"/>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4953" y="4621401"/>
            <a:ext cx="435183" cy="435183"/>
          </a:xfrm>
          <a:prstGeom prst="rect">
            <a:avLst/>
          </a:prstGeom>
        </p:spPr>
      </p:pic>
      <p:sp>
        <p:nvSpPr>
          <p:cNvPr id="21" name="Rectangle 20"/>
          <p:cNvSpPr>
            <a:spLocks noChangeArrowheads="1"/>
          </p:cNvSpPr>
          <p:nvPr/>
        </p:nvSpPr>
        <p:spPr bwMode="auto">
          <a:xfrm>
            <a:off x="3884976" y="2582250"/>
            <a:ext cx="73751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285750" indent="-285750" algn="r" rtl="1">
              <a:lnSpc>
                <a:spcPct val="250000"/>
              </a:lnSpc>
              <a:buFont typeface="Wingdings" panose="05000000000000000000" pitchFamily="2" charset="2"/>
              <a:buChar char="v"/>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در شرايط فعلي از كابل با روكش ميكا و پوشش سيليكوني  استفاده مي شود كه با توجه به وارداتي بودن مواد اوليه قيمت تمام شده بالا می باشد این امر موجب شده در عمل استانداردهاي حداقلي رعايت گردد و هزينه بالاي به مصرف كنندگان تحميل گردد.</a:t>
            </a:r>
          </a:p>
          <a:p>
            <a:pPr marL="285750" indent="-285750" algn="r" rtl="1">
              <a:lnSpc>
                <a:spcPct val="250000"/>
              </a:lnSpc>
              <a:buFont typeface="Wingdings" panose="05000000000000000000" pitchFamily="2" charset="2"/>
              <a:buChar char="v"/>
              <a:defRPr/>
            </a:pPr>
            <a:r>
              <a:rPr lang="fa-IR" sz="1600" b="1" dirty="0" smtClean="0">
                <a:solidFill>
                  <a:srgbClr val="000000"/>
                </a:solidFill>
                <a:latin typeface="A Iranian Sans" panose="01000500000000020002" pitchFamily="2" charset="-78"/>
                <a:ea typeface="Arial Unicode MS"/>
                <a:cs typeface="B Nazanin" panose="00000400000000000000" pitchFamily="2" charset="-78"/>
              </a:rPr>
              <a:t>كابل با قابليت تحمل شعله در صنايع نظامي، پالايشي، پتروشيمي و شيميايي استفاده مي شود.</a:t>
            </a:r>
            <a:endParaRPr lang="fa-IR" sz="1600" b="1" dirty="0">
              <a:solidFill>
                <a:srgbClr val="000000"/>
              </a:solidFill>
              <a:latin typeface="A Iranian Sans" panose="01000500000000020002" pitchFamily="2" charset="-78"/>
              <a:ea typeface="Arial Unicode MS"/>
              <a:cs typeface="B Nazanin" panose="00000400000000000000" pitchFamily="2" charset="-78"/>
            </a:endParaRPr>
          </a:p>
        </p:txBody>
      </p:sp>
      <p:pic>
        <p:nvPicPr>
          <p:cNvPr id="3" name="Picture 2"/>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09582" y="362773"/>
            <a:ext cx="3152775" cy="1447800"/>
          </a:xfrm>
          <a:prstGeom prst="rect">
            <a:avLst/>
          </a:prstGeom>
        </p:spPr>
      </p:pic>
      <p:pic>
        <p:nvPicPr>
          <p:cNvPr id="7" name="Picture 6"/>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9582" y="2257359"/>
            <a:ext cx="3877216" cy="139084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582" y="4070841"/>
            <a:ext cx="1486107" cy="857370"/>
          </a:xfrm>
          <a:prstGeom prst="rect">
            <a:avLst/>
          </a:prstGeom>
        </p:spPr>
      </p:pic>
      <p:sp>
        <p:nvSpPr>
          <p:cNvPr id="15" name="TextBox 14"/>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10</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1760301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 presetClass="entr" presetSubtype="2"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42"/>
                                        </p:tgtEl>
                                        <p:attrNameLst>
                                          <p:attrName>style.visibility</p:attrName>
                                        </p:attrNameLst>
                                      </p:cBhvr>
                                      <p:to>
                                        <p:strVal val="visible"/>
                                      </p:to>
                                    </p:set>
                                    <p:animEffect transition="in" filter="fade">
                                      <p:cBhvr>
                                        <p:cTn id="17" dur="500"/>
                                        <p:tgtEl>
                                          <p:spTgt spid="3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par>
                                <p:cTn id="21" presetID="10"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347" grpId="0" animBg="1"/>
      <p:bldP spid="4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2E6DE6BF-4797-4E59-82DE-1A586E8DBEF6}"/>
              </a:ext>
            </a:extLst>
          </p:cNvPr>
          <p:cNvGrpSpPr/>
          <p:nvPr/>
        </p:nvGrpSpPr>
        <p:grpSpPr>
          <a:xfrm>
            <a:off x="8666994" y="2019299"/>
            <a:ext cx="2397487" cy="4267087"/>
            <a:chOff x="4570072" y="1559676"/>
            <a:chExt cx="2326354" cy="4140484"/>
          </a:xfrm>
          <a:effectLst>
            <a:outerShdw blurRad="330200" dist="38100" dir="2700000" sx="102000" sy="102000" algn="tl" rotWithShape="0">
              <a:schemeClr val="tx1">
                <a:lumMod val="85000"/>
                <a:lumOff val="15000"/>
                <a:alpha val="40000"/>
              </a:schemeClr>
            </a:outerShdw>
            <a:reflection blurRad="6350" stA="52000" endA="300" endPos="19000" dir="5400000" sy="-100000" algn="bl" rotWithShape="0"/>
          </a:effectLst>
        </p:grpSpPr>
        <p:sp>
          <p:nvSpPr>
            <p:cNvPr id="22" name="Rectangle 21">
              <a:extLst>
                <a:ext uri="{FF2B5EF4-FFF2-40B4-BE49-F238E27FC236}">
                  <a16:creationId xmlns="" xmlns:a16="http://schemas.microsoft.com/office/drawing/2014/main" id="{51E87368-AE5A-4483-8BF2-9B5CEB73AD10}"/>
                </a:ext>
              </a:extLst>
            </p:cNvPr>
            <p:cNvSpPr/>
            <p:nvPr/>
          </p:nvSpPr>
          <p:spPr>
            <a:xfrm>
              <a:off x="5919364" y="3602395"/>
              <a:ext cx="435429" cy="1056691"/>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 xmlns:a16="http://schemas.microsoft.com/office/drawing/2014/main" id="{D527EC99-5822-4FC0-9C4F-102CDB174986}"/>
                </a:ext>
              </a:extLst>
            </p:cNvPr>
            <p:cNvSpPr/>
            <p:nvPr/>
          </p:nvSpPr>
          <p:spPr>
            <a:xfrm>
              <a:off x="5091652" y="3927778"/>
              <a:ext cx="435429" cy="717064"/>
            </a:xfrm>
            <a:prstGeom prst="rect">
              <a:avLst/>
            </a:pr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reeform: Shape 15">
              <a:extLst>
                <a:ext uri="{FF2B5EF4-FFF2-40B4-BE49-F238E27FC236}">
                  <a16:creationId xmlns="" xmlns:a16="http://schemas.microsoft.com/office/drawing/2014/main" id="{A961EEC9-42D5-452A-A528-C3983E35639F}"/>
                </a:ext>
              </a:extLst>
            </p:cNvPr>
            <p:cNvSpPr/>
            <p:nvPr/>
          </p:nvSpPr>
          <p:spPr>
            <a:xfrm>
              <a:off x="4699368" y="4528461"/>
              <a:ext cx="2067762" cy="1171699"/>
            </a:xfrm>
            <a:custGeom>
              <a:avLst/>
              <a:gdLst>
                <a:gd name="connsiteX0" fmla="*/ 575009 w 2067762"/>
                <a:gd name="connsiteY0" fmla="*/ 1089473 h 1171699"/>
                <a:gd name="connsiteX1" fmla="*/ 575009 w 2067762"/>
                <a:gd name="connsiteY1" fmla="*/ 1089474 h 1171699"/>
                <a:gd name="connsiteX2" fmla="*/ 575009 w 2067762"/>
                <a:gd name="connsiteY2" fmla="*/ 1089474 h 1171699"/>
                <a:gd name="connsiteX3" fmla="*/ 0 w 2067762"/>
                <a:gd name="connsiteY3" fmla="*/ 0 h 1171699"/>
                <a:gd name="connsiteX4" fmla="*/ 2067762 w 2067762"/>
                <a:gd name="connsiteY4" fmla="*/ 0 h 1171699"/>
                <a:gd name="connsiteX5" fmla="*/ 2066153 w 2067762"/>
                <a:gd name="connsiteY5" fmla="*/ 4395 h 1171699"/>
                <a:gd name="connsiteX6" fmla="*/ 1660259 w 2067762"/>
                <a:gd name="connsiteY6" fmla="*/ 497299 h 1171699"/>
                <a:gd name="connsiteX7" fmla="*/ 1524401 w 2067762"/>
                <a:gd name="connsiteY7" fmla="*/ 575387 h 1171699"/>
                <a:gd name="connsiteX8" fmla="*/ 1545150 w 2067762"/>
                <a:gd name="connsiteY8" fmla="*/ 589377 h 1171699"/>
                <a:gd name="connsiteX9" fmla="*/ 1569233 w 2067762"/>
                <a:gd name="connsiteY9" fmla="*/ 647519 h 1171699"/>
                <a:gd name="connsiteX10" fmla="*/ 1569232 w 2067762"/>
                <a:gd name="connsiteY10" fmla="*/ 647519 h 1171699"/>
                <a:gd name="connsiteX11" fmla="*/ 1519013 w 2067762"/>
                <a:gd name="connsiteY11" fmla="*/ 723283 h 1171699"/>
                <a:gd name="connsiteX12" fmla="*/ 1514632 w 2067762"/>
                <a:gd name="connsiteY12" fmla="*/ 724167 h 1171699"/>
                <a:gd name="connsiteX13" fmla="*/ 1524532 w 2067762"/>
                <a:gd name="connsiteY13" fmla="*/ 738850 h 1171699"/>
                <a:gd name="connsiteX14" fmla="*/ 1530993 w 2067762"/>
                <a:gd name="connsiteY14" fmla="*/ 770856 h 1171699"/>
                <a:gd name="connsiteX15" fmla="*/ 1530992 w 2067762"/>
                <a:gd name="connsiteY15" fmla="*/ 770856 h 1171699"/>
                <a:gd name="connsiteX16" fmla="*/ 1506909 w 2067762"/>
                <a:gd name="connsiteY16" fmla="*/ 828998 h 1171699"/>
                <a:gd name="connsiteX17" fmla="*/ 1501678 w 2067762"/>
                <a:gd name="connsiteY17" fmla="*/ 832525 h 1171699"/>
                <a:gd name="connsiteX18" fmla="*/ 1506910 w 2067762"/>
                <a:gd name="connsiteY18" fmla="*/ 836052 h 1171699"/>
                <a:gd name="connsiteX19" fmla="*/ 1530993 w 2067762"/>
                <a:gd name="connsiteY19" fmla="*/ 894194 h 1171699"/>
                <a:gd name="connsiteX20" fmla="*/ 1530992 w 2067762"/>
                <a:gd name="connsiteY20" fmla="*/ 894194 h 1171699"/>
                <a:gd name="connsiteX21" fmla="*/ 1524531 w 2067762"/>
                <a:gd name="connsiteY21" fmla="*/ 926200 h 1171699"/>
                <a:gd name="connsiteX22" fmla="*/ 1507997 w 2067762"/>
                <a:gd name="connsiteY22" fmla="*/ 950723 h 1171699"/>
                <a:gd name="connsiteX23" fmla="*/ 1524532 w 2067762"/>
                <a:gd name="connsiteY23" fmla="*/ 975248 h 1171699"/>
                <a:gd name="connsiteX24" fmla="*/ 1530993 w 2067762"/>
                <a:gd name="connsiteY24" fmla="*/ 1007254 h 1171699"/>
                <a:gd name="connsiteX25" fmla="*/ 1530992 w 2067762"/>
                <a:gd name="connsiteY25" fmla="*/ 1007254 h 1171699"/>
                <a:gd name="connsiteX26" fmla="*/ 1506909 w 2067762"/>
                <a:gd name="connsiteY26" fmla="*/ 1065396 h 1171699"/>
                <a:gd name="connsiteX27" fmla="*/ 1490172 w 2067762"/>
                <a:gd name="connsiteY27" fmla="*/ 1076681 h 1171699"/>
                <a:gd name="connsiteX28" fmla="*/ 1492755 w 2067762"/>
                <a:gd name="connsiteY28" fmla="*/ 1089474 h 1171699"/>
                <a:gd name="connsiteX29" fmla="*/ 1492754 w 2067762"/>
                <a:gd name="connsiteY29" fmla="*/ 1089474 h 1171699"/>
                <a:gd name="connsiteX30" fmla="*/ 1410529 w 2067762"/>
                <a:gd name="connsiteY30" fmla="*/ 1171699 h 1171699"/>
                <a:gd name="connsiteX31" fmla="*/ 657234 w 2067762"/>
                <a:gd name="connsiteY31" fmla="*/ 1171698 h 1171699"/>
                <a:gd name="connsiteX32" fmla="*/ 581471 w 2067762"/>
                <a:gd name="connsiteY32" fmla="*/ 1121479 h 1171699"/>
                <a:gd name="connsiteX33" fmla="*/ 575009 w 2067762"/>
                <a:gd name="connsiteY33" fmla="*/ 1089474 h 1171699"/>
                <a:gd name="connsiteX34" fmla="*/ 577417 w 2067762"/>
                <a:gd name="connsiteY34" fmla="*/ 1077549 h 1171699"/>
                <a:gd name="connsiteX35" fmla="*/ 573021 w 2067762"/>
                <a:gd name="connsiteY35" fmla="*/ 1075436 h 1171699"/>
                <a:gd name="connsiteX36" fmla="*/ 543231 w 2067762"/>
                <a:gd name="connsiteY36" fmla="*/ 1039259 h 1171699"/>
                <a:gd name="connsiteX37" fmla="*/ 536769 w 2067762"/>
                <a:gd name="connsiteY37" fmla="*/ 1007254 h 1171699"/>
                <a:gd name="connsiteX38" fmla="*/ 543231 w 2067762"/>
                <a:gd name="connsiteY38" fmla="*/ 975248 h 1171699"/>
                <a:gd name="connsiteX39" fmla="*/ 560852 w 2067762"/>
                <a:gd name="connsiteY39" fmla="*/ 949112 h 1171699"/>
                <a:gd name="connsiteX40" fmla="*/ 561654 w 2067762"/>
                <a:gd name="connsiteY40" fmla="*/ 948572 h 1171699"/>
                <a:gd name="connsiteX41" fmla="*/ 543231 w 2067762"/>
                <a:gd name="connsiteY41" fmla="*/ 926199 h 1171699"/>
                <a:gd name="connsiteX42" fmla="*/ 536769 w 2067762"/>
                <a:gd name="connsiteY42" fmla="*/ 894194 h 1171699"/>
                <a:gd name="connsiteX43" fmla="*/ 543231 w 2067762"/>
                <a:gd name="connsiteY43" fmla="*/ 862188 h 1171699"/>
                <a:gd name="connsiteX44" fmla="*/ 560852 w 2067762"/>
                <a:gd name="connsiteY44" fmla="*/ 836052 h 1171699"/>
                <a:gd name="connsiteX45" fmla="*/ 567096 w 2067762"/>
                <a:gd name="connsiteY45" fmla="*/ 831842 h 1171699"/>
                <a:gd name="connsiteX46" fmla="*/ 543231 w 2067762"/>
                <a:gd name="connsiteY46" fmla="*/ 802861 h 1171699"/>
                <a:gd name="connsiteX47" fmla="*/ 536769 w 2067762"/>
                <a:gd name="connsiteY47" fmla="*/ 770856 h 1171699"/>
                <a:gd name="connsiteX48" fmla="*/ 543231 w 2067762"/>
                <a:gd name="connsiteY48" fmla="*/ 738850 h 1171699"/>
                <a:gd name="connsiteX49" fmla="*/ 553131 w 2067762"/>
                <a:gd name="connsiteY49" fmla="*/ 724166 h 1171699"/>
                <a:gd name="connsiteX50" fmla="*/ 548749 w 2067762"/>
                <a:gd name="connsiteY50" fmla="*/ 723282 h 1171699"/>
                <a:gd name="connsiteX51" fmla="*/ 504992 w 2067762"/>
                <a:gd name="connsiteY51" fmla="*/ 679524 h 1171699"/>
                <a:gd name="connsiteX52" fmla="*/ 498530 w 2067762"/>
                <a:gd name="connsiteY52" fmla="*/ 647519 h 1171699"/>
                <a:gd name="connsiteX53" fmla="*/ 504992 w 2067762"/>
                <a:gd name="connsiteY53" fmla="*/ 615513 h 1171699"/>
                <a:gd name="connsiteX54" fmla="*/ 534782 w 2067762"/>
                <a:gd name="connsiteY54" fmla="*/ 579337 h 1171699"/>
                <a:gd name="connsiteX55" fmla="*/ 543196 w 2067762"/>
                <a:gd name="connsiteY55" fmla="*/ 575292 h 1171699"/>
                <a:gd name="connsiteX56" fmla="*/ 407504 w 2067762"/>
                <a:gd name="connsiteY56" fmla="*/ 497299 h 1171699"/>
                <a:gd name="connsiteX57" fmla="*/ 1609 w 2067762"/>
                <a:gd name="connsiteY57" fmla="*/ 4395 h 117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067762" h="1171699">
                  <a:moveTo>
                    <a:pt x="575009" y="1089473"/>
                  </a:moveTo>
                  <a:lnTo>
                    <a:pt x="575009" y="1089474"/>
                  </a:lnTo>
                  <a:lnTo>
                    <a:pt x="575009" y="1089474"/>
                  </a:lnTo>
                  <a:close/>
                  <a:moveTo>
                    <a:pt x="0" y="0"/>
                  </a:moveTo>
                  <a:lnTo>
                    <a:pt x="2067762" y="0"/>
                  </a:lnTo>
                  <a:lnTo>
                    <a:pt x="2066153" y="4395"/>
                  </a:lnTo>
                  <a:cubicBezTo>
                    <a:pt x="1981117" y="205444"/>
                    <a:pt x="1839061" y="376502"/>
                    <a:pt x="1660259" y="497299"/>
                  </a:cubicBezTo>
                  <a:lnTo>
                    <a:pt x="1524401" y="575387"/>
                  </a:lnTo>
                  <a:lnTo>
                    <a:pt x="1545150" y="589377"/>
                  </a:lnTo>
                  <a:cubicBezTo>
                    <a:pt x="1560030" y="604257"/>
                    <a:pt x="1569233" y="624813"/>
                    <a:pt x="1569233" y="647519"/>
                  </a:cubicBezTo>
                  <a:lnTo>
                    <a:pt x="1569232" y="647519"/>
                  </a:lnTo>
                  <a:cubicBezTo>
                    <a:pt x="1569232" y="681578"/>
                    <a:pt x="1548525" y="710800"/>
                    <a:pt x="1519013" y="723283"/>
                  </a:cubicBezTo>
                  <a:lnTo>
                    <a:pt x="1514632" y="724167"/>
                  </a:lnTo>
                  <a:lnTo>
                    <a:pt x="1524532" y="738850"/>
                  </a:lnTo>
                  <a:cubicBezTo>
                    <a:pt x="1528692" y="748688"/>
                    <a:pt x="1530993" y="759503"/>
                    <a:pt x="1530993" y="770856"/>
                  </a:cubicBezTo>
                  <a:lnTo>
                    <a:pt x="1530992" y="770856"/>
                  </a:lnTo>
                  <a:cubicBezTo>
                    <a:pt x="1530992" y="793562"/>
                    <a:pt x="1521789" y="814119"/>
                    <a:pt x="1506909" y="828998"/>
                  </a:cubicBezTo>
                  <a:lnTo>
                    <a:pt x="1501678" y="832525"/>
                  </a:lnTo>
                  <a:lnTo>
                    <a:pt x="1506910" y="836052"/>
                  </a:lnTo>
                  <a:cubicBezTo>
                    <a:pt x="1521790" y="850932"/>
                    <a:pt x="1530993" y="871488"/>
                    <a:pt x="1530993" y="894194"/>
                  </a:cubicBezTo>
                  <a:lnTo>
                    <a:pt x="1530992" y="894194"/>
                  </a:lnTo>
                  <a:cubicBezTo>
                    <a:pt x="1530992" y="905547"/>
                    <a:pt x="1528691" y="916363"/>
                    <a:pt x="1524531" y="926200"/>
                  </a:cubicBezTo>
                  <a:lnTo>
                    <a:pt x="1507997" y="950723"/>
                  </a:lnTo>
                  <a:lnTo>
                    <a:pt x="1524532" y="975248"/>
                  </a:lnTo>
                  <a:cubicBezTo>
                    <a:pt x="1528692" y="985086"/>
                    <a:pt x="1530993" y="995901"/>
                    <a:pt x="1530993" y="1007254"/>
                  </a:cubicBezTo>
                  <a:lnTo>
                    <a:pt x="1530992" y="1007254"/>
                  </a:lnTo>
                  <a:cubicBezTo>
                    <a:pt x="1530992" y="1029960"/>
                    <a:pt x="1521789" y="1050517"/>
                    <a:pt x="1506909" y="1065396"/>
                  </a:cubicBezTo>
                  <a:lnTo>
                    <a:pt x="1490172" y="1076681"/>
                  </a:lnTo>
                  <a:lnTo>
                    <a:pt x="1492755" y="1089474"/>
                  </a:lnTo>
                  <a:lnTo>
                    <a:pt x="1492754" y="1089474"/>
                  </a:lnTo>
                  <a:cubicBezTo>
                    <a:pt x="1492754" y="1134886"/>
                    <a:pt x="1455941" y="1171699"/>
                    <a:pt x="1410529" y="1171699"/>
                  </a:cubicBezTo>
                  <a:lnTo>
                    <a:pt x="657234" y="1171698"/>
                  </a:lnTo>
                  <a:cubicBezTo>
                    <a:pt x="623175" y="1171698"/>
                    <a:pt x="593953" y="1150991"/>
                    <a:pt x="581471" y="1121479"/>
                  </a:cubicBezTo>
                  <a:lnTo>
                    <a:pt x="575009" y="1089474"/>
                  </a:lnTo>
                  <a:lnTo>
                    <a:pt x="577417" y="1077549"/>
                  </a:lnTo>
                  <a:lnTo>
                    <a:pt x="573021" y="1075436"/>
                  </a:lnTo>
                  <a:cubicBezTo>
                    <a:pt x="559898" y="1066570"/>
                    <a:pt x="549472" y="1054015"/>
                    <a:pt x="543231" y="1039259"/>
                  </a:cubicBezTo>
                  <a:lnTo>
                    <a:pt x="536769" y="1007254"/>
                  </a:lnTo>
                  <a:lnTo>
                    <a:pt x="543231" y="975248"/>
                  </a:lnTo>
                  <a:cubicBezTo>
                    <a:pt x="547392" y="965411"/>
                    <a:pt x="553412" y="956552"/>
                    <a:pt x="560852" y="949112"/>
                  </a:cubicBezTo>
                  <a:lnTo>
                    <a:pt x="561654" y="948572"/>
                  </a:lnTo>
                  <a:lnTo>
                    <a:pt x="543231" y="926199"/>
                  </a:lnTo>
                  <a:lnTo>
                    <a:pt x="536769" y="894194"/>
                  </a:lnTo>
                  <a:lnTo>
                    <a:pt x="543231" y="862188"/>
                  </a:lnTo>
                  <a:cubicBezTo>
                    <a:pt x="547392" y="852351"/>
                    <a:pt x="553412" y="843492"/>
                    <a:pt x="560852" y="836052"/>
                  </a:cubicBezTo>
                  <a:lnTo>
                    <a:pt x="567096" y="831842"/>
                  </a:lnTo>
                  <a:lnTo>
                    <a:pt x="543231" y="802861"/>
                  </a:lnTo>
                  <a:lnTo>
                    <a:pt x="536769" y="770856"/>
                  </a:lnTo>
                  <a:lnTo>
                    <a:pt x="543231" y="738850"/>
                  </a:lnTo>
                  <a:lnTo>
                    <a:pt x="553131" y="724166"/>
                  </a:lnTo>
                  <a:lnTo>
                    <a:pt x="548749" y="723282"/>
                  </a:lnTo>
                  <a:cubicBezTo>
                    <a:pt x="529075" y="714960"/>
                    <a:pt x="513313" y="699199"/>
                    <a:pt x="504992" y="679524"/>
                  </a:cubicBezTo>
                  <a:lnTo>
                    <a:pt x="498530" y="647519"/>
                  </a:lnTo>
                  <a:lnTo>
                    <a:pt x="504992" y="615513"/>
                  </a:lnTo>
                  <a:cubicBezTo>
                    <a:pt x="511233" y="600757"/>
                    <a:pt x="521659" y="588203"/>
                    <a:pt x="534782" y="579337"/>
                  </a:cubicBezTo>
                  <a:lnTo>
                    <a:pt x="543196" y="575292"/>
                  </a:lnTo>
                  <a:lnTo>
                    <a:pt x="407504" y="497299"/>
                  </a:lnTo>
                  <a:cubicBezTo>
                    <a:pt x="228701" y="376502"/>
                    <a:pt x="86645" y="205444"/>
                    <a:pt x="1609" y="4395"/>
                  </a:cubicBezTo>
                  <a:close/>
                </a:path>
              </a:pathLst>
            </a:custGeom>
            <a:solidFill>
              <a:srgbClr val="292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Rounded Corners 16">
              <a:extLst>
                <a:ext uri="{FF2B5EF4-FFF2-40B4-BE49-F238E27FC236}">
                  <a16:creationId xmlns="" xmlns:a16="http://schemas.microsoft.com/office/drawing/2014/main" id="{67ABB0C4-6D2B-4BDA-984C-A8FBA879AA3E}"/>
                </a:ext>
              </a:extLst>
            </p:cNvPr>
            <p:cNvSpPr/>
            <p:nvPr/>
          </p:nvSpPr>
          <p:spPr>
            <a:xfrm rot="20716087">
              <a:off x="4570072" y="3520611"/>
              <a:ext cx="2326354" cy="551543"/>
            </a:xfrm>
            <a:prstGeom prst="roundRect">
              <a:avLst>
                <a:gd name="adj" fmla="val 50000"/>
              </a:avLst>
            </a:prstGeom>
            <a:gradFill flip="none" rotWithShape="1">
              <a:gsLst>
                <a:gs pos="0">
                  <a:srgbClr val="E6782E"/>
                </a:gs>
                <a:gs pos="100000">
                  <a:srgbClr val="B9581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 xmlns:a16="http://schemas.microsoft.com/office/drawing/2014/main" id="{262091EA-AFAE-432A-8395-53ACD4263B48}"/>
                </a:ext>
              </a:extLst>
            </p:cNvPr>
            <p:cNvSpPr/>
            <p:nvPr/>
          </p:nvSpPr>
          <p:spPr>
            <a:xfrm rot="20716087">
              <a:off x="4570072" y="2866966"/>
              <a:ext cx="2326354" cy="551543"/>
            </a:xfrm>
            <a:prstGeom prst="roundRect">
              <a:avLst>
                <a:gd name="adj" fmla="val 50000"/>
              </a:avLst>
            </a:prstGeom>
            <a:gradFill flip="none" rotWithShape="1">
              <a:gsLst>
                <a:gs pos="0">
                  <a:srgbClr val="BE5691"/>
                </a:gs>
                <a:gs pos="100000">
                  <a:srgbClr val="A53F7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9" name="Rectangle: Rounded Corners 18">
              <a:extLst>
                <a:ext uri="{FF2B5EF4-FFF2-40B4-BE49-F238E27FC236}">
                  <a16:creationId xmlns="" xmlns:a16="http://schemas.microsoft.com/office/drawing/2014/main" id="{076821BC-C7FE-4F0D-8DA1-9907F1BBE3C8}"/>
                </a:ext>
              </a:extLst>
            </p:cNvPr>
            <p:cNvSpPr/>
            <p:nvPr/>
          </p:nvSpPr>
          <p:spPr>
            <a:xfrm rot="20716087">
              <a:off x="4570072" y="2213321"/>
              <a:ext cx="2326354" cy="551543"/>
            </a:xfrm>
            <a:prstGeom prst="roundRect">
              <a:avLst>
                <a:gd name="adj" fmla="val 50000"/>
              </a:avLst>
            </a:prstGeom>
            <a:gradFill flip="none" rotWithShape="1">
              <a:gsLst>
                <a:gs pos="0">
                  <a:srgbClr val="01B8D1"/>
                </a:gs>
                <a:gs pos="100000">
                  <a:srgbClr val="01889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20" name="Rectangle: Rounded Corners 19">
              <a:extLst>
                <a:ext uri="{FF2B5EF4-FFF2-40B4-BE49-F238E27FC236}">
                  <a16:creationId xmlns="" xmlns:a16="http://schemas.microsoft.com/office/drawing/2014/main" id="{7A2F7D59-EADC-4D4E-B624-49761ACA2584}"/>
                </a:ext>
              </a:extLst>
            </p:cNvPr>
            <p:cNvSpPr/>
            <p:nvPr/>
          </p:nvSpPr>
          <p:spPr>
            <a:xfrm rot="20716087">
              <a:off x="4841428" y="1559676"/>
              <a:ext cx="1783643" cy="551543"/>
            </a:xfrm>
            <a:prstGeom prst="roundRect">
              <a:avLst>
                <a:gd name="adj" fmla="val 50000"/>
              </a:avLst>
            </a:prstGeom>
            <a:gradFill flip="none" rotWithShape="1">
              <a:gsLst>
                <a:gs pos="0">
                  <a:srgbClr val="00B050"/>
                </a:gs>
                <a:gs pos="100000">
                  <a:srgbClr val="009E47"/>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82" name="TextBox 14"/>
          <p:cNvSpPr txBox="1">
            <a:spLocks noChangeArrowheads="1"/>
          </p:cNvSpPr>
          <p:nvPr/>
        </p:nvSpPr>
        <p:spPr bwMode="auto">
          <a:xfrm>
            <a:off x="7647337" y="782901"/>
            <a:ext cx="3284537" cy="769441"/>
          </a:xfrm>
          <a:prstGeom prst="rect">
            <a:avLst/>
          </a:prstGeom>
          <a:noFill/>
          <a:ln>
            <a:noFill/>
            <a:prstDash val="sysDot"/>
          </a:ln>
        </p:spPr>
        <p:txBody>
          <a:bodyPr anchor="ct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pPr>
            <a:r>
              <a:rPr lang="fa-IR" sz="3200" dirty="0" smtClean="0">
                <a:solidFill>
                  <a:srgbClr val="954F72"/>
                </a:solidFill>
                <a:latin typeface="Raleway"/>
                <a:cs typeface="B Titr" panose="00000700000000000000" pitchFamily="2" charset="-78"/>
              </a:rPr>
              <a:t>چرایی و دلیل مسئله</a:t>
            </a:r>
            <a:endParaRPr lang="fa-IR" sz="3200" dirty="0">
              <a:solidFill>
                <a:srgbClr val="954F72"/>
              </a:solidFill>
              <a:latin typeface="Raleway"/>
              <a:cs typeface="B Titr" panose="00000700000000000000" pitchFamily="2" charset="-78"/>
            </a:endParaRPr>
          </a:p>
        </p:txBody>
      </p:sp>
      <p:sp>
        <p:nvSpPr>
          <p:cNvPr id="107" name="Oval 106">
            <a:extLst>
              <a:ext uri="{FF2B5EF4-FFF2-40B4-BE49-F238E27FC236}">
                <a16:creationId xmlns="" xmlns:a16="http://schemas.microsoft.com/office/drawing/2014/main" id="{C6150010-A241-40AE-B693-6CCF2FC60A07}"/>
              </a:ext>
            </a:extLst>
          </p:cNvPr>
          <p:cNvSpPr/>
          <p:nvPr/>
        </p:nvSpPr>
        <p:spPr>
          <a:xfrm flipH="1">
            <a:off x="8583486" y="2119352"/>
            <a:ext cx="215900" cy="215900"/>
          </a:xfrm>
          <a:prstGeom prst="ellipse">
            <a:avLst/>
          </a:prstGeom>
          <a:solidFill>
            <a:srgbClr val="00A9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08" name="Oval 107">
            <a:extLst>
              <a:ext uri="{FF2B5EF4-FFF2-40B4-BE49-F238E27FC236}">
                <a16:creationId xmlns="" xmlns:a16="http://schemas.microsoft.com/office/drawing/2014/main" id="{297161C5-F4E8-4DC9-8CE1-BC5029AB46B7}"/>
              </a:ext>
            </a:extLst>
          </p:cNvPr>
          <p:cNvSpPr/>
          <p:nvPr/>
        </p:nvSpPr>
        <p:spPr>
          <a:xfrm flipH="1">
            <a:off x="6350000" y="1825625"/>
            <a:ext cx="549275" cy="549275"/>
          </a:xfrm>
          <a:prstGeom prst="ellipse">
            <a:avLst/>
          </a:prstGeom>
          <a:solidFill>
            <a:srgbClr val="00AA4D"/>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09" name="Oval 108">
            <a:extLst>
              <a:ext uri="{FF2B5EF4-FFF2-40B4-BE49-F238E27FC236}">
                <a16:creationId xmlns="" xmlns:a16="http://schemas.microsoft.com/office/drawing/2014/main" id="{10779195-C1F9-46F6-BBB0-AC6619C7A224}"/>
              </a:ext>
            </a:extLst>
          </p:cNvPr>
          <p:cNvSpPr/>
          <p:nvPr/>
        </p:nvSpPr>
        <p:spPr>
          <a:xfrm flipH="1">
            <a:off x="5403850" y="3662363"/>
            <a:ext cx="549275" cy="549275"/>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1" name="Oval 110">
            <a:extLst>
              <a:ext uri="{FF2B5EF4-FFF2-40B4-BE49-F238E27FC236}">
                <a16:creationId xmlns="" xmlns:a16="http://schemas.microsoft.com/office/drawing/2014/main" id="{8D80F9A0-6C85-4B37-922B-5F9E59754C20}"/>
              </a:ext>
            </a:extLst>
          </p:cNvPr>
          <p:cNvSpPr/>
          <p:nvPr/>
        </p:nvSpPr>
        <p:spPr>
          <a:xfrm flipH="1">
            <a:off x="5934293" y="2763046"/>
            <a:ext cx="549275" cy="549275"/>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dirty="0">
              <a:ln>
                <a:noFill/>
              </a:ln>
              <a:solidFill>
                <a:srgbClr val="000000">
                  <a:lumMod val="75000"/>
                  <a:lumOff val="25000"/>
                </a:srgbClr>
              </a:solidFill>
              <a:effectLst/>
              <a:uLnTx/>
              <a:uFillTx/>
              <a:latin typeface="Arial"/>
              <a:ea typeface="Arial Unicode MS"/>
            </a:endParaRPr>
          </a:p>
        </p:txBody>
      </p:sp>
      <p:sp>
        <p:nvSpPr>
          <p:cNvPr id="112" name="Oval 111">
            <a:extLst>
              <a:ext uri="{FF2B5EF4-FFF2-40B4-BE49-F238E27FC236}">
                <a16:creationId xmlns="" xmlns:a16="http://schemas.microsoft.com/office/drawing/2014/main" id="{96C9C49C-244A-4B48-BB07-7FB35C787A7B}"/>
              </a:ext>
            </a:extLst>
          </p:cNvPr>
          <p:cNvSpPr/>
          <p:nvPr/>
        </p:nvSpPr>
        <p:spPr>
          <a:xfrm flipH="1">
            <a:off x="5920011" y="4576764"/>
            <a:ext cx="550863" cy="549275"/>
          </a:xfrm>
          <a:prstGeom prst="ellipse">
            <a:avLst/>
          </a:prstGeom>
          <a:solidFill>
            <a:srgbClr val="E3762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srgbClr val="000000">
                  <a:lumMod val="75000"/>
                  <a:lumOff val="25000"/>
                </a:srgbClr>
              </a:solidFill>
              <a:effectLst/>
              <a:uLnTx/>
              <a:uFillTx/>
              <a:latin typeface="Arial"/>
              <a:ea typeface="Arial Unicode MS"/>
            </a:endParaRPr>
          </a:p>
        </p:txBody>
      </p:sp>
      <p:sp>
        <p:nvSpPr>
          <p:cNvPr id="113" name="Oval 112">
            <a:extLst>
              <a:ext uri="{FF2B5EF4-FFF2-40B4-BE49-F238E27FC236}">
                <a16:creationId xmlns="" xmlns:a16="http://schemas.microsoft.com/office/drawing/2014/main" id="{C08EB5F7-2BF1-425F-9FE0-4DB072808ACC}"/>
              </a:ext>
            </a:extLst>
          </p:cNvPr>
          <p:cNvSpPr/>
          <p:nvPr/>
        </p:nvSpPr>
        <p:spPr>
          <a:xfrm flipH="1">
            <a:off x="7861518" y="2905921"/>
            <a:ext cx="215900" cy="215900"/>
          </a:xfrm>
          <a:prstGeom prst="ellipse">
            <a:avLst/>
          </a:prstGeom>
          <a:solidFill>
            <a:srgbClr val="01ADC4"/>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4" name="Oval 113">
            <a:extLst>
              <a:ext uri="{FF2B5EF4-FFF2-40B4-BE49-F238E27FC236}">
                <a16:creationId xmlns="" xmlns:a16="http://schemas.microsoft.com/office/drawing/2014/main" id="{BE3A8781-0799-4F9D-B3FB-EF3D78C56C97}"/>
              </a:ext>
            </a:extLst>
          </p:cNvPr>
          <p:cNvSpPr/>
          <p:nvPr/>
        </p:nvSpPr>
        <p:spPr>
          <a:xfrm flipH="1">
            <a:off x="7348538" y="3805238"/>
            <a:ext cx="215900" cy="215900"/>
          </a:xfrm>
          <a:prstGeom prst="ellipse">
            <a:avLst/>
          </a:prstGeom>
          <a:solidFill>
            <a:srgbClr val="BB538E"/>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sp>
        <p:nvSpPr>
          <p:cNvPr id="115" name="Oval 114">
            <a:extLst>
              <a:ext uri="{FF2B5EF4-FFF2-40B4-BE49-F238E27FC236}">
                <a16:creationId xmlns="" xmlns:a16="http://schemas.microsoft.com/office/drawing/2014/main" id="{367BBC88-3979-4C87-AD97-EFBA350194D3}"/>
              </a:ext>
            </a:extLst>
          </p:cNvPr>
          <p:cNvSpPr/>
          <p:nvPr/>
        </p:nvSpPr>
        <p:spPr>
          <a:xfrm flipH="1">
            <a:off x="7891686" y="4719639"/>
            <a:ext cx="217488" cy="215900"/>
          </a:xfrm>
          <a:prstGeom prst="ellipse">
            <a:avLst/>
          </a:prstGeom>
          <a:solidFill>
            <a:srgbClr val="E3762C"/>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ea typeface="Arial Unicode MS"/>
            </a:endParaRPr>
          </a:p>
        </p:txBody>
      </p:sp>
      <p:cxnSp>
        <p:nvCxnSpPr>
          <p:cNvPr id="117" name="Straight Connector 116">
            <a:extLst>
              <a:ext uri="{FF2B5EF4-FFF2-40B4-BE49-F238E27FC236}">
                <a16:creationId xmlns="" xmlns:a16="http://schemas.microsoft.com/office/drawing/2014/main" id="{C1074C65-F3DF-4063-B704-263954B9D92F}"/>
              </a:ext>
            </a:extLst>
          </p:cNvPr>
          <p:cNvCxnSpPr>
            <a:cxnSpLocks/>
          </p:cNvCxnSpPr>
          <p:nvPr/>
        </p:nvCxnSpPr>
        <p:spPr>
          <a:xfrm flipH="1">
            <a:off x="7263249" y="2166146"/>
            <a:ext cx="1079500"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8" name="Straight Connector 117">
            <a:extLst>
              <a:ext uri="{FF2B5EF4-FFF2-40B4-BE49-F238E27FC236}">
                <a16:creationId xmlns="" xmlns:a16="http://schemas.microsoft.com/office/drawing/2014/main" id="{33120593-EBA9-4085-A4BE-56CE63874ED2}"/>
              </a:ext>
            </a:extLst>
          </p:cNvPr>
          <p:cNvCxnSpPr>
            <a:cxnSpLocks/>
          </p:cNvCxnSpPr>
          <p:nvPr/>
        </p:nvCxnSpPr>
        <p:spPr>
          <a:xfrm flipH="1">
            <a:off x="6631206" y="3013871"/>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19" name="Straight Connector 118">
            <a:extLst>
              <a:ext uri="{FF2B5EF4-FFF2-40B4-BE49-F238E27FC236}">
                <a16:creationId xmlns="" xmlns:a16="http://schemas.microsoft.com/office/drawing/2014/main" id="{AB14C15C-FE65-4F93-B089-3D1FAD5374D8}"/>
              </a:ext>
            </a:extLst>
          </p:cNvPr>
          <p:cNvCxnSpPr>
            <a:cxnSpLocks/>
          </p:cNvCxnSpPr>
          <p:nvPr/>
        </p:nvCxnSpPr>
        <p:spPr>
          <a:xfrm flipH="1">
            <a:off x="6110288" y="3913188"/>
            <a:ext cx="1081087" cy="0"/>
          </a:xfrm>
          <a:prstGeom prst="line">
            <a:avLst/>
          </a:prstGeom>
          <a:noFill/>
          <a:ln w="19050" cap="flat" cmpd="sng" algn="ctr">
            <a:solidFill>
              <a:sysClr val="window" lastClr="FFFFFF">
                <a:lumMod val="75000"/>
              </a:sysClr>
            </a:solidFill>
            <a:prstDash val="solid"/>
            <a:miter lim="800000"/>
            <a:headEnd type="oval"/>
            <a:tailEnd type="oval"/>
          </a:ln>
          <a:effectLst/>
        </p:spPr>
      </p:cxnSp>
      <p:cxnSp>
        <p:nvCxnSpPr>
          <p:cNvPr id="120" name="Straight Connector 119">
            <a:extLst>
              <a:ext uri="{FF2B5EF4-FFF2-40B4-BE49-F238E27FC236}">
                <a16:creationId xmlns="" xmlns:a16="http://schemas.microsoft.com/office/drawing/2014/main" id="{D71F5839-AE34-4983-95D5-6D9987EDC886}"/>
              </a:ext>
            </a:extLst>
          </p:cNvPr>
          <p:cNvCxnSpPr>
            <a:cxnSpLocks/>
          </p:cNvCxnSpPr>
          <p:nvPr/>
        </p:nvCxnSpPr>
        <p:spPr>
          <a:xfrm flipH="1">
            <a:off x="6640736" y="4827589"/>
            <a:ext cx="1081088" cy="0"/>
          </a:xfrm>
          <a:prstGeom prst="line">
            <a:avLst/>
          </a:prstGeom>
          <a:noFill/>
          <a:ln w="19050" cap="flat" cmpd="sng" algn="ctr">
            <a:solidFill>
              <a:sysClr val="window" lastClr="FFFFFF">
                <a:lumMod val="75000"/>
              </a:sysClr>
            </a:solidFill>
            <a:prstDash val="solid"/>
            <a:miter lim="800000"/>
            <a:headEnd type="oval"/>
            <a:tailEnd type="oval"/>
          </a:ln>
          <a:effectLst/>
        </p:spPr>
      </p:cxnSp>
      <p:sp>
        <p:nvSpPr>
          <p:cNvPr id="122" name="Freeform 108">
            <a:extLst>
              <a:ext uri="{FF2B5EF4-FFF2-40B4-BE49-F238E27FC236}">
                <a16:creationId xmlns="" xmlns:a16="http://schemas.microsoft.com/office/drawing/2014/main" id="{6A02011B-41CE-4E20-9214-001F7D847E12}"/>
              </a:ext>
            </a:extLst>
          </p:cNvPr>
          <p:cNvSpPr/>
          <p:nvPr/>
        </p:nvSpPr>
        <p:spPr>
          <a:xfrm>
            <a:off x="6473825" y="1917700"/>
            <a:ext cx="280988" cy="31115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700" b="0" i="0" u="none" strike="noStrike" kern="0" cap="none" spc="0" normalizeH="0" baseline="0" noProof="0" dirty="0">
                <a:ln>
                  <a:noFill/>
                </a:ln>
                <a:solidFill>
                  <a:prstClr val="white"/>
                </a:solidFill>
                <a:effectLst/>
                <a:uLnTx/>
                <a:uFillTx/>
                <a:latin typeface="Arial"/>
                <a:ea typeface="Arial Unicode MS"/>
              </a:rPr>
              <a:t>`</a:t>
            </a:r>
            <a:endParaRPr kumimoji="0" lang="ko-KR" altLang="en-US" sz="2700" b="0" i="0" u="none" strike="noStrike" kern="0" cap="none" spc="0" normalizeH="0" baseline="0" noProof="0" dirty="0">
              <a:ln>
                <a:noFill/>
              </a:ln>
              <a:solidFill>
                <a:prstClr val="white"/>
              </a:solidFill>
              <a:effectLst/>
              <a:uLnTx/>
              <a:uFillTx/>
              <a:latin typeface="Arial"/>
              <a:ea typeface="Arial Unicode MS"/>
            </a:endParaRPr>
          </a:p>
        </p:txBody>
      </p:sp>
      <p:sp>
        <p:nvSpPr>
          <p:cNvPr id="124" name="Oval 25">
            <a:extLst>
              <a:ext uri="{FF2B5EF4-FFF2-40B4-BE49-F238E27FC236}">
                <a16:creationId xmlns="" xmlns:a16="http://schemas.microsoft.com/office/drawing/2014/main" id="{662B9A10-B959-4031-98B4-3EA3760E7508}"/>
              </a:ext>
            </a:extLst>
          </p:cNvPr>
          <p:cNvSpPr>
            <a:spLocks noChangeAspect="1"/>
          </p:cNvSpPr>
          <p:nvPr/>
        </p:nvSpPr>
        <p:spPr>
          <a:xfrm>
            <a:off x="6010499" y="4648201"/>
            <a:ext cx="358775" cy="358775"/>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5" name="Rounded Rectangle 51">
            <a:extLst>
              <a:ext uri="{FF2B5EF4-FFF2-40B4-BE49-F238E27FC236}">
                <a16:creationId xmlns="" xmlns:a16="http://schemas.microsoft.com/office/drawing/2014/main" id="{B83253D3-E181-4488-9CD9-39D21527F719}"/>
              </a:ext>
            </a:extLst>
          </p:cNvPr>
          <p:cNvSpPr/>
          <p:nvPr/>
        </p:nvSpPr>
        <p:spPr>
          <a:xfrm rot="16200000" flipH="1">
            <a:off x="5472907" y="3740944"/>
            <a:ext cx="414337" cy="39052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000000"/>
              </a:solidFill>
              <a:effectLst/>
              <a:uLnTx/>
              <a:uFillTx/>
              <a:latin typeface="Arial"/>
              <a:ea typeface="Arial Unicode MS"/>
            </a:endParaRPr>
          </a:p>
        </p:txBody>
      </p:sp>
      <p:sp>
        <p:nvSpPr>
          <p:cNvPr id="126" name="Oval 35">
            <a:extLst>
              <a:ext uri="{FF2B5EF4-FFF2-40B4-BE49-F238E27FC236}">
                <a16:creationId xmlns="" xmlns:a16="http://schemas.microsoft.com/office/drawing/2014/main" id="{BCF76AF1-1ADE-45FB-9D44-99BC7FEECFA3}"/>
              </a:ext>
            </a:extLst>
          </p:cNvPr>
          <p:cNvSpPr/>
          <p:nvPr/>
        </p:nvSpPr>
        <p:spPr>
          <a:xfrm>
            <a:off x="6077168" y="2844009"/>
            <a:ext cx="271463" cy="3413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sp>
        <p:nvSpPr>
          <p:cNvPr id="127" name="Rectangle 7"/>
          <p:cNvSpPr>
            <a:spLocks noChangeArrowheads="1"/>
          </p:cNvSpPr>
          <p:nvPr/>
        </p:nvSpPr>
        <p:spPr bwMode="auto">
          <a:xfrm>
            <a:off x="431800" y="1741488"/>
            <a:ext cx="5778500"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مشكلات تأمين مواد اوليه</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128" name="Rectangle 7"/>
          <p:cNvSpPr>
            <a:spLocks noChangeArrowheads="1"/>
          </p:cNvSpPr>
          <p:nvPr/>
        </p:nvSpPr>
        <p:spPr bwMode="auto">
          <a:xfrm>
            <a:off x="533400" y="3546475"/>
            <a:ext cx="451643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كاهش حوادث و توقف توليد</a:t>
            </a:r>
            <a:endParaRPr lang="en-US" sz="2000" dirty="0" smtClean="0">
              <a:solidFill>
                <a:srgbClr val="000000"/>
              </a:solidFill>
              <a:latin typeface="Calibri" panose="020F0502020204030204" pitchFamily="34" charset="0"/>
              <a:cs typeface="B Nazanin" panose="00000400000000000000" pitchFamily="2" charset="-78"/>
            </a:endParaRPr>
          </a:p>
        </p:txBody>
      </p:sp>
      <p:sp>
        <p:nvSpPr>
          <p:cNvPr id="129" name="Rectangle 7"/>
          <p:cNvSpPr>
            <a:spLocks noChangeArrowheads="1"/>
          </p:cNvSpPr>
          <p:nvPr/>
        </p:nvSpPr>
        <p:spPr bwMode="auto">
          <a:xfrm>
            <a:off x="936849" y="4511676"/>
            <a:ext cx="4822825"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fontAlgn="base">
              <a:lnSpc>
                <a:spcPct val="150000"/>
              </a:lnSpc>
              <a:spcBef>
                <a:spcPct val="0"/>
              </a:spcBef>
              <a:spcAft>
                <a:spcPct val="0"/>
              </a:spcAft>
            </a:pPr>
            <a:r>
              <a:rPr lang="fa-IR" sz="2000" dirty="0" smtClean="0">
                <a:solidFill>
                  <a:srgbClr val="000000"/>
                </a:solidFill>
                <a:latin typeface="Calibri" panose="020F0502020204030204" pitchFamily="34" charset="0"/>
                <a:cs typeface="B Nazanin" panose="00000400000000000000" pitchFamily="2" charset="-78"/>
              </a:rPr>
              <a:t>استفاده روز افزون در صورت كاهش قيمت</a:t>
            </a:r>
          </a:p>
        </p:txBody>
      </p:sp>
      <p:sp>
        <p:nvSpPr>
          <p:cNvPr id="131" name="Rectangle 7"/>
          <p:cNvSpPr>
            <a:spLocks noChangeArrowheads="1"/>
          </p:cNvSpPr>
          <p:nvPr/>
        </p:nvSpPr>
        <p:spPr bwMode="auto">
          <a:xfrm>
            <a:off x="-44232" y="2669384"/>
            <a:ext cx="578643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rtl="1" eaLnBrk="1" hangingPunct="1">
              <a:lnSpc>
                <a:spcPct val="150000"/>
              </a:lnSpc>
            </a:pPr>
            <a:r>
              <a:rPr lang="fa-IR" sz="2000" dirty="0" smtClean="0">
                <a:latin typeface="Calibri" panose="020F0502020204030204" pitchFamily="34" charset="0"/>
                <a:cs typeface="B Nazanin" panose="00000400000000000000" pitchFamily="2" charset="-78"/>
              </a:rPr>
              <a:t>افزايش امنيت جاني نيروهاي بهره بردار</a:t>
            </a:r>
            <a:endParaRPr lang="en-US" sz="2000" dirty="0">
              <a:latin typeface="Calibri" panose="020F0502020204030204" pitchFamily="34" charset="0"/>
              <a:cs typeface="B Nazanin" panose="00000400000000000000" pitchFamily="2" charset="-78"/>
            </a:endParaRPr>
          </a:p>
        </p:txBody>
      </p:sp>
      <p:sp>
        <p:nvSpPr>
          <p:cNvPr id="31" name="TextBox 30"/>
          <p:cNvSpPr txBox="1"/>
          <p:nvPr/>
        </p:nvSpPr>
        <p:spPr>
          <a:xfrm>
            <a:off x="10775092" y="0"/>
            <a:ext cx="1416908" cy="369332"/>
          </a:xfrm>
          <a:prstGeom prst="rect">
            <a:avLst/>
          </a:prstGeom>
          <a:solidFill>
            <a:srgbClr val="FFC000">
              <a:lumMod val="60000"/>
              <a:lumOff val="4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800" b="1" i="0" u="none" strike="noStrike" kern="0" cap="none" spc="0" normalizeH="0" baseline="0" noProof="0" dirty="0" smtClean="0">
                <a:ln>
                  <a:noFill/>
                </a:ln>
                <a:solidFill>
                  <a:prstClr val="black"/>
                </a:solidFill>
                <a:effectLst/>
                <a:uLnTx/>
                <a:uFillTx/>
                <a:cs typeface="B Mitra" panose="00000400000000000000" pitchFamily="2" charset="-78"/>
              </a:rPr>
              <a:t>نیاز شماره  10</a:t>
            </a:r>
            <a:endParaRPr kumimoji="0" lang="en-US" sz="1800" b="1" i="0" u="none" strike="noStrike" kern="0" cap="none" spc="0" normalizeH="0" baseline="0" noProof="0" dirty="0" smtClean="0">
              <a:ln>
                <a:noFill/>
              </a:ln>
              <a:solidFill>
                <a:prstClr val="black"/>
              </a:solidFill>
              <a:effectLst/>
              <a:uLnTx/>
              <a:uFillTx/>
              <a:cs typeface="B Mitra" panose="00000400000000000000" pitchFamily="2" charset="-78"/>
            </a:endParaRPr>
          </a:p>
        </p:txBody>
      </p:sp>
    </p:spTree>
    <p:extLst>
      <p:ext uri="{BB962C8B-B14F-4D97-AF65-F5344CB8AC3E}">
        <p14:creationId xmlns:p14="http://schemas.microsoft.com/office/powerpoint/2010/main" val="6425001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checkerboard(across)">
                                      <p:cBhvr>
                                        <p:cTn id="7" dur="500"/>
                                        <p:tgtEl>
                                          <p:spTgt spid="127"/>
                                        </p:tgtEl>
                                      </p:cBhvr>
                                    </p:animEffect>
                                  </p:childTnLst>
                                </p:cTn>
                              </p:par>
                              <p:par>
                                <p:cTn id="8" presetID="5" presetClass="entr" presetSubtype="10" fill="hold" grpId="0" nodeType="withEffect">
                                  <p:stCondLst>
                                    <p:cond delay="2000"/>
                                  </p:stCondLst>
                                  <p:childTnLst>
                                    <p:set>
                                      <p:cBhvr>
                                        <p:cTn id="9" dur="1" fill="hold">
                                          <p:stCondLst>
                                            <p:cond delay="0"/>
                                          </p:stCondLst>
                                        </p:cTn>
                                        <p:tgtEl>
                                          <p:spTgt spid="128"/>
                                        </p:tgtEl>
                                        <p:attrNameLst>
                                          <p:attrName>style.visibility</p:attrName>
                                        </p:attrNameLst>
                                      </p:cBhvr>
                                      <p:to>
                                        <p:strVal val="visible"/>
                                      </p:to>
                                    </p:set>
                                    <p:animEffect transition="in" filter="checkerboard(across)">
                                      <p:cBhvr>
                                        <p:cTn id="10" dur="500"/>
                                        <p:tgtEl>
                                          <p:spTgt spid="128"/>
                                        </p:tgtEl>
                                      </p:cBhvr>
                                    </p:animEffect>
                                  </p:childTnLst>
                                </p:cTn>
                              </p:par>
                              <p:par>
                                <p:cTn id="11" presetID="5" presetClass="entr" presetSubtype="10" fill="hold" grpId="0" nodeType="withEffect">
                                  <p:stCondLst>
                                    <p:cond delay="3000"/>
                                  </p:stCondLst>
                                  <p:childTnLst>
                                    <p:set>
                                      <p:cBhvr>
                                        <p:cTn id="12" dur="1" fill="hold">
                                          <p:stCondLst>
                                            <p:cond delay="0"/>
                                          </p:stCondLst>
                                        </p:cTn>
                                        <p:tgtEl>
                                          <p:spTgt spid="129"/>
                                        </p:tgtEl>
                                        <p:attrNameLst>
                                          <p:attrName>style.visibility</p:attrName>
                                        </p:attrNameLst>
                                      </p:cBhvr>
                                      <p:to>
                                        <p:strVal val="visible"/>
                                      </p:to>
                                    </p:set>
                                    <p:animEffect transition="in" filter="checkerboard(across)">
                                      <p:cBhvr>
                                        <p:cTn id="13" dur="500"/>
                                        <p:tgtEl>
                                          <p:spTgt spid="129"/>
                                        </p:tgtEl>
                                      </p:cBhvr>
                                    </p:animEffect>
                                  </p:childTnLst>
                                </p:cTn>
                              </p:par>
                              <p:par>
                                <p:cTn id="14" presetID="5" presetClass="entr" presetSubtype="10" fill="hold" grpId="0" nodeType="withEffect">
                                  <p:stCondLst>
                                    <p:cond delay="1000"/>
                                  </p:stCondLst>
                                  <p:childTnLst>
                                    <p:set>
                                      <p:cBhvr>
                                        <p:cTn id="15" dur="1" fill="hold">
                                          <p:stCondLst>
                                            <p:cond delay="0"/>
                                          </p:stCondLst>
                                        </p:cTn>
                                        <p:tgtEl>
                                          <p:spTgt spid="131"/>
                                        </p:tgtEl>
                                        <p:attrNameLst>
                                          <p:attrName>style.visibility</p:attrName>
                                        </p:attrNameLst>
                                      </p:cBhvr>
                                      <p:to>
                                        <p:strVal val="visible"/>
                                      </p:to>
                                    </p:set>
                                    <p:animEffect transition="in" filter="checkerboard(across)">
                                      <p:cBhvr>
                                        <p:cTn id="1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P spid="131" grpId="0"/>
    </p:bldLst>
  </p:timing>
</p:sld>
</file>

<file path=ppt/theme/theme1.xml><?xml version="1.0" encoding="utf-8"?>
<a:theme xmlns:a="http://schemas.openxmlformats.org/drawingml/2006/main" name="Office Theme">
  <a:themeElements>
    <a:clrScheme name="velvo">
      <a:dk1>
        <a:sysClr val="windowText" lastClr="000000"/>
      </a:dk1>
      <a:lt1>
        <a:sysClr val="window" lastClr="FFFFFF"/>
      </a:lt1>
      <a:dk2>
        <a:srgbClr val="595959"/>
      </a:dk2>
      <a:lt2>
        <a:srgbClr val="E7E6E6"/>
      </a:lt2>
      <a:accent1>
        <a:srgbClr val="954F72"/>
      </a:accent1>
      <a:accent2>
        <a:srgbClr val="954F72"/>
      </a:accent2>
      <a:accent3>
        <a:srgbClr val="954F72"/>
      </a:accent3>
      <a:accent4>
        <a:srgbClr val="954F72"/>
      </a:accent4>
      <a:accent5>
        <a:srgbClr val="954F72"/>
      </a:accent5>
      <a:accent6>
        <a:srgbClr val="954F72"/>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elvo">
      <a:dk1>
        <a:sysClr val="windowText" lastClr="000000"/>
      </a:dk1>
      <a:lt1>
        <a:sysClr val="window" lastClr="FFFFFF"/>
      </a:lt1>
      <a:dk2>
        <a:srgbClr val="595959"/>
      </a:dk2>
      <a:lt2>
        <a:srgbClr val="E7E6E6"/>
      </a:lt2>
      <a:accent1>
        <a:srgbClr val="954F72"/>
      </a:accent1>
      <a:accent2>
        <a:srgbClr val="954F72"/>
      </a:accent2>
      <a:accent3>
        <a:srgbClr val="954F72"/>
      </a:accent3>
      <a:accent4>
        <a:srgbClr val="954F72"/>
      </a:accent4>
      <a:accent5>
        <a:srgbClr val="954F72"/>
      </a:accent5>
      <a:accent6>
        <a:srgbClr val="954F72"/>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2148</Words>
  <Application>Microsoft Office PowerPoint</Application>
  <PresentationFormat>Widescreen</PresentationFormat>
  <Paragraphs>227</Paragraphs>
  <Slides>38</Slides>
  <Notes>1</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38</vt:i4>
      </vt:variant>
    </vt:vector>
  </HeadingPairs>
  <TitlesOfParts>
    <vt:vector size="54" baseType="lpstr">
      <vt:lpstr>Arial Unicode MS</vt:lpstr>
      <vt:lpstr>맑은 고딕</vt:lpstr>
      <vt:lpstr>A Iranian Sans</vt:lpstr>
      <vt:lpstr>Arial</vt:lpstr>
      <vt:lpstr>B Mitra</vt:lpstr>
      <vt:lpstr>B Nazanin</vt:lpstr>
      <vt:lpstr>B Titr</vt:lpstr>
      <vt:lpstr>Calibri</vt:lpstr>
      <vt:lpstr>Calibri Light</vt:lpstr>
      <vt:lpstr>Lato</vt:lpstr>
      <vt:lpstr>Myriad عربي</vt:lpstr>
      <vt:lpstr>Raleway</vt:lpstr>
      <vt:lpstr>Source Sans Pro</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industry Event</dc:title>
  <dc:creator>ShahrzadBhrz</dc:creator>
  <cp:keywords>Power industry</cp:keywords>
  <cp:lastModifiedBy>Hoda Maraghei</cp:lastModifiedBy>
  <cp:revision>156</cp:revision>
  <dcterms:created xsi:type="dcterms:W3CDTF">2018-03-06T23:37:21Z</dcterms:created>
  <dcterms:modified xsi:type="dcterms:W3CDTF">2020-07-14T05:38:37Z</dcterms:modified>
  <cp:category>power, electricity</cp:category>
  <cp:contentStatus>Data entry</cp:contentStatus>
</cp:coreProperties>
</file>