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7" r:id="rId3"/>
  </p:sldMasterIdLst>
  <p:notesMasterIdLst>
    <p:notesMasterId r:id="rId45"/>
  </p:notesMasterIdLst>
  <p:handoutMasterIdLst>
    <p:handoutMasterId r:id="rId46"/>
  </p:handoutMasterIdLst>
  <p:sldIdLst>
    <p:sldId id="257" r:id="rId4"/>
    <p:sldId id="258" r:id="rId5"/>
    <p:sldId id="348" r:id="rId6"/>
    <p:sldId id="338" r:id="rId7"/>
    <p:sldId id="275" r:id="rId8"/>
    <p:sldId id="346" r:id="rId9"/>
    <p:sldId id="351" r:id="rId10"/>
    <p:sldId id="352" r:id="rId11"/>
    <p:sldId id="355" r:id="rId12"/>
    <p:sldId id="353" r:id="rId13"/>
    <p:sldId id="354" r:id="rId14"/>
    <p:sldId id="356" r:id="rId15"/>
    <p:sldId id="358" r:id="rId16"/>
    <p:sldId id="357" r:id="rId17"/>
    <p:sldId id="359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89" r:id="rId28"/>
    <p:sldId id="370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3" r:id="rId39"/>
    <p:sldId id="384" r:id="rId40"/>
    <p:sldId id="385" r:id="rId41"/>
    <p:sldId id="386" r:id="rId42"/>
    <p:sldId id="387" r:id="rId43"/>
    <p:sldId id="39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8AD1A8-258A-4163-A468-03BD76D6D949}">
          <p14:sldIdLst>
            <p14:sldId id="257"/>
            <p14:sldId id="258"/>
            <p14:sldId id="348"/>
          </p14:sldIdLst>
        </p14:section>
        <p14:section name="نیاز تیپ 1" id="{F626EC19-2CBB-44A7-836F-EF7E9F123F3A}">
          <p14:sldIdLst>
            <p14:sldId id="338"/>
            <p14:sldId id="275"/>
            <p14:sldId id="346"/>
            <p14:sldId id="351"/>
            <p14:sldId id="352"/>
            <p14:sldId id="355"/>
            <p14:sldId id="353"/>
            <p14:sldId id="354"/>
            <p14:sldId id="356"/>
            <p14:sldId id="358"/>
            <p14:sldId id="357"/>
            <p14:sldId id="359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89"/>
            <p14:sldId id="370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3"/>
            <p14:sldId id="384"/>
            <p14:sldId id="385"/>
            <p14:sldId id="386"/>
            <p14:sldId id="387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7027"/>
    <a:srgbClr val="2698B2"/>
    <a:srgbClr val="E99359"/>
    <a:srgbClr val="3DBED9"/>
    <a:srgbClr val="FEDE00"/>
    <a:srgbClr val="FD3939"/>
    <a:srgbClr val="EAA8E2"/>
    <a:srgbClr val="93E5A8"/>
    <a:srgbClr val="5DD5FF"/>
    <a:srgbClr val="76D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3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50" y="1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19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BF8CB-BFC0-4604-A7F7-6B984FB18F98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78D7-7FD3-4510-B358-A5EAF5094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2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D4912-92D4-4E63-8C98-724FB95C1A9D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978BC-529B-4EE8-B59E-04A74FA1B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>
                <a:solidFill>
                  <a:prstClr val="black"/>
                </a:solidFill>
              </a:rPr>
              <a:pPr/>
              <a:t>41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9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1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1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77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AE9948-B2EF-4F45-85EA-1B5C40D7578C}"/>
              </a:ext>
            </a:extLst>
          </p:cNvPr>
          <p:cNvSpPr txBox="1"/>
          <p:nvPr userDrawn="1"/>
        </p:nvSpPr>
        <p:spPr>
          <a:xfrm>
            <a:off x="199426" y="6326344"/>
            <a:ext cx="8371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kumimoji="0" lang="fa-I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3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0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37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378267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D3D6733-6F27-4404-AB51-585418F146E5}" type="datetimeFigureOut">
              <a:rPr lang="ko-KR" altLang="en-US" smtClean="0">
                <a:solidFill>
                  <a:prstClr val="black"/>
                </a:solidFill>
              </a:rPr>
              <a:pPr/>
              <a:t>2020-07-14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E6BC638-39B7-4287-91A7-2A3DDA573295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fa-IR" sz="1200" kern="0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AE9948-B2EF-4F45-85EA-1B5C40D7578C}"/>
              </a:ext>
            </a:extLst>
          </p:cNvPr>
          <p:cNvSpPr txBox="1"/>
          <p:nvPr userDrawn="1"/>
        </p:nvSpPr>
        <p:spPr>
          <a:xfrm>
            <a:off x="2" y="6326344"/>
            <a:ext cx="8570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 rtl="1">
              <a:defRPr/>
            </a:pP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lang="fa-IR" b="1" kern="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67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7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-2030413" y="6221795"/>
            <a:ext cx="10183813" cy="655859"/>
            <a:chOff x="-898525" y="6006936"/>
            <a:chExt cx="10183813" cy="655859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fa-IR" sz="1200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1448880" y="6073255"/>
              <a:ext cx="696874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 rtl="1">
                <a:defRPr/>
              </a:pP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نام و نام خانوادگی و شماره نیاز مربوطه، درخواست خود را در قسمت چت اعلام نمایید. (مثال: رضا احمدی-نیاز شماره 05)</a:t>
              </a:r>
              <a:endParaRPr lang="fa-IR" b="1" kern="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80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378267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D3D6733-6F27-4404-AB51-585418F146E5}" type="datetimeFigureOut">
              <a:rPr lang="ko-KR" altLang="en-US" smtClean="0">
                <a:solidFill>
                  <a:prstClr val="black"/>
                </a:solidFill>
              </a:rPr>
              <a:pPr/>
              <a:t>2020-07-14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E6BC638-39B7-4287-91A7-2A3DDA573295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7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52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05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94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80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25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02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324599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534" y="6411416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="" xmlns:a16="http://schemas.microsoft.com/office/drawing/2014/main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="" xmlns:a16="http://schemas.microsoft.com/office/drawing/2014/main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924" y="6321752"/>
            <a:ext cx="526722" cy="526722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AE9948-B2EF-4F45-85EA-1B5C40D7578C}"/>
              </a:ext>
            </a:extLst>
          </p:cNvPr>
          <p:cNvSpPr txBox="1"/>
          <p:nvPr userDrawn="1"/>
        </p:nvSpPr>
        <p:spPr>
          <a:xfrm>
            <a:off x="199426" y="6326344"/>
            <a:ext cx="8371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kumimoji="0" lang="fa-I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357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324599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534" y="6411416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xmlns="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 b="1" kern="0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924" y="6321752"/>
            <a:ext cx="526722" cy="526722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AE9948-B2EF-4F45-85EA-1B5C40D7578C}"/>
              </a:ext>
            </a:extLst>
          </p:cNvPr>
          <p:cNvSpPr txBox="1"/>
          <p:nvPr userDrawn="1"/>
        </p:nvSpPr>
        <p:spPr>
          <a:xfrm>
            <a:off x="199426" y="6326344"/>
            <a:ext cx="8371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kumimoji="0" lang="fa-I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527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324599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46" y="6381748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xmlns="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 b="1" kern="0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54" y="6332980"/>
            <a:ext cx="802698" cy="5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3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0.png"/><Relationship Id="rId5" Type="http://schemas.microsoft.com/office/2007/relationships/hdphoto" Target="../media/hdphoto6.wdp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-207" b="422"/>
          <a:stretch/>
        </p:blipFill>
        <p:spPr>
          <a:xfrm flipH="1">
            <a:off x="-144379" y="-26126"/>
            <a:ext cx="12336379" cy="6949102"/>
          </a:xfrm>
          <a:prstGeom prst="rect">
            <a:avLst/>
          </a:prstGeom>
        </p:spPr>
      </p:pic>
      <p:sp>
        <p:nvSpPr>
          <p:cNvPr id="15" name="TextBox 14">
            <a:extLst/>
          </p:cNvPr>
          <p:cNvSpPr txBox="1"/>
          <p:nvPr/>
        </p:nvSpPr>
        <p:spPr>
          <a:xfrm>
            <a:off x="4181703" y="-68772"/>
            <a:ext cx="7756414" cy="203902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ارائه نیازهای </a:t>
            </a:r>
            <a:r>
              <a:rPr lang="fa-I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فناورانه </a:t>
            </a:r>
            <a:r>
              <a:rPr lang="fa-I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صنعت </a:t>
            </a:r>
            <a:r>
              <a:rPr lang="fa-I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برق (گروه صنعتی ایران ترانسفو)</a:t>
            </a:r>
            <a:endParaRPr lang="ko-KR" alt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/>
              <a:ea typeface="Arial Unicode MS"/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00" l="10000" r="90000">
                        <a14:foregroundMark x1="32625" y1="63833" x2="32625" y2="80833"/>
                        <a14:foregroundMark x1="32500" y1="82167" x2="47000" y2="82333"/>
                        <a14:foregroundMark x1="34000" y1="83500" x2="31500" y2="83000"/>
                        <a14:foregroundMark x1="44750" y1="33833" x2="53625" y2="33833"/>
                        <a14:foregroundMark x1="54000" y1="57500" x2="44000" y2="57167"/>
                        <a14:foregroundMark x1="46750" y1="58667" x2="43875" y2="59000"/>
                        <a14:foregroundMark x1="81500" y1="96000" x2="8150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62" t="16381" r="33095" b="15048"/>
          <a:stretch/>
        </p:blipFill>
        <p:spPr>
          <a:xfrm>
            <a:off x="6165669" y="2592664"/>
            <a:ext cx="1567541" cy="2170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2" r="37524"/>
          <a:stretch/>
        </p:blipFill>
        <p:spPr>
          <a:xfrm>
            <a:off x="7026925" y="2076839"/>
            <a:ext cx="536469" cy="31645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6" r="41021"/>
          <a:stretch/>
        </p:blipFill>
        <p:spPr>
          <a:xfrm>
            <a:off x="6764007" y="2082555"/>
            <a:ext cx="631404" cy="31272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18672" r="43233" b="10851"/>
          <a:stretch/>
        </p:blipFill>
        <p:spPr>
          <a:xfrm>
            <a:off x="6613371" y="2451826"/>
            <a:ext cx="698261" cy="2484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200" b="44200" l="25800" r="85000">
                        <a14:foregroundMark x1="27600" y1="36400" x2="27800" y2="41600"/>
                        <a14:foregroundMark x1="27600" y1="43200" x2="30600" y2="42800"/>
                        <a14:foregroundMark x1="39400" y1="34800" x2="37000" y2="35000"/>
                        <a14:foregroundMark x1="45600" y1="37200" x2="45600" y2="37200"/>
                        <a14:foregroundMark x1="55400" y1="37000" x2="55400" y2="37000"/>
                        <a14:foregroundMark x1="78800" y1="40000" x2="788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31871" r="12606" b="54367"/>
          <a:stretch/>
        </p:blipFill>
        <p:spPr>
          <a:xfrm>
            <a:off x="7669042" y="4257435"/>
            <a:ext cx="2057171" cy="442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93" t="54781" r="47864" b="35156"/>
          <a:stretch/>
        </p:blipFill>
        <p:spPr>
          <a:xfrm>
            <a:off x="9139238" y="4352925"/>
            <a:ext cx="141657" cy="344023"/>
          </a:xfrm>
          <a:prstGeom prst="ellipse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97366" y="430381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E26228A2-6B85-4346-BD95-8D8F674DC6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37" y="3372822"/>
            <a:ext cx="743263" cy="930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4B36B82F-83AD-4615-AC31-2339E7643D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27" y="5638867"/>
            <a:ext cx="1170681" cy="575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37" y="4535789"/>
            <a:ext cx="871106" cy="8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51137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1169609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sp>
        <p:nvSpPr>
          <p:cNvPr id="347" name="Diamond 346"/>
          <p:cNvSpPr/>
          <p:nvPr/>
        </p:nvSpPr>
        <p:spPr>
          <a:xfrm>
            <a:off x="11169609" y="4200745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grpSp>
        <p:nvGrpSpPr>
          <p:cNvPr id="5338" name="Group 5337"/>
          <p:cNvGrpSpPr/>
          <p:nvPr/>
        </p:nvGrpSpPr>
        <p:grpSpPr>
          <a:xfrm>
            <a:off x="132452" y="1061518"/>
            <a:ext cx="5100422" cy="4614887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41732" y="455430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387158" y="769352"/>
            <a:ext cx="5516171" cy="855628"/>
            <a:chOff x="1684052" y="-378491"/>
            <a:chExt cx="5516170" cy="855629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684052" y="77028"/>
              <a:ext cx="4952999" cy="400110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شیرهای برنزی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601086" y="-378491"/>
              <a:ext cx="599136" cy="461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48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254" y="3114594"/>
            <a:ext cx="340922" cy="3409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142" y="4343153"/>
            <a:ext cx="435183" cy="43518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054004" y="1573164"/>
            <a:ext cx="611560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اين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نوع شيرها به صورت خود ضامن هستند و ديگر نياز با سيستم ضامن اضافي نيست. جنس ضامن از فولاد ضد زنگ بوده و با دستگيره شير در ارتباط است.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جنس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دستگيره از آلومينيوم با پوشش رنگ اپوكسي با فام قرمز است.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سيستم آب‌بندی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كلاهي به بدنه شير بسيار مناسب بوده و توسط رزوه های اينچي تامين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مي‌گردد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ct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اين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نوع شيرها بدون جابجايي دسته شير در حالت باز كردن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يا بستن شیر هستند.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73" y="2164564"/>
            <a:ext cx="3476859" cy="3079584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785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7" grpId="0" animBg="1"/>
      <p:bldP spid="4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27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6379245" y="761070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</a:t>
            </a: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فنی و استانداردها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7895722" y="2152755"/>
            <a:ext cx="354325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مطابق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با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استاندارد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ITS-ME04-06</a:t>
            </a: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4927079" y="5696612"/>
            <a:ext cx="225821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جنس فولاد زنگ نزن</a:t>
            </a:r>
            <a:endParaRPr lang="en-US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546264" y="5215052"/>
            <a:ext cx="3669607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آب بند کامل</a:t>
            </a: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308918" y="3190530"/>
            <a:ext cx="389175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دما و فشار عملکردی: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100°C</a:t>
            </a: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6 bar</a:t>
            </a:r>
            <a:endParaRPr lang="fa-IR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8372303" y="4571820"/>
            <a:ext cx="3228292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خود ضامن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546264" y="631621"/>
            <a:ext cx="505283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قابلیت نصب در تمام زوایای مونتاژ</a:t>
            </a:r>
          </a:p>
        </p:txBody>
      </p:sp>
      <p:sp>
        <p:nvSpPr>
          <p:cNvPr id="69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0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1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2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4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86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 advAuto="0"/>
      <p:bldP spid="70" grpId="0" animBg="1" advAuto="0"/>
      <p:bldP spid="71" grpId="0" animBg="1" advAuto="0"/>
      <p:bldP spid="72" grpId="0" animBg="1" advAuto="0"/>
      <p:bldP spid="73" grpId="0" animBg="1" advAuto="0"/>
      <p:bldP spid="74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51137"/>
            <a:ext cx="1454198" cy="1175657"/>
          </a:xfrm>
          <a:prstGeom prst="rect">
            <a:avLst/>
          </a:prstGeom>
        </p:spPr>
      </p:pic>
      <p:grpSp>
        <p:nvGrpSpPr>
          <p:cNvPr id="5338" name="Group 5337"/>
          <p:cNvGrpSpPr/>
          <p:nvPr/>
        </p:nvGrpSpPr>
        <p:grpSpPr>
          <a:xfrm>
            <a:off x="108702" y="1061518"/>
            <a:ext cx="5100422" cy="4614887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41732" y="455430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387158" y="769352"/>
            <a:ext cx="5507265" cy="855628"/>
            <a:chOff x="1684052" y="-378491"/>
            <a:chExt cx="5507264" cy="855629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684052" y="77028"/>
              <a:ext cx="4952999" cy="400110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کیسه هوا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523162" y="-378491"/>
              <a:ext cx="668154" cy="8309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49</a:t>
              </a:r>
            </a:p>
            <a:p>
              <a:pPr algn="r">
                <a:defRPr/>
              </a:pP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264023" y="1424925"/>
            <a:ext cx="671843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کیسه هوا در داخل منبع انبساط با هدف جداسازی روغن ترانسفورماتور از هوای محیط اطراف در ترانسفورماتورهای قدرت و توزیع مورد استفاده قرار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می‌گیرد.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کیسه هوا از جنس لاستیک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نایلونی (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Nylon </a:t>
            </a:r>
            <a:r>
              <a:rPr lang="en-US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Rubber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) ساخته می‌شود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 تحت خلا و حرارت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لبه‌های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آن به همدیگر جوش داده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می‌شود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 </a:t>
            </a:r>
            <a:endParaRPr lang="fa-IR" sz="1600" b="1" dirty="0" smtClean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كيسه هوا تحمل  فشارهای  بالا از جمله اضافه فشار 1000 ميلي بار را ندارد و پاره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مي‌شود.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روش هوادهي به كيسه هوا به دو صورت انجام ميگيرد: </a:t>
            </a:r>
          </a:p>
          <a:p>
            <a:pPr lvl="0" algn="r" rtl="1">
              <a:lnSpc>
                <a:spcPct val="250000"/>
              </a:lnSpc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	روش خلاء همزمان منبع و کیسه و سپس هوادهی کیسه</a:t>
            </a:r>
          </a:p>
          <a:p>
            <a:pPr lvl="0" algn="r" rtl="1">
              <a:lnSpc>
                <a:spcPct val="250000"/>
              </a:lnSpc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	روش خلاء منبع و کیسه و سپس هوا دهی همزمان منبع و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کیسه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73" y="2330178"/>
            <a:ext cx="3476859" cy="2748356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15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E7C7D8D-1062-4B43-9B3A-22A51E770763}"/>
              </a:ext>
            </a:extLst>
          </p:cNvPr>
          <p:cNvSpPr txBox="1"/>
          <p:nvPr/>
        </p:nvSpPr>
        <p:spPr bwMode="auto">
          <a:xfrm>
            <a:off x="2857714" y="215469"/>
            <a:ext cx="4953000" cy="52322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lvl="0" algn="ctr" rtl="1">
              <a:defRPr/>
            </a:pPr>
            <a:r>
              <a:rPr lang="fa-IR" sz="2800" kern="0" dirty="0">
                <a:solidFill>
                  <a:srgbClr val="5DD5FF"/>
                </a:solidFill>
                <a:cs typeface="B Titr" panose="00000700000000000000" pitchFamily="2" charset="-78"/>
              </a:rPr>
              <a:t>کیسه هوا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56260" y="738689"/>
            <a:ext cx="1137149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ابعاد کیسه هوا بر اساس قطر و طول منبع انبساط انتخاب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می‌گردد.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کیسه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هوا توسط فلنج به منبع انبساط متصل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می‌گردد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کیسه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هوا به صورت جوش حرارتی به فلنج اتصال دارد.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جهت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جلوگیری از اعمال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تنش‌های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اضافی در حین نصب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یا کارکرد ترانسفورماتور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قلاب‌های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نگهدارنده روی کیسه تعبیه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می‌گردد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جهت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جلوگيری از ايجاد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ترك‌های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سطحي روی كيسه و مقاوم سازی آن در مقابل روغن ترانسفورماتور ، كيسه از دو طرف مقاوم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مي‌گردد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سمت هوا از مواد ضد اوزن استفاده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مي‌شود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كه اين مواد موجب افزايش مقاومت كيسه نسبت به اكسيژن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مي‌گردد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سمت روغن كيسه از مواد لاستيكي مقاوم به روغن ساخته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مي‌شود به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طوری كه اثر متقابل با روغن ترانسفورماتور نداشته باشد.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بسته‌بندی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 نگهداری كيسه هوا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مي‌بايست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طوری باشد  تا کمترین تنش های سطحي ناشي از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خمش‌های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چند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مرحله‌ای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آن ايجاد گردد . در صورت عدم توجه به اين مطلب ممكن است بعد از بازگشايي كيسه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ترك‌های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سطحي روی آن مشاهده شود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1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27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6379245" y="761070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</a:t>
            </a: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فنی و استانداردها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7895722" y="2152755"/>
            <a:ext cx="354325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رعایت استاندارد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ITS-ME15-01</a:t>
            </a: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4669171" y="5708335"/>
            <a:ext cx="225821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Coating: NBR</a:t>
            </a: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546264" y="5215052"/>
            <a:ext cx="3669607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Mass of surface: 1000 g/m</a:t>
            </a:r>
            <a:endParaRPr lang="fa-IR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308918" y="3190530"/>
            <a:ext cx="389175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جنس لایه داخلی: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P.V.F</a:t>
            </a:r>
            <a:endParaRPr lang="fa-IR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8466089" y="4325636"/>
            <a:ext cx="3228292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جنس لاستیک نایلونی 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546264" y="631621"/>
            <a:ext cx="505283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انواع مورد استفاده: سیلندری و مکعبی</a:t>
            </a:r>
          </a:p>
        </p:txBody>
      </p:sp>
      <p:sp>
        <p:nvSpPr>
          <p:cNvPr id="69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0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1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2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4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66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 advAuto="0"/>
      <p:bldP spid="70" grpId="0" animBg="1" advAuto="0"/>
      <p:bldP spid="71" grpId="0" animBg="1" advAuto="0"/>
      <p:bldP spid="72" grpId="0" animBg="1" advAuto="0"/>
      <p:bldP spid="73" grpId="0" animBg="1" advAuto="0"/>
      <p:bldP spid="74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-5361"/>
            <a:ext cx="1454198" cy="1175657"/>
          </a:xfrm>
          <a:prstGeom prst="rect">
            <a:avLst/>
          </a:prstGeom>
        </p:spPr>
      </p:pic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398932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406165" y="712854"/>
            <a:ext cx="5488258" cy="1058818"/>
            <a:chOff x="1684052" y="-378491"/>
            <a:chExt cx="5488257" cy="1058819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684052" y="280218"/>
              <a:ext cx="4952999" cy="400110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 smtClean="0">
                  <a:solidFill>
                    <a:srgbClr val="5DD5FF"/>
                  </a:solidFill>
                  <a:cs typeface="B Titr" panose="00000700000000000000" pitchFamily="2" charset="-78"/>
                </a:rPr>
                <a:t>فن</a:t>
              </a:r>
              <a:endParaRPr lang="en-US" kern="0" dirty="0">
                <a:solidFill>
                  <a:srgbClr val="5DD5FF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523162" y="-378491"/>
              <a:ext cx="64914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50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64923" y="1972938"/>
            <a:ext cx="64023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8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فن ترانسفورماتور به صورت عمودی یا افقی روی رادیاتور نصب می‌گردد. </a:t>
            </a:r>
            <a:endParaRPr lang="fa-IR" sz="1800" b="1" dirty="0" smtClean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مطابق </a:t>
            </a:r>
            <a:r>
              <a:rPr lang="fa-IR" sz="18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 </a:t>
            </a:r>
            <a:r>
              <a:rPr lang="en-US" sz="18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ITS-ME12-01 </a:t>
            </a:r>
            <a:r>
              <a:rPr lang="fa-IR" sz="18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سفارش </a:t>
            </a:r>
            <a:r>
              <a:rPr lang="fa-IR" sz="18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 تهيه </a:t>
            </a:r>
            <a:r>
              <a:rPr lang="fa-IR" sz="18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مي‌گردد.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فن </a:t>
            </a:r>
            <a:r>
              <a:rPr lang="fa-IR" sz="18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دو نوع 800 و 450 در ترانسفورماتور مورد استفاده قرار میگیرد.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ولتاژ </a:t>
            </a:r>
            <a:r>
              <a:rPr lang="fa-IR" sz="18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نامی </a:t>
            </a:r>
            <a:r>
              <a:rPr lang="fa-IR" sz="18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فن‌ها </a:t>
            </a:r>
            <a:r>
              <a:rPr lang="fa-IR" sz="18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400 ولت است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حداکثر </a:t>
            </a:r>
            <a:r>
              <a:rPr lang="fa-IR" sz="18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جریان مصرفی برای فن ها ماکزیمم 1 و 5.2 آمپر است. 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توان </a:t>
            </a:r>
            <a:r>
              <a:rPr lang="fa-IR" sz="18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مصرفی </a:t>
            </a:r>
            <a:r>
              <a:rPr lang="fa-IR" sz="18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فن‌ها </a:t>
            </a:r>
            <a:r>
              <a:rPr lang="fa-IR" sz="18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500وات و 2.2 کیلووات هستند. 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87" y="1980687"/>
            <a:ext cx="3207088" cy="3345193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50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095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51137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1169609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sp>
        <p:nvSpPr>
          <p:cNvPr id="347" name="Diamond 346"/>
          <p:cNvSpPr/>
          <p:nvPr/>
        </p:nvSpPr>
        <p:spPr>
          <a:xfrm>
            <a:off x="11169609" y="4200745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41732" y="455430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775684" y="764850"/>
            <a:ext cx="6136156" cy="1063320"/>
            <a:chOff x="1072578" y="-382993"/>
            <a:chExt cx="6136155" cy="1063321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072578" y="280218"/>
              <a:ext cx="556447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رزین و هاردنر مخصوص رنگ هسته ترانسفورماتور خشک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523163" y="-382993"/>
              <a:ext cx="685570" cy="461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51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254" y="3114594"/>
            <a:ext cx="340922" cy="3409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142" y="4343153"/>
            <a:ext cx="435183" cy="43518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775684" y="1828170"/>
            <a:ext cx="63210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ترانسفورماتورهای خشک توزیع، به جای روغن، فضای بین هسته و و بوبین با رزین با پایه اپوکسی و هاردنر با پایه پای آمید، آغشته میشود. 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رزین و هاردنر خریداری شده متعلق به شرکت هانسمن است.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از طریق این روش هسته ترانسفورماتور عایق بندی شده و نیازی به کولینگ ندارد. 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این سیستم اثرات متقابل با روغن ندارد، بدین معنا که روغن ترانسفورماتور را تحت تاثیر قرار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نمی‌دهد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رزین و هاردنر استفاده شده سبب حفاظت از سطوح هسته ترانسفورماتور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می‌گردد.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5" y="1428060"/>
            <a:ext cx="3404106" cy="4030368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51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12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7" grpId="0" animBg="1"/>
      <p:bldP spid="4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27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6379245" y="761070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</a:t>
            </a: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فنی و استانداردها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7626091" y="2105863"/>
            <a:ext cx="354325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مطابقت با استاندارد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IEC 216</a:t>
            </a: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4362449" y="5696612"/>
            <a:ext cx="282285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ویسکوزیته: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65-75 second</a:t>
            </a: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546264" y="5215052"/>
            <a:ext cx="3669607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ضریب دی الکتریک: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3.14</a:t>
            </a:r>
            <a:endParaRPr lang="fa-IR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308918" y="3190530"/>
            <a:ext cx="389175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جرم ویژه در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25°C</a:t>
            </a: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1180±20</a:t>
            </a:r>
            <a:endParaRPr lang="fa-IR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8524704" y="4442866"/>
            <a:ext cx="3228292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نقطه اشتعال: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≥165 °C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546264" y="631621"/>
            <a:ext cx="505283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زمان ژل شدن در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100°C</a:t>
            </a: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18-25 min</a:t>
            </a:r>
            <a:endParaRPr lang="fa-IR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9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0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1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2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4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51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3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 advAuto="0"/>
      <p:bldP spid="70" grpId="0" animBg="1" advAuto="0"/>
      <p:bldP spid="71" grpId="0" animBg="1" advAuto="0"/>
      <p:bldP spid="72" grpId="0" animBg="1" advAuto="0"/>
      <p:bldP spid="73" grpId="0" animBg="1" advAuto="0"/>
      <p:bldP spid="74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51137"/>
            <a:ext cx="1454198" cy="1175657"/>
          </a:xfrm>
          <a:prstGeom prst="rect">
            <a:avLst/>
          </a:prstGeom>
        </p:spPr>
      </p:pic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41732" y="455430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775684" y="769352"/>
            <a:ext cx="6136156" cy="1058818"/>
            <a:chOff x="1072578" y="-378491"/>
            <a:chExt cx="6136155" cy="1058819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072578" y="280218"/>
              <a:ext cx="556447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رزین و هاردنر و پودر آلومینا و پودر کوارتز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523162" y="-378491"/>
              <a:ext cx="68557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52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64924" y="1828170"/>
            <a:ext cx="658980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رزین بر پایه اپوکسی و هاردنر بر پایه پلی آمید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می‌باشد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این مواد نقش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نگه‌دارندگی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اکتیوپارت به کف مخزن و درپوش در ترانسفورماتور را دارد. 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این سیستم اثرات متقابل با روغن ندارد، بدین معنا که روغن ترانسفورماتور را تحت تاثیر قرار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نمی‌دهد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 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استفاده از این مواد سبب بهبود انتقال حرارتی در ترانسفورماتور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می‌شود.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این مواد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همچنین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استحکام فیزیکی ترانسفورماتور را نیز افزایش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می‌دهد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استفاده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از این مواد سبب به حداقل رساندن لرزش اکتیوپارت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می‌شود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 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48" y="2357409"/>
            <a:ext cx="3404106" cy="2995530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52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13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27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6379245" y="761070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</a:t>
            </a: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فنی و استانداردها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7719875" y="2293432"/>
            <a:ext cx="354325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مطابقت با استاندارد </a:t>
            </a:r>
            <a:r>
              <a:rPr lang="en-US" sz="2000" dirty="0">
                <a:latin typeface="Calibri" panose="020F0502020204030204" pitchFamily="34" charset="0"/>
                <a:cs typeface="B Nazanin" panose="00000400000000000000" pitchFamily="2" charset="-78"/>
              </a:rPr>
              <a:t>ITS-MC01-01 </a:t>
            </a:r>
            <a:endParaRPr lang="en-US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4514849" y="5661443"/>
            <a:ext cx="282285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استحکام کششی: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35-45 </a:t>
            </a:r>
            <a:r>
              <a:rPr lang="en-US" sz="2000" dirty="0" err="1" smtClean="0">
                <a:latin typeface="Calibri" panose="020F0502020204030204" pitchFamily="34" charset="0"/>
                <a:cs typeface="B Nazanin" panose="00000400000000000000" pitchFamily="2" charset="-78"/>
              </a:rPr>
              <a:t>MPa</a:t>
            </a:r>
            <a:endParaRPr lang="en-US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0" y="4535114"/>
            <a:ext cx="3669607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کشش سطحی: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0.70-0.80 %</a:t>
            </a:r>
            <a:endParaRPr lang="fa-IR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0" y="2274278"/>
            <a:ext cx="30869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دمای انتقال شیشه‌ای: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55-65 °C</a:t>
            </a:r>
            <a:endParaRPr lang="fa-IR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8454365" y="3856712"/>
            <a:ext cx="322829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کلاس حرارتی رزین، هاردنر، هیدروکسی آلومینیوم و سیلیکا: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F</a:t>
            </a: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و بر اساس استاندارد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IEC 60085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390325" y="596452"/>
            <a:ext cx="505283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استحکام خمشی: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55-65 </a:t>
            </a:r>
            <a:r>
              <a:rPr lang="en-US" sz="2000" dirty="0" err="1" smtClean="0">
                <a:latin typeface="Calibri" panose="020F0502020204030204" pitchFamily="34" charset="0"/>
                <a:cs typeface="B Nazanin" panose="00000400000000000000" pitchFamily="2" charset="-78"/>
              </a:rPr>
              <a:t>MPa</a:t>
            </a:r>
            <a:endParaRPr lang="fa-IR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9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0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1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2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4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52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33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 advAuto="0"/>
      <p:bldP spid="70" grpId="0" animBg="1" advAuto="0"/>
      <p:bldP spid="71" grpId="0" animBg="1" advAuto="0"/>
      <p:bldP spid="72" grpId="0" animBg="1" advAuto="0"/>
      <p:bldP spid="73" grpId="0" animBg="1" advAuto="0"/>
      <p:bldP spid="7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/>
          </p:cNvPr>
          <p:cNvSpPr txBox="1"/>
          <p:nvPr/>
        </p:nvSpPr>
        <p:spPr>
          <a:xfrm>
            <a:off x="5091113" y="292963"/>
            <a:ext cx="6604000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4000" b="1" spc="300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فهرست</a:t>
            </a:r>
            <a:r>
              <a:rPr lang="fa-IR" altLang="ko-KR" sz="4000" b="1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 نیازها</a:t>
            </a:r>
            <a:endParaRPr lang="ko-KR" altLang="en-US" sz="4000" b="1" dirty="0">
              <a:solidFill>
                <a:schemeClr val="accent6"/>
              </a:solidFill>
              <a:latin typeface="+mn-lt"/>
              <a:ea typeface="+mn-ea"/>
              <a:cs typeface="B Mitra" panose="00000400000000000000" pitchFamily="2" charset="-78"/>
            </a:endParaRPr>
          </a:p>
        </p:txBody>
      </p:sp>
      <p:sp>
        <p:nvSpPr>
          <p:cNvPr id="86" name="TextBox 85">
            <a:extLst/>
          </p:cNvPr>
          <p:cNvSpPr txBox="1"/>
          <p:nvPr/>
        </p:nvSpPr>
        <p:spPr bwMode="auto">
          <a:xfrm>
            <a:off x="3259303" y="1923506"/>
            <a:ext cx="7742237" cy="707886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 smtClean="0">
                <a:solidFill>
                  <a:srgbClr val="92D050"/>
                </a:solidFill>
                <a:cs typeface="B Titr" panose="00000700000000000000" pitchFamily="2" charset="-78"/>
              </a:rPr>
              <a:t>بوشینگ سیلیکونی</a:t>
            </a:r>
            <a:endParaRPr lang="en-US" sz="2000" b="1" kern="0" dirty="0">
              <a:solidFill>
                <a:srgbClr val="92D050"/>
              </a:solidFill>
              <a:cs typeface="B Titr" panose="00000700000000000000" pitchFamily="2" charset="-78"/>
            </a:endParaRPr>
          </a:p>
          <a:p>
            <a:pPr algn="r" rtl="1">
              <a:defRPr/>
            </a:pPr>
            <a:endParaRPr lang="fa-IR" sz="2000" kern="0" dirty="0">
              <a:solidFill>
                <a:srgbClr val="92D050"/>
              </a:solidFill>
              <a:cs typeface="B Titr" panose="00000700000000000000" pitchFamily="2" charset="-78"/>
            </a:endParaRPr>
          </a:p>
        </p:txBody>
      </p:sp>
      <p:sp>
        <p:nvSpPr>
          <p:cNvPr id="91" name="TextBox 90">
            <a:extLst/>
          </p:cNvPr>
          <p:cNvSpPr txBox="1"/>
          <p:nvPr/>
        </p:nvSpPr>
        <p:spPr bwMode="auto">
          <a:xfrm>
            <a:off x="3289300" y="2563494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rgbClr val="7030A0"/>
                </a:solidFill>
                <a:cs typeface="B Titr" panose="00000700000000000000" pitchFamily="2" charset="-78"/>
              </a:rPr>
              <a:t>شیرهای برنزی</a:t>
            </a:r>
            <a:endParaRPr lang="en-US" sz="2000" b="1" kern="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96" name="TextBox 95">
            <a:extLst/>
          </p:cNvPr>
          <p:cNvSpPr txBox="1"/>
          <p:nvPr/>
        </p:nvSpPr>
        <p:spPr bwMode="auto">
          <a:xfrm>
            <a:off x="3259301" y="3034747"/>
            <a:ext cx="7742237" cy="55399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a-IR" sz="2000" dirty="0">
                <a:solidFill>
                  <a:srgbClr val="C00000"/>
                </a:solidFill>
                <a:latin typeface="Calibri" pitchFamily="34" charset="0"/>
                <a:cs typeface="B Titr" panose="00000700000000000000" pitchFamily="2" charset="-78"/>
              </a:rPr>
              <a:t>کیسه هوا</a:t>
            </a:r>
            <a:endParaRPr lang="fa-IR" sz="2400" dirty="0">
              <a:solidFill>
                <a:srgbClr val="C00000"/>
              </a:solidFill>
              <a:latin typeface="Calibri" pitchFamily="34" charset="0"/>
              <a:cs typeface="B Titr" panose="00000700000000000000" pitchFamily="2" charset="-78"/>
            </a:endParaRPr>
          </a:p>
        </p:txBody>
      </p:sp>
      <p:sp>
        <p:nvSpPr>
          <p:cNvPr id="27" name="TextBox 26">
            <a:extLst/>
          </p:cNvPr>
          <p:cNvSpPr txBox="1"/>
          <p:nvPr/>
        </p:nvSpPr>
        <p:spPr bwMode="auto">
          <a:xfrm>
            <a:off x="3259302" y="3794787"/>
            <a:ext cx="7742238" cy="40011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 smtClean="0">
                <a:solidFill>
                  <a:srgbClr val="2698B2"/>
                </a:solidFill>
                <a:cs typeface="B Titr" panose="00000700000000000000" pitchFamily="2" charset="-78"/>
              </a:rPr>
              <a:t>فن</a:t>
            </a:r>
            <a:endParaRPr lang="en-US" sz="2000" kern="0" dirty="0">
              <a:solidFill>
                <a:srgbClr val="2698B2"/>
              </a:solidFill>
              <a:cs typeface="B Titr" panose="00000700000000000000" pitchFamily="2" charset="-78"/>
            </a:endParaRPr>
          </a:p>
        </p:txBody>
      </p:sp>
      <p:sp>
        <p:nvSpPr>
          <p:cNvPr id="30" name="TextBox 29">
            <a:extLst/>
          </p:cNvPr>
          <p:cNvSpPr txBox="1"/>
          <p:nvPr/>
        </p:nvSpPr>
        <p:spPr bwMode="auto">
          <a:xfrm>
            <a:off x="3259302" y="4437156"/>
            <a:ext cx="7742237" cy="40011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rgbClr val="002060"/>
                </a:solidFill>
                <a:cs typeface="B Titr" panose="00000700000000000000" pitchFamily="2" charset="-78"/>
              </a:rPr>
              <a:t>رزین و هاردنر مخصوص رنگ هسته ترانسفورماتور خشک</a:t>
            </a:r>
            <a:endParaRPr lang="en-US" sz="2000" b="1" kern="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5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51137"/>
            <a:ext cx="1454198" cy="1175657"/>
          </a:xfrm>
          <a:prstGeom prst="rect">
            <a:avLst/>
          </a:prstGeom>
        </p:spPr>
      </p:pic>
      <p:grpSp>
        <p:nvGrpSpPr>
          <p:cNvPr id="5338" name="Group 5337"/>
          <p:cNvGrpSpPr/>
          <p:nvPr/>
        </p:nvGrpSpPr>
        <p:grpSpPr>
          <a:xfrm>
            <a:off x="179952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41732" y="455430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775684" y="769352"/>
            <a:ext cx="6144865" cy="1058818"/>
            <a:chOff x="1072578" y="-378491"/>
            <a:chExt cx="6144864" cy="1058819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072578" y="280218"/>
              <a:ext cx="556447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فویل آلومنیومی ترانسفورماتور خشک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637051" y="-378491"/>
              <a:ext cx="5803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53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291679" y="1954331"/>
            <a:ext cx="667133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ترانسفورماتورهای خشک و روغنی مورد استفاده قرار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می‌گیرد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از این فویل ها برای ساخت بوبین های فشار قوی استفاده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می‌شود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فویل های آلومنیومی از ضخامت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0.2تا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3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mm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در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ترانسفورماتور مورد استفاده قرار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می‌گیرد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 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فویل های آلومنیومی به صورت استریپ(نوار) و فویل شیت( صفحه) مورد استفاده قرار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می‌گیرد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این فول ها در ضخامت ها و ارتفاع های مختلف مورد استفاده قرار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می‌گیرد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39" y="2345534"/>
            <a:ext cx="3041333" cy="2995530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53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85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27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6379245" y="761070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</a:t>
            </a: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فنی و استانداردها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7579199" y="2305155"/>
            <a:ext cx="354325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مطابقت با استاندارد: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UNI 9001-2</a:t>
            </a: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4362448" y="5696612"/>
            <a:ext cx="325755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استحکام کششی: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65-95 N/mm</a:t>
            </a:r>
            <a:r>
              <a:rPr lang="en-US" sz="2000" baseline="30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2</a:t>
            </a: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0" y="4499945"/>
            <a:ext cx="3669607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تنش تسلیم: حداقل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20 N/mm</a:t>
            </a:r>
            <a:r>
              <a:rPr lang="en-US" sz="2000" baseline="30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3</a:t>
            </a:r>
            <a:endParaRPr lang="fa-IR" sz="2000" baseline="30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168241" y="3223846"/>
            <a:ext cx="33604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هدایت الکتریکی: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2.09 W/(</a:t>
            </a:r>
            <a:r>
              <a:rPr lang="en-US" sz="2000" dirty="0" err="1" smtClean="0">
                <a:latin typeface="Calibri" panose="020F0502020204030204" pitchFamily="34" charset="0"/>
                <a:cs typeface="B Nazanin" panose="00000400000000000000" pitchFamily="2" charset="-78"/>
              </a:rPr>
              <a:t>cm.K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fa-IR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8420167" y="4548374"/>
            <a:ext cx="33797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تلرانس‌های ابعادی فویل: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DIN EN 546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437218" y="596452"/>
            <a:ext cx="505283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درصد ازدیاد طول: حداقل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30%</a:t>
            </a:r>
            <a:endParaRPr lang="fa-IR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9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0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1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2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4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53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72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 advAuto="0"/>
      <p:bldP spid="70" grpId="0" animBg="1" advAuto="0"/>
      <p:bldP spid="71" grpId="0" animBg="1" advAuto="0"/>
      <p:bldP spid="72" grpId="0" animBg="1" advAuto="0"/>
      <p:bldP spid="73" grpId="0" animBg="1" advAuto="0"/>
      <p:bldP spid="74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51137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1169609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sp>
        <p:nvSpPr>
          <p:cNvPr id="347" name="Diamond 346"/>
          <p:cNvSpPr/>
          <p:nvPr/>
        </p:nvSpPr>
        <p:spPr>
          <a:xfrm>
            <a:off x="11169609" y="4200745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41732" y="455430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387158" y="769352"/>
            <a:ext cx="5472431" cy="1058818"/>
            <a:chOff x="1684052" y="-378491"/>
            <a:chExt cx="5472430" cy="1058819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684052" y="280218"/>
              <a:ext cx="4952999" cy="400110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باند شیشه‌ای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523162" y="-378491"/>
              <a:ext cx="63332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54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254" y="3114594"/>
            <a:ext cx="340922" cy="3409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142" y="4343153"/>
            <a:ext cx="435183" cy="43518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191148" y="1828170"/>
            <a:ext cx="590556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باند شیشه‌ای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یا فایبرگلاس از جنس فیبر شیشه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می‌باشد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باند شیشه‌ای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ضخامت 0.35×0.25 </a:t>
            </a:r>
            <a:r>
              <a:rPr lang="en-US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mm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مورد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استفاده قرار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می‌گیرد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این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باندها در ضخامت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 عرض‌های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مختلف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مورد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استفاده قرار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می‌گیرد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از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این باندها برای مهار هسته استفاده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می‌گردد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از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باندهای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شیشه‌ای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همچنین برای بستن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قسمت‌های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مختلف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ترانسفورماتور استفاده می‌گردد که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نیاز به محکم کاری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دارند. 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43" y="1739696"/>
            <a:ext cx="3147209" cy="3632015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54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62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7" grpId="0" animBg="1"/>
      <p:bldP spid="4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51137"/>
            <a:ext cx="1454198" cy="1175657"/>
          </a:xfrm>
          <a:prstGeom prst="rect">
            <a:avLst/>
          </a:prstGeom>
        </p:spPr>
      </p:pic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59487" y="14164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469614" y="766340"/>
            <a:ext cx="5424808" cy="570416"/>
            <a:chOff x="1766508" y="-381503"/>
            <a:chExt cx="5424807" cy="570417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766508" y="-211196"/>
              <a:ext cx="4952999" cy="400110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رول مش مخصوص ترانسفورماتورخشک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444784" y="-381503"/>
              <a:ext cx="746531" cy="461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55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013019" y="1182716"/>
            <a:ext cx="700085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رول مش مورد استفاده در ترانسفوماتور خشک از جنس فایبرگلاس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می‌باشد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کلاس حرارتی این رول مش ها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F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است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رول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مش‌ها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چهار ضخامت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مورد استفاده قرار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می‌گیرد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:</a:t>
            </a:r>
          </a:p>
          <a:p>
            <a:pPr lvl="0" algn="r" rtl="1">
              <a:lnSpc>
                <a:spcPct val="250000"/>
              </a:lnSpc>
              <a:defRPr/>
            </a:pP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	</a:t>
            </a:r>
            <a:r>
              <a:rPr lang="en-US" sz="12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1.5×1300mm</a:t>
            </a:r>
            <a:endParaRPr lang="fa-IR" sz="1200" b="1" dirty="0" smtClean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r" rtl="1">
              <a:lnSpc>
                <a:spcPct val="250000"/>
              </a:lnSpc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	1.5×1000mm</a:t>
            </a:r>
          </a:p>
          <a:p>
            <a:pPr lvl="0" algn="r" rtl="1">
              <a:lnSpc>
                <a:spcPct val="250000"/>
              </a:lnSpc>
              <a:defRPr/>
            </a:pPr>
            <a:r>
              <a:rPr lang="en-US" sz="12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	2×1300mm</a:t>
            </a:r>
          </a:p>
          <a:p>
            <a:pPr lvl="0" algn="r" rtl="1">
              <a:lnSpc>
                <a:spcPct val="250000"/>
              </a:lnSpc>
              <a:defRPr/>
            </a:pPr>
            <a:r>
              <a:rPr lang="en-US" sz="12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	2×1000mm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سیم پیچی فشار قوی رزین ریخته گری ترانسفورماتور ها از این رول مش ها استفاده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می‌شود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 اصلی استفاده از این رول مش ها استحکام بوبین است. 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43" y="1982099"/>
            <a:ext cx="3147209" cy="3147209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55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64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51137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1169609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sp>
        <p:nvSpPr>
          <p:cNvPr id="347" name="Diamond 346"/>
          <p:cNvSpPr/>
          <p:nvPr/>
        </p:nvSpPr>
        <p:spPr>
          <a:xfrm>
            <a:off x="11169609" y="4200745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41732" y="455430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387158" y="764167"/>
            <a:ext cx="5487832" cy="1064003"/>
            <a:chOff x="1684052" y="-383676"/>
            <a:chExt cx="5487831" cy="1064004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684052" y="280218"/>
              <a:ext cx="4952999" cy="400110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کاغذ پرس اشبان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281233" y="-383676"/>
              <a:ext cx="8906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56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254" y="3114594"/>
            <a:ext cx="340922" cy="3409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142" y="4343153"/>
            <a:ext cx="435183" cy="43518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283394" y="1828170"/>
            <a:ext cx="581331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کاغذ عایقی( پرس اشبان) با پایه سلولزی در ترانسفورماتور مورد استفاده قرار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می‌گیرد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کاغذ پرس اشبان در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ضخامت،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عرض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مشخصات فنی مختلف مورد استفاده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می‌گیرد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 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ضخامت کاغذ عایقی مورد استفاده در ترانسفورماتور ها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mm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0.105 است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 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 اصلی استفاده از کاغذ عایقی در ترانسفورماتور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ایزوله‌بندی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سیم است. 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درجه پلیمریزاسیون باید بین 1200 تا 1400 باشد. 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65" y="2137558"/>
            <a:ext cx="3476886" cy="3171503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56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68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7" grpId="0" animBg="1"/>
      <p:bldP spid="4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پرس </a:t>
            </a:r>
            <a:r>
              <a:rPr lang="fa-IR" dirty="0" smtClean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اشبان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تا ضخامت 6 ميليمتر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DIN 7733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ضخامت يک ميليمتر و کمتر: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PSP3055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، ضخامت بیش از يک ميليمتر: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PSP3052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رول / ورق تخت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رنگ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قهوه‌ای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طبيعی</a:t>
            </a:r>
          </a:p>
          <a:p>
            <a:pPr marL="0" indent="0" algn="r" rtl="1">
              <a:buNone/>
            </a:pP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fa-IR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12290" name="Picture 2" descr="C:\Users\u8841\Desktop\final\image\PHOTO-2020-07-05-09-21-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911927"/>
            <a:ext cx="2022088" cy="2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57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52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-150744"/>
            <a:ext cx="1454198" cy="1175657"/>
          </a:xfrm>
          <a:prstGeom prst="rect">
            <a:avLst/>
          </a:prstGeom>
        </p:spPr>
      </p:pic>
      <p:grpSp>
        <p:nvGrpSpPr>
          <p:cNvPr id="5338" name="Group 5337"/>
          <p:cNvGrpSpPr/>
          <p:nvPr/>
        </p:nvGrpSpPr>
        <p:grpSpPr>
          <a:xfrm>
            <a:off x="108702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41732" y="253549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387158" y="562286"/>
            <a:ext cx="5487832" cy="1064003"/>
            <a:chOff x="1684052" y="-383676"/>
            <a:chExt cx="5487831" cy="1064004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684052" y="280218"/>
              <a:ext cx="4952999" cy="400110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رنگ آمیزی رادیاتور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281233" y="-383676"/>
              <a:ext cx="8906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58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020869" y="1426234"/>
            <a:ext cx="710001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فرآیند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رنگ‌آمیزی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رادیاتور به صورت سیستم بارشی انجام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می‌گیرد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 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لایه اول از رنگی با پایه رزین اپوکسی با هدف ضدخوردگی رادیاتور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لایه دوم  از رنگی با پایه رزین اپوکسی با رنگ دانه ها و ترکیبات افزودنی متفاوت با هدف محافظت از لایه اول و تاخیر نفوذ رطوبت به این لایه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لایه سوم از رنگی با پایه پلی اورتان به منظور حفاظت لایه اول و دوم در برابر شرایط محیطی  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رنگ با پایه پلی اورتان مقاوم در برابر اشعه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UV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می‌باشد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سیستم رنگ سه لایه بر طبق استاندارد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ISO 12944،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دوام (</a:t>
            </a:r>
            <a:r>
              <a:rPr lang="en-US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Durability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) بین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5 تا 15 ساله دارد. 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0" y="2263463"/>
            <a:ext cx="3476886" cy="2919693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58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46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200" dirty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شیر اطمینان فشار</a:t>
            </a:r>
            <a:endParaRPr lang="en-US" sz="3200" dirty="0">
              <a:solidFill>
                <a:srgbClr val="954F72"/>
              </a:solidFill>
              <a:latin typeface="Raleway"/>
              <a:ea typeface="Arial Unicode MS" panose="020B0604020202020204" pitchFamily="34" charset="-128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372" y="2043834"/>
            <a:ext cx="10515600" cy="2735984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R1</a:t>
            </a:r>
            <a:endParaRPr lang="fa-IR" sz="1600" b="1" dirty="0" smtClean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محدوده عملکرد فشار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: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0.15~0.7 بار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بدنه فلزی با درپوش پلاستيکی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باز شدن و تخليه روغن در صورت افزايش فشار داخلی</a:t>
            </a:r>
          </a:p>
          <a:p>
            <a:pPr marL="0" indent="0" algn="r" rtl="1">
              <a:buNone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/>
            </a:r>
            <a:b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</a:b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/>
            </a:r>
            <a:b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</a:br>
            <a:endParaRPr lang="en-US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2050" name="Picture 2" descr="C:\Users\u8841\Desktop\final\image\PHOTO-2020-07-05-09-21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8" y="2127300"/>
            <a:ext cx="2987964" cy="249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59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786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رول خام هسته</a:t>
            </a:r>
            <a:endParaRPr lang="en-US" sz="3200" dirty="0">
              <a:solidFill>
                <a:srgbClr val="954F72"/>
              </a:solidFill>
              <a:latin typeface="Raleway"/>
              <a:ea typeface="Arial Unicode MS" panose="020B0604020202020204" pitchFamily="34" charset="-128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عرض: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1000ميليمتر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DIN EN </a:t>
            </a:r>
            <a:r>
              <a:rPr lang="en-US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10107</a:t>
            </a:r>
            <a:endParaRPr lang="fa-IR" sz="1600" b="1" dirty="0" smtClean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1.05 وات بر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کيلوگرم،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ضخامت های 0.23 تا 0.3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ميليمتر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رول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ورق هسته الکتريکی با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دانه‌های جهت‌دار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1600" b="1" dirty="0" smtClean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fa-IR" sz="1600" b="1" dirty="0" smtClean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en-US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fa-IR" sz="1600" b="1" dirty="0" smtClean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1026" name="Picture 2" descr="C:\Users\u8841\Desktop\final\image\PHOTO-2020-07-05-09-21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5" y="2078182"/>
            <a:ext cx="3761544" cy="224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60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04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200" dirty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واشر کرک </a:t>
            </a:r>
            <a:r>
              <a:rPr lang="fa-IR" sz="3200" dirty="0" smtClean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رابرز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ضخامت تا 6 میلیمتر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ترکيبات: لاستيک نيتريل و دانه های گرانول کرک سايز 0.5 تا 1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ميليمتر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تخت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مقاوم در برابر روغن و ازن محدوده مقاومت دمايي : 30- تا 100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درجه</a:t>
            </a:r>
          </a:p>
          <a:p>
            <a:pPr marL="0" indent="0" algn="r" rtl="1">
              <a:buNone/>
            </a:pP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r" rtl="1">
              <a:buFont typeface="Wingdings" pitchFamily="2" charset="2"/>
              <a:buChar char="v"/>
            </a:pPr>
            <a:endParaRPr lang="fa-IR" sz="1600" b="1" dirty="0" smtClean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fa-IR" sz="1600" b="1" dirty="0" smtClean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" y="1427710"/>
            <a:ext cx="2642062" cy="264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61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168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/>
          </p:cNvPr>
          <p:cNvSpPr txBox="1"/>
          <p:nvPr/>
        </p:nvSpPr>
        <p:spPr>
          <a:xfrm>
            <a:off x="5091113" y="292963"/>
            <a:ext cx="6604000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4000" b="1" spc="300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فهرست</a:t>
            </a:r>
            <a:r>
              <a:rPr lang="fa-IR" altLang="ko-KR" sz="4000" b="1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 نیازها</a:t>
            </a:r>
            <a:endParaRPr lang="ko-KR" altLang="en-US" sz="4000" b="1" dirty="0">
              <a:solidFill>
                <a:schemeClr val="accent6"/>
              </a:solidFill>
              <a:latin typeface="+mn-lt"/>
              <a:ea typeface="+mn-ea"/>
              <a:cs typeface="B Mitra" panose="00000400000000000000" pitchFamily="2" charset="-78"/>
            </a:endParaRPr>
          </a:p>
        </p:txBody>
      </p:sp>
      <p:sp>
        <p:nvSpPr>
          <p:cNvPr id="83" name="TextBox 82">
            <a:extLst/>
          </p:cNvPr>
          <p:cNvSpPr txBox="1"/>
          <p:nvPr/>
        </p:nvSpPr>
        <p:spPr bwMode="auto">
          <a:xfrm>
            <a:off x="3163888" y="1164244"/>
            <a:ext cx="7742237" cy="40011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rgbClr val="5DD5FF"/>
                </a:solidFill>
                <a:cs typeface="B Titr" panose="00000700000000000000" pitchFamily="2" charset="-78"/>
              </a:rPr>
              <a:t>رزین و هاردنر و پودر </a:t>
            </a:r>
            <a:r>
              <a:rPr lang="fa-IR" sz="2000" kern="0" dirty="0" smtClean="0">
                <a:solidFill>
                  <a:srgbClr val="5DD5FF"/>
                </a:solidFill>
                <a:cs typeface="B Titr" panose="00000700000000000000" pitchFamily="2" charset="-78"/>
              </a:rPr>
              <a:t>آلومینا </a:t>
            </a:r>
            <a:r>
              <a:rPr lang="fa-IR" sz="2000" kern="0" dirty="0">
                <a:solidFill>
                  <a:srgbClr val="5DD5FF"/>
                </a:solidFill>
                <a:cs typeface="B Titr" panose="00000700000000000000" pitchFamily="2" charset="-78"/>
              </a:rPr>
              <a:t>و پودر کوارتز</a:t>
            </a:r>
            <a:endParaRPr lang="en-US" sz="2000" kern="0" dirty="0">
              <a:solidFill>
                <a:srgbClr val="5DD5FF"/>
              </a:solidFill>
              <a:cs typeface="B Titr" panose="00000700000000000000" pitchFamily="2" charset="-78"/>
            </a:endParaRPr>
          </a:p>
        </p:txBody>
      </p:sp>
      <p:sp>
        <p:nvSpPr>
          <p:cNvPr id="86" name="TextBox 85">
            <a:extLst/>
          </p:cNvPr>
          <p:cNvSpPr txBox="1"/>
          <p:nvPr/>
        </p:nvSpPr>
        <p:spPr bwMode="auto">
          <a:xfrm>
            <a:off x="3163888" y="1878620"/>
            <a:ext cx="7742237" cy="40011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rgbClr val="92D050"/>
                </a:solidFill>
                <a:cs typeface="B Titr" panose="00000700000000000000" pitchFamily="2" charset="-78"/>
              </a:rPr>
              <a:t>فویل آلومنیومی ترانسفورماتور خشک</a:t>
            </a:r>
          </a:p>
        </p:txBody>
      </p:sp>
      <p:sp>
        <p:nvSpPr>
          <p:cNvPr id="91" name="TextBox 90">
            <a:extLst/>
          </p:cNvPr>
          <p:cNvSpPr txBox="1"/>
          <p:nvPr/>
        </p:nvSpPr>
        <p:spPr bwMode="auto">
          <a:xfrm>
            <a:off x="3163888" y="2592990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rgbClr val="7030A0"/>
                </a:solidFill>
                <a:cs typeface="B Titr" panose="00000700000000000000" pitchFamily="2" charset="-78"/>
              </a:rPr>
              <a:t>باند </a:t>
            </a:r>
            <a:r>
              <a:rPr lang="fa-IR" sz="2000" kern="0" dirty="0" smtClean="0">
                <a:solidFill>
                  <a:srgbClr val="7030A0"/>
                </a:solidFill>
                <a:cs typeface="B Titr" panose="00000700000000000000" pitchFamily="2" charset="-78"/>
              </a:rPr>
              <a:t>شیشه‌ای</a:t>
            </a:r>
            <a:endParaRPr lang="en-US" sz="2000" b="1" kern="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96" name="TextBox 95">
            <a:extLst/>
          </p:cNvPr>
          <p:cNvSpPr txBox="1"/>
          <p:nvPr/>
        </p:nvSpPr>
        <p:spPr bwMode="auto">
          <a:xfrm>
            <a:off x="3163888" y="3047334"/>
            <a:ext cx="7742237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a-IR" sz="2400" dirty="0">
                <a:solidFill>
                  <a:srgbClr val="C00000"/>
                </a:solidFill>
                <a:latin typeface="Calibri" pitchFamily="34" charset="0"/>
                <a:cs typeface="B Titr" panose="00000700000000000000" pitchFamily="2" charset="-78"/>
              </a:rPr>
              <a:t>رول مش مخصوص ترانسفورماتورخشک</a:t>
            </a:r>
            <a:endParaRPr lang="fa-IR" sz="2800" dirty="0">
              <a:solidFill>
                <a:srgbClr val="C00000"/>
              </a:solidFill>
              <a:latin typeface="Calibri" pitchFamily="34" charset="0"/>
              <a:cs typeface="B Titr" panose="00000700000000000000" pitchFamily="2" charset="-78"/>
            </a:endParaRPr>
          </a:p>
        </p:txBody>
      </p:sp>
      <p:sp>
        <p:nvSpPr>
          <p:cNvPr id="27" name="TextBox 26">
            <a:extLst/>
          </p:cNvPr>
          <p:cNvSpPr txBox="1"/>
          <p:nvPr/>
        </p:nvSpPr>
        <p:spPr bwMode="auto">
          <a:xfrm>
            <a:off x="3163887" y="3923755"/>
            <a:ext cx="7742238" cy="40011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rgbClr val="002060"/>
                </a:solidFill>
                <a:cs typeface="B Titr" panose="00000700000000000000" pitchFamily="2" charset="-78"/>
              </a:rPr>
              <a:t>کاغذ پرس اشبان</a:t>
            </a:r>
            <a:endParaRPr lang="en-US" sz="2000" kern="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30" name="TextBox 29">
            <a:extLst/>
          </p:cNvPr>
          <p:cNvSpPr txBox="1"/>
          <p:nvPr/>
        </p:nvSpPr>
        <p:spPr bwMode="auto">
          <a:xfrm>
            <a:off x="2589850" y="5283625"/>
            <a:ext cx="831627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 smtClean="0">
                <a:solidFill>
                  <a:srgbClr val="8E7027"/>
                </a:solidFill>
                <a:cs typeface="B Titr" panose="00000700000000000000" pitchFamily="2" charset="-78"/>
              </a:rPr>
              <a:t>سایر </a:t>
            </a:r>
            <a:r>
              <a:rPr lang="fa-IR" sz="2000" kern="0" dirty="0">
                <a:solidFill>
                  <a:srgbClr val="8E7027"/>
                </a:solidFill>
                <a:cs typeface="B Titr" panose="00000700000000000000" pitchFamily="2" charset="-78"/>
              </a:rPr>
              <a:t>نیازها </a:t>
            </a:r>
            <a:r>
              <a:rPr lang="fa-IR" sz="1200" kern="0" dirty="0">
                <a:solidFill>
                  <a:srgbClr val="8E7027"/>
                </a:solidFill>
                <a:cs typeface="B Titr" panose="00000700000000000000" pitchFamily="2" charset="-78"/>
              </a:rPr>
              <a:t>(شیر اطمينان </a:t>
            </a:r>
            <a:r>
              <a:rPr lang="fa-IR" sz="1200" kern="0" dirty="0" smtClean="0">
                <a:solidFill>
                  <a:srgbClr val="8E7027"/>
                </a:solidFill>
                <a:cs typeface="B Titr" panose="00000700000000000000" pitchFamily="2" charset="-78"/>
              </a:rPr>
              <a:t>فشار</a:t>
            </a:r>
            <a:r>
              <a:rPr lang="fa-IR" sz="1200" kern="0" dirty="0">
                <a:solidFill>
                  <a:srgbClr val="8E7027"/>
                </a:solidFill>
                <a:cs typeface="B Titr" panose="00000700000000000000" pitchFamily="2" charset="-78"/>
              </a:rPr>
              <a:t>، رول خام هسته، واشر کرک رابرز، ترمومتر روغن، رله بوخهلتس، شیر تخليه مخازن، سيليکاژل، روغن نمای کنتاکت دار، قطعات برنجی </a:t>
            </a:r>
            <a:r>
              <a:rPr lang="fa-IR" sz="1200" kern="0" dirty="0" smtClean="0">
                <a:solidFill>
                  <a:srgbClr val="8E7027"/>
                </a:solidFill>
                <a:cs typeface="B Titr" panose="00000700000000000000" pitchFamily="2" charset="-78"/>
              </a:rPr>
              <a:t>-کفشک </a:t>
            </a:r>
            <a:r>
              <a:rPr lang="fa-IR" sz="1200" kern="0" dirty="0">
                <a:solidFill>
                  <a:srgbClr val="8E7027"/>
                </a:solidFill>
                <a:cs typeface="B Titr" panose="00000700000000000000" pitchFamily="2" charset="-78"/>
              </a:rPr>
              <a:t>و بلت، شير فيلتر، چرخ ترانسفورماتورهای توزيع، روغن نمای هرمتيک، واشرهای لاستيکی </a:t>
            </a:r>
            <a:r>
              <a:rPr lang="en-US" sz="1200" kern="0" dirty="0" smtClean="0">
                <a:solidFill>
                  <a:srgbClr val="8E7027"/>
                </a:solidFill>
                <a:cs typeface="B Titr" panose="00000700000000000000" pitchFamily="2" charset="-78"/>
              </a:rPr>
              <a:t>NBR</a:t>
            </a:r>
            <a:r>
              <a:rPr lang="fa-IR" sz="1200" kern="0" dirty="0">
                <a:solidFill>
                  <a:srgbClr val="8E7027"/>
                </a:solidFill>
                <a:cs typeface="B Titr" panose="00000700000000000000" pitchFamily="2" charset="-78"/>
              </a:rPr>
              <a:t>، ترمومتر سيم پيچ، بلت </a:t>
            </a:r>
            <a:r>
              <a:rPr lang="fa-IR" sz="1200" kern="0" dirty="0" smtClean="0">
                <a:solidFill>
                  <a:srgbClr val="8E7027"/>
                </a:solidFill>
                <a:cs typeface="B Titr" panose="00000700000000000000" pitchFamily="2" charset="-78"/>
              </a:rPr>
              <a:t>جوش)</a:t>
            </a:r>
            <a:endParaRPr lang="en-US" sz="2000" kern="0" dirty="0">
              <a:solidFill>
                <a:srgbClr val="8E7027"/>
              </a:solidFill>
              <a:cs typeface="B Titr" panose="00000700000000000000" pitchFamily="2" charset="-78"/>
            </a:endParaRPr>
          </a:p>
        </p:txBody>
      </p:sp>
      <p:sp>
        <p:nvSpPr>
          <p:cNvPr id="35" name="TextBox 34">
            <a:extLst/>
          </p:cNvPr>
          <p:cNvSpPr txBox="1"/>
          <p:nvPr/>
        </p:nvSpPr>
        <p:spPr bwMode="auto">
          <a:xfrm>
            <a:off x="3163887" y="4638065"/>
            <a:ext cx="7742237" cy="40010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rgbClr val="00B050"/>
                </a:solidFill>
                <a:cs typeface="B Titr" panose="00000700000000000000" pitchFamily="2" charset="-78"/>
              </a:rPr>
              <a:t>رنگ آمیزی رادیاتور</a:t>
            </a:r>
            <a:endParaRPr lang="en-US" sz="2000" b="1" kern="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16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ترمومتر روغن</a:t>
            </a:r>
            <a:endParaRPr lang="en-US" sz="3200" dirty="0">
              <a:solidFill>
                <a:srgbClr val="954F72"/>
              </a:solidFill>
              <a:latin typeface="Raleway"/>
              <a:ea typeface="Arial Unicode MS" panose="020B0604020202020204" pitchFamily="34" charset="-128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1102"/>
          </a:xfrm>
        </p:spPr>
        <p:txBody>
          <a:bodyPr/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G1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DIN 16160-2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زينه بندی: 0 تا 120 درجه 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دو کنتاکت الکتريکی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دارای نشان دهنده حداکثر</a:t>
            </a:r>
          </a:p>
          <a:p>
            <a:pPr marL="0" indent="0" algn="r" rtl="1">
              <a:buNone/>
            </a:pP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2050" name="Picture 2" descr="C:\Users\u8841\Desktop\final\image\PHOTO-2020-07-05-09-21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08" y="1617148"/>
            <a:ext cx="1350383" cy="329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62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85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رله بوخهلتس</a:t>
            </a:r>
            <a:endParaRPr lang="en-US" sz="3200" dirty="0">
              <a:solidFill>
                <a:srgbClr val="954F72"/>
              </a:solidFill>
              <a:latin typeface="Raleway"/>
              <a:ea typeface="Arial Unicode MS" panose="020B0604020202020204" pitchFamily="34" charset="-128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DN 25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DIN 42566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اتصال به صورت فلانشی با چهار پيچ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دو کنتاکت الکتريکی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سه عملکرد 1- هشدار در افت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روغن،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2- قطع در کاهش روغن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3- قطع در صورت جريان شديد روغن</a:t>
            </a:r>
          </a:p>
          <a:p>
            <a:pPr marL="0" indent="0" algn="r" rtl="1">
              <a:buNone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/>
            </a:r>
            <a:b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</a:b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b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</a:b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3074" name="Picture 2" descr="C:\Users\u8841\Desktop\final\image\PHOTO-2020-07-05-09-2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3" y="1818409"/>
            <a:ext cx="3113809" cy="25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63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93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شیر تخلیه مخزن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A22,A31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DIN 42551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دارای دو سوراخ کوچک و بزرگ برای نمونه برداری و تخليه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شامل سه قطعه مغزی برنجی، بوشن و پوسته محافظ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دارای سوراخ ريز جهت پلمب کردن</a:t>
            </a:r>
          </a:p>
          <a:p>
            <a:pPr marL="0" indent="0" algn="r" rtl="1">
              <a:buNone/>
            </a:pP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fa-IR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9218" name="Picture 2" descr="C:\Users\u8841\Desktop\final\image\PHOTO-2020-07-05-09-21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5" y="2015835"/>
            <a:ext cx="2649681" cy="214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64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875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سیلیکاژل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قطر 2 تا 5 ميليمتر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ماده اصلی: دی اکسيد سيليسيم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رنگهای اوليه آبی و نارنجی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گرانول کروی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بسته بندی در بسته های پلی اتيلن  در داخل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جعبه‌های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فلزی</a:t>
            </a:r>
          </a:p>
          <a:p>
            <a:pPr marL="0" indent="0" algn="r" rtl="1">
              <a:buNone/>
            </a:pP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fa-IR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fa-IR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4098" name="Picture 2" descr="C:\Users\u8841\Desktop\final\image\PHOTO-2020-07-05-09-21-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4" y="2162175"/>
            <a:ext cx="2558327" cy="207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65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01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روغن ن</a:t>
            </a:r>
            <a:r>
              <a:rPr lang="fa-IR" dirty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م</a:t>
            </a:r>
            <a:r>
              <a:rPr lang="fa-IR" dirty="0" smtClean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ای کنتاکت دار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نشان دهنده سطح روغن: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MIN,+20°C,MAX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دو کنتاکت الکتريکی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دارای شناور پلی یورتان (توپر)، قطر صفحه نمايشگر: 160 ميليمتر</a:t>
            </a: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fa-IR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5122" name="Picture 2" descr="C:\Users\u8841\Desktop\final\image\PHOTO-2020-07-05-09-21-04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1" y="1256705"/>
            <a:ext cx="2930831" cy="293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66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4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قطعات برنجی (کفشک و بلت)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قطر بلت خام: 12،20،30،42 ميليمتر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توليد کفشک به روش فورج و ماشينکاری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تهیه شده از :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Cu Zn40 Pb2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،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DIN 17672</a:t>
            </a:r>
          </a:p>
          <a:p>
            <a:pPr marL="0" indent="0" algn="r" rtl="1">
              <a:buNone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fa-IR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6147" name="Picture 3" descr="C:\Users\u8841\Desktop\final\image\PHOTO-2020-07-05-09-21-0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1856525"/>
            <a:ext cx="1859972" cy="250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67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823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چرخ ترانسفورماتورهای توزیع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el-G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Φ150,Φ200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 پوشش نهایی رنگ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غلطک چرخ تهیه شده از :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GG-20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،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DIN 1691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قطعات مهار غلطک چرخ از فولاد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ساختمانی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l-G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7170" name="Picture 2" descr="C:\Users\u8841\Desktop\final\image\PHOTO-2020-07-05-09-21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8" y="2192481"/>
            <a:ext cx="2229282" cy="23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68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995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روغن نمای هرمتیک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R1 1/2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نشان دهنده دو رنگ جهت سطح روغن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بدنه فلزی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دارای شناور پلی یورتان (توپر)</a:t>
            </a:r>
          </a:p>
          <a:p>
            <a:pPr algn="r" rtl="1">
              <a:buFont typeface="Wingdings" pitchFamily="2" charset="2"/>
              <a:buChar char="v"/>
            </a:pP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fa-IR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fa-IR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2" y="1166949"/>
            <a:ext cx="4108208" cy="310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69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45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واشرهای لاستیکی </a:t>
            </a:r>
            <a:r>
              <a:rPr lang="en-US" dirty="0" smtClean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NBR</a:t>
            </a:r>
            <a:r>
              <a:rPr lang="fa-IR" dirty="0" smtClean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ورق تا ضخامت 6 ميليمتر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مقاوم در برابر روغن و ازن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تخت، اورينگ و با مقطع نيم دايره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محدوده مقاومت دمايي : 30- تا 100 درجه</a:t>
            </a:r>
          </a:p>
          <a:p>
            <a:pPr algn="r" rtl="1">
              <a:buFont typeface="Wingdings" pitchFamily="2" charset="2"/>
              <a:buChar char="v"/>
            </a:pP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7" y="1949738"/>
            <a:ext cx="240188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56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ترمومتر سیم پیچ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G1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زينه بندی: 0 تا 160 درجه 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چهار کنتاکت الکتريکی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دارای نشان دهنده حداکثر قطر صفحه نمايشگر: 160 ميليمتر </a:t>
            </a:r>
          </a:p>
          <a:p>
            <a:pPr marL="0" indent="0" algn="r" rtl="1">
              <a:buNone/>
            </a:pP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fa-IR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10242" name="Picture 2" descr="C:\Users\u8841\Desktop\final\image\PHOTO-2020-07-05-09-21-07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24" y="1184367"/>
            <a:ext cx="3428481" cy="29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259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2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3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44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583486" y="2119352"/>
            <a:ext cx="215900" cy="215900"/>
          </a:xfrm>
          <a:prstGeom prst="ellipse">
            <a:avLst/>
          </a:prstGeom>
          <a:solidFill>
            <a:srgbClr val="00A9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50000" y="1825625"/>
            <a:ext cx="549275" cy="549275"/>
          </a:xfrm>
          <a:prstGeom prst="ellipse">
            <a:avLst/>
          </a:prstGeom>
          <a:solidFill>
            <a:srgbClr val="00AA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03850" y="3662363"/>
            <a:ext cx="549275" cy="549275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473825" y="5497513"/>
            <a:ext cx="549275" cy="549275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934293" y="2763046"/>
            <a:ext cx="549275" cy="549275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920011" y="4576764"/>
            <a:ext cx="550863" cy="549275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861518" y="2905921"/>
            <a:ext cx="215900" cy="215900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348538" y="3805238"/>
            <a:ext cx="215900" cy="215900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891686" y="4719639"/>
            <a:ext cx="217488" cy="215900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600" y="5640388"/>
            <a:ext cx="215900" cy="215900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63249" y="2166146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631206" y="3013871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288" y="3913188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640736" y="4827589"/>
            <a:ext cx="1081088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7100" y="5748338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6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473825" y="1917700"/>
            <a:ext cx="280988" cy="31115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`</a:t>
            </a: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1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94475" y="5599113"/>
            <a:ext cx="322263" cy="36512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2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010499" y="4648201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3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5472907" y="3740944"/>
            <a:ext cx="414337" cy="39052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6077168" y="2844009"/>
            <a:ext cx="271463" cy="341312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431800" y="1741488"/>
            <a:ext cx="5778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وجود تولید کننده داخلی اقلامی نظیر ورق هسته، کاغذ های عایقی،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رزین و هاردنر ، تجهیزات حفاظتی، کیسه هوا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533400" y="3546475"/>
            <a:ext cx="45164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پراکنده بودن تولید کننده ها مثل قطعات برنجی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936849" y="4511676"/>
            <a:ext cx="4822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برخورداری نمونه های داخلی از کیفیت مناسب مثل بولسن جوش، واشرهای لاستیکی</a:t>
            </a: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74625" y="5440363"/>
            <a:ext cx="6032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تداوم تامین برخی تجهیزات مثل چرخ ترانسفورماتور</a:t>
            </a: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-44232" y="2669384"/>
            <a:ext cx="5786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eaLnBrk="1" hangingPunct="1"/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تک منبع بودن منابع تامین برخی اقلام مثل فویل آلومنیوم یا فن خنک‌کننده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67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954F72"/>
                </a:solidFill>
                <a:latin typeface="Raleway"/>
                <a:ea typeface="Arial Unicode MS" panose="020B0604020202020204" pitchFamily="34" charset="-128"/>
                <a:cs typeface="B Titr" panose="00000700000000000000" pitchFamily="2" charset="-78"/>
              </a:rPr>
              <a:t>بلت جوش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M6,M10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دارای پوشش نهایی گالوانيزه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Mild steel 4.8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، </a:t>
            </a:r>
            <a:r>
              <a:rPr lang="en-US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ISO 898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امکان جوشکاری با گان مخصوص  به همراه گل جوشکاری سراميکی</a:t>
            </a:r>
            <a:b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</a:b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fa-I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11266" name="Picture 2" descr="C:\Users\u8841\Desktop\final\image\PHOTO-2020-07-05-09-21-0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6" y="1475509"/>
            <a:ext cx="1362076" cy="282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72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23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79E81B6-D43F-4CF7-9AFD-D6DD9A0D4AD0}"/>
              </a:ext>
            </a:extLst>
          </p:cNvPr>
          <p:cNvSpPr txBox="1"/>
          <p:nvPr/>
        </p:nvSpPr>
        <p:spPr>
          <a:xfrm>
            <a:off x="690120" y="4302326"/>
            <a:ext cx="4331369" cy="2308324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endParaRPr lang="en-US" altLang="ko-KR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  <a:p>
            <a:pPr algn="ctr">
              <a:defRPr/>
            </a:pPr>
            <a:r>
              <a:rPr lang="fa-IR" altLang="ko-KR" sz="7200" b="1" dirty="0">
                <a:solidFill>
                  <a:srgbClr val="FEDE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alibri Light"/>
                <a:cs typeface="B Titr" panose="00000700000000000000" pitchFamily="2" charset="-78"/>
              </a:rPr>
              <a:t>با تشکر</a:t>
            </a:r>
            <a:endParaRPr lang="ko-KR" altLang="en-US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074511" y="445047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000" b="1" dirty="0">
                <a:solidFill>
                  <a:prstClr val="white"/>
                </a:solidFill>
                <a:latin typeface="Calibri Light"/>
                <a:cs typeface="B Nazanin" panose="00000400000000000000" pitchFamily="2" charset="-78"/>
              </a:rPr>
              <a:t>02188398543 - 02188398563</a:t>
            </a:r>
            <a:endParaRPr lang="en-US" sz="2000" b="1" dirty="0">
              <a:solidFill>
                <a:prstClr val="white"/>
              </a:solidFill>
              <a:latin typeface="Calibri Light"/>
              <a:cs typeface="B Nazanin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36044" y="1433836"/>
            <a:ext cx="2580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www.boomerangtt.com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88" y="2325278"/>
            <a:ext cx="581446" cy="581446"/>
          </a:xfrm>
          <a:prstGeom prst="ellipse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736044" y="2439381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36044" y="3444926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3" t="18659" r="21136" b="21144"/>
          <a:stretch/>
        </p:blipFill>
        <p:spPr>
          <a:xfrm>
            <a:off x="816476" y="1318804"/>
            <a:ext cx="574158" cy="59939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" b="98621" l="690" r="10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129" y="4400337"/>
            <a:ext cx="603619" cy="6036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14649" r="17630" b="15919"/>
          <a:stretch/>
        </p:blipFill>
        <p:spPr>
          <a:xfrm>
            <a:off x="816476" y="3319956"/>
            <a:ext cx="619272" cy="619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641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 rot="16200000">
            <a:off x="9149041" y="3607315"/>
            <a:ext cx="4206080" cy="877647"/>
            <a:chOff x="1862137" y="3060700"/>
            <a:chExt cx="8467725" cy="1766888"/>
          </a:xfrm>
        </p:grpSpPr>
        <p:grpSp>
          <p:nvGrpSpPr>
            <p:cNvPr id="19" name="Group 18"/>
            <p:cNvGrpSpPr/>
            <p:nvPr/>
          </p:nvGrpSpPr>
          <p:grpSpPr>
            <a:xfrm>
              <a:off x="1862137" y="3060700"/>
              <a:ext cx="8467725" cy="1766888"/>
              <a:chOff x="1647825" y="2632075"/>
              <a:chExt cx="8467725" cy="1766888"/>
            </a:xfrm>
          </p:grpSpPr>
          <p:sp>
            <p:nvSpPr>
              <p:cNvPr id="28" name="Freeform 446"/>
              <p:cNvSpPr>
                <a:spLocks/>
              </p:cNvSpPr>
              <p:nvPr/>
            </p:nvSpPr>
            <p:spPr bwMode="auto">
              <a:xfrm>
                <a:off x="3381375" y="3068638"/>
                <a:ext cx="1549400" cy="1327150"/>
              </a:xfrm>
              <a:custGeom>
                <a:avLst/>
                <a:gdLst>
                  <a:gd name="T0" fmla="*/ 2097 w 2466"/>
                  <a:gd name="T1" fmla="*/ 0 h 2113"/>
                  <a:gd name="T2" fmla="*/ 1748 w 2466"/>
                  <a:gd name="T3" fmla="*/ 348 h 2113"/>
                  <a:gd name="T4" fmla="*/ 1974 w 2466"/>
                  <a:gd name="T5" fmla="*/ 880 h 2113"/>
                  <a:gd name="T6" fmla="*/ 1233 w 2466"/>
                  <a:gd name="T7" fmla="*/ 1620 h 2113"/>
                  <a:gd name="T8" fmla="*/ 493 w 2466"/>
                  <a:gd name="T9" fmla="*/ 880 h 2113"/>
                  <a:gd name="T10" fmla="*/ 708 w 2466"/>
                  <a:gd name="T11" fmla="*/ 358 h 2113"/>
                  <a:gd name="T12" fmla="*/ 363 w 2466"/>
                  <a:gd name="T13" fmla="*/ 7 h 2113"/>
                  <a:gd name="T14" fmla="*/ 0 w 2466"/>
                  <a:gd name="T15" fmla="*/ 880 h 2113"/>
                  <a:gd name="T16" fmla="*/ 1233 w 2466"/>
                  <a:gd name="T17" fmla="*/ 2113 h 2113"/>
                  <a:gd name="T18" fmla="*/ 2466 w 2466"/>
                  <a:gd name="T19" fmla="*/ 880 h 2113"/>
                  <a:gd name="T20" fmla="*/ 2097 w 2466"/>
                  <a:gd name="T21" fmla="*/ 0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3">
                    <a:moveTo>
                      <a:pt x="2097" y="0"/>
                    </a:moveTo>
                    <a:lnTo>
                      <a:pt x="1748" y="348"/>
                    </a:lnTo>
                    <a:cubicBezTo>
                      <a:pt x="1887" y="483"/>
                      <a:pt x="1974" y="671"/>
                      <a:pt x="1974" y="880"/>
                    </a:cubicBezTo>
                    <a:cubicBezTo>
                      <a:pt x="1974" y="1289"/>
                      <a:pt x="1642" y="1620"/>
                      <a:pt x="1233" y="1620"/>
                    </a:cubicBezTo>
                    <a:cubicBezTo>
                      <a:pt x="824" y="1620"/>
                      <a:pt x="493" y="1289"/>
                      <a:pt x="493" y="880"/>
                    </a:cubicBezTo>
                    <a:cubicBezTo>
                      <a:pt x="493" y="676"/>
                      <a:pt x="575" y="492"/>
                      <a:pt x="708" y="358"/>
                    </a:cubicBezTo>
                    <a:lnTo>
                      <a:pt x="363" y="7"/>
                    </a:lnTo>
                    <a:cubicBezTo>
                      <a:pt x="139" y="230"/>
                      <a:pt x="0" y="539"/>
                      <a:pt x="0" y="880"/>
                    </a:cubicBezTo>
                    <a:cubicBezTo>
                      <a:pt x="0" y="1561"/>
                      <a:pt x="552" y="2113"/>
                      <a:pt x="1233" y="2113"/>
                    </a:cubicBezTo>
                    <a:cubicBezTo>
                      <a:pt x="1914" y="2113"/>
                      <a:pt x="2466" y="1561"/>
                      <a:pt x="2466" y="880"/>
                    </a:cubicBezTo>
                    <a:cubicBezTo>
                      <a:pt x="2466" y="535"/>
                      <a:pt x="2325" y="224"/>
                      <a:pt x="2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" name="Freeform 447"/>
              <p:cNvSpPr>
                <a:spLocks/>
              </p:cNvSpPr>
              <p:nvPr/>
            </p:nvSpPr>
            <p:spPr bwMode="auto">
              <a:xfrm>
                <a:off x="1647825" y="3079750"/>
                <a:ext cx="1547813" cy="1319213"/>
              </a:xfrm>
              <a:custGeom>
                <a:avLst/>
                <a:gdLst>
                  <a:gd name="T0" fmla="*/ 2108 w 2466"/>
                  <a:gd name="T1" fmla="*/ 0 h 2102"/>
                  <a:gd name="T2" fmla="*/ 1761 w 2466"/>
                  <a:gd name="T3" fmla="*/ 349 h 2102"/>
                  <a:gd name="T4" fmla="*/ 1974 w 2466"/>
                  <a:gd name="T5" fmla="*/ 869 h 2102"/>
                  <a:gd name="T6" fmla="*/ 1233 w 2466"/>
                  <a:gd name="T7" fmla="*/ 1609 h 2102"/>
                  <a:gd name="T8" fmla="*/ 493 w 2466"/>
                  <a:gd name="T9" fmla="*/ 869 h 2102"/>
                  <a:gd name="T10" fmla="*/ 704 w 2466"/>
                  <a:gd name="T11" fmla="*/ 351 h 2102"/>
                  <a:gd name="T12" fmla="*/ 357 w 2466"/>
                  <a:gd name="T13" fmla="*/ 1 h 2102"/>
                  <a:gd name="T14" fmla="*/ 0 w 2466"/>
                  <a:gd name="T15" fmla="*/ 869 h 2102"/>
                  <a:gd name="T16" fmla="*/ 1233 w 2466"/>
                  <a:gd name="T17" fmla="*/ 2102 h 2102"/>
                  <a:gd name="T18" fmla="*/ 2466 w 2466"/>
                  <a:gd name="T19" fmla="*/ 869 h 2102"/>
                  <a:gd name="T20" fmla="*/ 2108 w 2466"/>
                  <a:gd name="T21" fmla="*/ 0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02">
                    <a:moveTo>
                      <a:pt x="2108" y="0"/>
                    </a:moveTo>
                    <a:lnTo>
                      <a:pt x="1761" y="349"/>
                    </a:lnTo>
                    <a:cubicBezTo>
                      <a:pt x="1892" y="483"/>
                      <a:pt x="1974" y="666"/>
                      <a:pt x="1974" y="869"/>
                    </a:cubicBezTo>
                    <a:cubicBezTo>
                      <a:pt x="1974" y="1278"/>
                      <a:pt x="1642" y="1609"/>
                      <a:pt x="1233" y="1609"/>
                    </a:cubicBezTo>
                    <a:cubicBezTo>
                      <a:pt x="824" y="1609"/>
                      <a:pt x="493" y="1278"/>
                      <a:pt x="493" y="869"/>
                    </a:cubicBezTo>
                    <a:cubicBezTo>
                      <a:pt x="493" y="667"/>
                      <a:pt x="573" y="485"/>
                      <a:pt x="704" y="351"/>
                    </a:cubicBezTo>
                    <a:lnTo>
                      <a:pt x="357" y="1"/>
                    </a:lnTo>
                    <a:cubicBezTo>
                      <a:pt x="137" y="224"/>
                      <a:pt x="0" y="530"/>
                      <a:pt x="0" y="869"/>
                    </a:cubicBezTo>
                    <a:cubicBezTo>
                      <a:pt x="0" y="1550"/>
                      <a:pt x="552" y="2102"/>
                      <a:pt x="1233" y="2102"/>
                    </a:cubicBezTo>
                    <a:cubicBezTo>
                      <a:pt x="1914" y="2102"/>
                      <a:pt x="2466" y="1550"/>
                      <a:pt x="2466" y="869"/>
                    </a:cubicBezTo>
                    <a:cubicBezTo>
                      <a:pt x="2466" y="530"/>
                      <a:pt x="2329" y="223"/>
                      <a:pt x="210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0" name="Freeform 448"/>
              <p:cNvSpPr>
                <a:spLocks/>
              </p:cNvSpPr>
              <p:nvPr/>
            </p:nvSpPr>
            <p:spPr bwMode="auto">
              <a:xfrm>
                <a:off x="5108575" y="3067050"/>
                <a:ext cx="1549400" cy="1330325"/>
              </a:xfrm>
              <a:custGeom>
                <a:avLst/>
                <a:gdLst>
                  <a:gd name="T0" fmla="*/ 2105 w 2466"/>
                  <a:gd name="T1" fmla="*/ 13 h 2118"/>
                  <a:gd name="T2" fmla="*/ 1760 w 2466"/>
                  <a:gd name="T3" fmla="*/ 358 h 2118"/>
                  <a:gd name="T4" fmla="*/ 1978 w 2466"/>
                  <a:gd name="T5" fmla="*/ 882 h 2118"/>
                  <a:gd name="T6" fmla="*/ 1238 w 2466"/>
                  <a:gd name="T7" fmla="*/ 1622 h 2118"/>
                  <a:gd name="T8" fmla="*/ 497 w 2466"/>
                  <a:gd name="T9" fmla="*/ 882 h 2118"/>
                  <a:gd name="T10" fmla="*/ 720 w 2466"/>
                  <a:gd name="T11" fmla="*/ 353 h 2118"/>
                  <a:gd name="T12" fmla="*/ 374 w 2466"/>
                  <a:gd name="T13" fmla="*/ 0 h 2118"/>
                  <a:gd name="T14" fmla="*/ 0 w 2466"/>
                  <a:gd name="T15" fmla="*/ 884 h 2118"/>
                  <a:gd name="T16" fmla="*/ 1233 w 2466"/>
                  <a:gd name="T17" fmla="*/ 2118 h 2118"/>
                  <a:gd name="T18" fmla="*/ 2466 w 2466"/>
                  <a:gd name="T19" fmla="*/ 884 h 2118"/>
                  <a:gd name="T20" fmla="*/ 2105 w 2466"/>
                  <a:gd name="T21" fmla="*/ 13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8">
                    <a:moveTo>
                      <a:pt x="2105" y="13"/>
                    </a:moveTo>
                    <a:lnTo>
                      <a:pt x="1760" y="358"/>
                    </a:lnTo>
                    <a:cubicBezTo>
                      <a:pt x="1895" y="492"/>
                      <a:pt x="1978" y="677"/>
                      <a:pt x="1978" y="882"/>
                    </a:cubicBezTo>
                    <a:cubicBezTo>
                      <a:pt x="1978" y="1291"/>
                      <a:pt x="1647" y="1622"/>
                      <a:pt x="1238" y="1622"/>
                    </a:cubicBezTo>
                    <a:cubicBezTo>
                      <a:pt x="829" y="1622"/>
                      <a:pt x="497" y="1291"/>
                      <a:pt x="497" y="882"/>
                    </a:cubicBezTo>
                    <a:cubicBezTo>
                      <a:pt x="497" y="675"/>
                      <a:pt x="583" y="487"/>
                      <a:pt x="720" y="353"/>
                    </a:cubicBezTo>
                    <a:lnTo>
                      <a:pt x="374" y="0"/>
                    </a:lnTo>
                    <a:cubicBezTo>
                      <a:pt x="143" y="224"/>
                      <a:pt x="0" y="537"/>
                      <a:pt x="0" y="884"/>
                    </a:cubicBezTo>
                    <a:cubicBezTo>
                      <a:pt x="0" y="1565"/>
                      <a:pt x="552" y="2118"/>
                      <a:pt x="1233" y="2118"/>
                    </a:cubicBezTo>
                    <a:cubicBezTo>
                      <a:pt x="1914" y="2118"/>
                      <a:pt x="2466" y="1565"/>
                      <a:pt x="2466" y="884"/>
                    </a:cubicBezTo>
                    <a:cubicBezTo>
                      <a:pt x="2466" y="544"/>
                      <a:pt x="2328" y="236"/>
                      <a:pt x="2105" y="1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1" name="Freeform 449"/>
              <p:cNvSpPr>
                <a:spLocks/>
              </p:cNvSpPr>
              <p:nvPr/>
            </p:nvSpPr>
            <p:spPr bwMode="auto">
              <a:xfrm>
                <a:off x="6846888" y="3068638"/>
                <a:ext cx="1549400" cy="1327150"/>
              </a:xfrm>
              <a:custGeom>
                <a:avLst/>
                <a:gdLst>
                  <a:gd name="T0" fmla="*/ 2103 w 2466"/>
                  <a:gd name="T1" fmla="*/ 5 h 2112"/>
                  <a:gd name="T2" fmla="*/ 1755 w 2466"/>
                  <a:gd name="T3" fmla="*/ 352 h 2112"/>
                  <a:gd name="T4" fmla="*/ 1975 w 2466"/>
                  <a:gd name="T5" fmla="*/ 879 h 2112"/>
                  <a:gd name="T6" fmla="*/ 1235 w 2466"/>
                  <a:gd name="T7" fmla="*/ 1619 h 2112"/>
                  <a:gd name="T8" fmla="*/ 494 w 2466"/>
                  <a:gd name="T9" fmla="*/ 879 h 2112"/>
                  <a:gd name="T10" fmla="*/ 715 w 2466"/>
                  <a:gd name="T11" fmla="*/ 352 h 2112"/>
                  <a:gd name="T12" fmla="*/ 369 w 2466"/>
                  <a:gd name="T13" fmla="*/ 0 h 2112"/>
                  <a:gd name="T14" fmla="*/ 0 w 2466"/>
                  <a:gd name="T15" fmla="*/ 879 h 2112"/>
                  <a:gd name="T16" fmla="*/ 1233 w 2466"/>
                  <a:gd name="T17" fmla="*/ 2112 h 2112"/>
                  <a:gd name="T18" fmla="*/ 2466 w 2466"/>
                  <a:gd name="T19" fmla="*/ 879 h 2112"/>
                  <a:gd name="T20" fmla="*/ 2103 w 2466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5" y="673"/>
                      <a:pt x="1975" y="879"/>
                    </a:cubicBezTo>
                    <a:cubicBezTo>
                      <a:pt x="1975" y="1288"/>
                      <a:pt x="1644" y="1619"/>
                      <a:pt x="1235" y="1619"/>
                    </a:cubicBezTo>
                    <a:cubicBezTo>
                      <a:pt x="826" y="1619"/>
                      <a:pt x="494" y="1288"/>
                      <a:pt x="494" y="879"/>
                    </a:cubicBezTo>
                    <a:cubicBezTo>
                      <a:pt x="494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1" y="224"/>
                      <a:pt x="0" y="535"/>
                      <a:pt x="0" y="879"/>
                    </a:cubicBezTo>
                    <a:cubicBezTo>
                      <a:pt x="0" y="1560"/>
                      <a:pt x="552" y="2112"/>
                      <a:pt x="1233" y="2112"/>
                    </a:cubicBezTo>
                    <a:cubicBezTo>
                      <a:pt x="1914" y="2112"/>
                      <a:pt x="2466" y="1560"/>
                      <a:pt x="2466" y="879"/>
                    </a:cubicBezTo>
                    <a:cubicBezTo>
                      <a:pt x="2466" y="537"/>
                      <a:pt x="2327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2" name="Freeform 481"/>
              <p:cNvSpPr>
                <a:spLocks/>
              </p:cNvSpPr>
              <p:nvPr/>
            </p:nvSpPr>
            <p:spPr bwMode="auto">
              <a:xfrm>
                <a:off x="8566150" y="3068638"/>
                <a:ext cx="1549400" cy="1327150"/>
              </a:xfrm>
              <a:custGeom>
                <a:avLst/>
                <a:gdLst>
                  <a:gd name="T0" fmla="*/ 2103 w 2467"/>
                  <a:gd name="T1" fmla="*/ 5 h 2112"/>
                  <a:gd name="T2" fmla="*/ 1755 w 2467"/>
                  <a:gd name="T3" fmla="*/ 352 h 2112"/>
                  <a:gd name="T4" fmla="*/ 1976 w 2467"/>
                  <a:gd name="T5" fmla="*/ 879 h 2112"/>
                  <a:gd name="T6" fmla="*/ 1235 w 2467"/>
                  <a:gd name="T7" fmla="*/ 1619 h 2112"/>
                  <a:gd name="T8" fmla="*/ 495 w 2467"/>
                  <a:gd name="T9" fmla="*/ 879 h 2112"/>
                  <a:gd name="T10" fmla="*/ 715 w 2467"/>
                  <a:gd name="T11" fmla="*/ 352 h 2112"/>
                  <a:gd name="T12" fmla="*/ 369 w 2467"/>
                  <a:gd name="T13" fmla="*/ 0 h 2112"/>
                  <a:gd name="T14" fmla="*/ 0 w 2467"/>
                  <a:gd name="T15" fmla="*/ 879 h 2112"/>
                  <a:gd name="T16" fmla="*/ 1234 w 2467"/>
                  <a:gd name="T17" fmla="*/ 2112 h 2112"/>
                  <a:gd name="T18" fmla="*/ 2467 w 2467"/>
                  <a:gd name="T19" fmla="*/ 879 h 2112"/>
                  <a:gd name="T20" fmla="*/ 2103 w 2467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7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6" y="673"/>
                      <a:pt x="1976" y="879"/>
                    </a:cubicBezTo>
                    <a:cubicBezTo>
                      <a:pt x="1976" y="1288"/>
                      <a:pt x="1644" y="1619"/>
                      <a:pt x="1235" y="1619"/>
                    </a:cubicBezTo>
                    <a:cubicBezTo>
                      <a:pt x="826" y="1619"/>
                      <a:pt x="495" y="1288"/>
                      <a:pt x="495" y="879"/>
                    </a:cubicBezTo>
                    <a:cubicBezTo>
                      <a:pt x="495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2" y="224"/>
                      <a:pt x="0" y="535"/>
                      <a:pt x="0" y="879"/>
                    </a:cubicBezTo>
                    <a:cubicBezTo>
                      <a:pt x="0" y="1560"/>
                      <a:pt x="553" y="2112"/>
                      <a:pt x="1234" y="2112"/>
                    </a:cubicBezTo>
                    <a:cubicBezTo>
                      <a:pt x="1915" y="2112"/>
                      <a:pt x="2467" y="1560"/>
                      <a:pt x="2467" y="879"/>
                    </a:cubicBezTo>
                    <a:cubicBezTo>
                      <a:pt x="2467" y="537"/>
                      <a:pt x="2328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3" name="Freeform 484"/>
              <p:cNvSpPr>
                <a:spLocks noEditPoints="1"/>
              </p:cNvSpPr>
              <p:nvPr/>
            </p:nvSpPr>
            <p:spPr bwMode="auto">
              <a:xfrm>
                <a:off x="1781175" y="2632075"/>
                <a:ext cx="1273175" cy="328613"/>
              </a:xfrm>
              <a:custGeom>
                <a:avLst/>
                <a:gdLst>
                  <a:gd name="T0" fmla="*/ 1028 w 2027"/>
                  <a:gd name="T1" fmla="*/ 137 h 522"/>
                  <a:gd name="T2" fmla="*/ 980 w 2027"/>
                  <a:gd name="T3" fmla="*/ 88 h 522"/>
                  <a:gd name="T4" fmla="*/ 1028 w 2027"/>
                  <a:gd name="T5" fmla="*/ 40 h 522"/>
                  <a:gd name="T6" fmla="*/ 1076 w 2027"/>
                  <a:gd name="T7" fmla="*/ 88 h 522"/>
                  <a:gd name="T8" fmla="*/ 1028 w 2027"/>
                  <a:gd name="T9" fmla="*/ 137 h 522"/>
                  <a:gd name="T10" fmla="*/ 2018 w 2027"/>
                  <a:gd name="T11" fmla="*/ 478 h 522"/>
                  <a:gd name="T12" fmla="*/ 1114 w 2027"/>
                  <a:gd name="T13" fmla="*/ 68 h 522"/>
                  <a:gd name="T14" fmla="*/ 1028 w 2027"/>
                  <a:gd name="T15" fmla="*/ 0 h 522"/>
                  <a:gd name="T16" fmla="*/ 942 w 2027"/>
                  <a:gd name="T17" fmla="*/ 66 h 522"/>
                  <a:gd name="T18" fmla="*/ 9 w 2027"/>
                  <a:gd name="T19" fmla="*/ 481 h 522"/>
                  <a:gd name="T20" fmla="*/ 9 w 2027"/>
                  <a:gd name="T21" fmla="*/ 515 h 522"/>
                  <a:gd name="T22" fmla="*/ 26 w 2027"/>
                  <a:gd name="T23" fmla="*/ 522 h 522"/>
                  <a:gd name="T24" fmla="*/ 43 w 2027"/>
                  <a:gd name="T25" fmla="*/ 515 h 522"/>
                  <a:gd name="T26" fmla="*/ 943 w 2027"/>
                  <a:gd name="T27" fmla="*/ 115 h 522"/>
                  <a:gd name="T28" fmla="*/ 1028 w 2027"/>
                  <a:gd name="T29" fmla="*/ 177 h 522"/>
                  <a:gd name="T30" fmla="*/ 1112 w 2027"/>
                  <a:gd name="T31" fmla="*/ 116 h 522"/>
                  <a:gd name="T32" fmla="*/ 1984 w 2027"/>
                  <a:gd name="T33" fmla="*/ 513 h 522"/>
                  <a:gd name="T34" fmla="*/ 2018 w 2027"/>
                  <a:gd name="T35" fmla="*/ 513 h 522"/>
                  <a:gd name="T36" fmla="*/ 2018 w 2027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7" h="522">
                    <a:moveTo>
                      <a:pt x="1028" y="137"/>
                    </a:moveTo>
                    <a:cubicBezTo>
                      <a:pt x="1001" y="137"/>
                      <a:pt x="980" y="115"/>
                      <a:pt x="980" y="88"/>
                    </a:cubicBezTo>
                    <a:cubicBezTo>
                      <a:pt x="980" y="62"/>
                      <a:pt x="1001" y="40"/>
                      <a:pt x="1028" y="40"/>
                    </a:cubicBezTo>
                    <a:cubicBezTo>
                      <a:pt x="1054" y="40"/>
                      <a:pt x="1076" y="62"/>
                      <a:pt x="1076" y="88"/>
                    </a:cubicBezTo>
                    <a:cubicBezTo>
                      <a:pt x="1076" y="115"/>
                      <a:pt x="1054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3" y="235"/>
                      <a:pt x="1455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2" y="28"/>
                      <a:pt x="942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6" y="522"/>
                    </a:cubicBezTo>
                    <a:cubicBezTo>
                      <a:pt x="32" y="522"/>
                      <a:pt x="39" y="520"/>
                      <a:pt x="43" y="515"/>
                    </a:cubicBezTo>
                    <a:cubicBezTo>
                      <a:pt x="286" y="272"/>
                      <a:pt x="603" y="132"/>
                      <a:pt x="943" y="115"/>
                    </a:cubicBezTo>
                    <a:cubicBezTo>
                      <a:pt x="954" y="151"/>
                      <a:pt x="988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8" y="522"/>
                      <a:pt x="2018" y="513"/>
                    </a:cubicBezTo>
                    <a:cubicBezTo>
                      <a:pt x="2027" y="503"/>
                      <a:pt x="2027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" name="Freeform 485"/>
              <p:cNvSpPr>
                <a:spLocks noEditPoints="1"/>
              </p:cNvSpPr>
              <p:nvPr/>
            </p:nvSpPr>
            <p:spPr bwMode="auto">
              <a:xfrm>
                <a:off x="3508375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5" name="Freeform 486"/>
              <p:cNvSpPr>
                <a:spLocks noEditPoints="1"/>
              </p:cNvSpPr>
              <p:nvPr/>
            </p:nvSpPr>
            <p:spPr bwMode="auto">
              <a:xfrm>
                <a:off x="5241925" y="2632075"/>
                <a:ext cx="1273175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7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1" y="152"/>
                      <a:pt x="1112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6" name="Freeform 487"/>
              <p:cNvSpPr>
                <a:spLocks noEditPoints="1"/>
              </p:cNvSpPr>
              <p:nvPr/>
            </p:nvSpPr>
            <p:spPr bwMode="auto">
              <a:xfrm>
                <a:off x="6962775" y="2632075"/>
                <a:ext cx="1274763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6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4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9 w 2028"/>
                  <a:gd name="T19" fmla="*/ 481 h 522"/>
                  <a:gd name="T20" fmla="*/ 9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6" y="62"/>
                      <a:pt x="1076" y="88"/>
                    </a:cubicBezTo>
                    <a:cubicBezTo>
                      <a:pt x="1076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7" name="Freeform 489"/>
              <p:cNvSpPr>
                <a:spLocks noEditPoints="1"/>
              </p:cNvSpPr>
              <p:nvPr/>
            </p:nvSpPr>
            <p:spPr bwMode="auto">
              <a:xfrm>
                <a:off x="8682038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9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9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9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8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5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9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2279219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/>
            <p:cNvSpPr/>
            <p:nvPr/>
          </p:nvSpPr>
          <p:spPr>
            <a:xfrm>
              <a:off x="4010387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/>
            <p:cNvSpPr/>
            <p:nvPr/>
          </p:nvSpPr>
          <p:spPr>
            <a:xfrm>
              <a:off x="5739175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/>
            <p:nvPr/>
          </p:nvSpPr>
          <p:spPr>
            <a:xfrm>
              <a:off x="7475900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/>
            <p:cNvSpPr/>
            <p:nvPr/>
          </p:nvSpPr>
          <p:spPr>
            <a:xfrm>
              <a:off x="9195162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1470454" y="833085"/>
            <a:ext cx="9424417" cy="61927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841581" y="1896305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تحریم ها به عنوان بزرگترین محدودیت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6100468" y="3701600"/>
            <a:ext cx="4516438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مشکلات مربوط به حمل و نقل و بیمه از سایت تامین کننده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5416731" y="4707209"/>
            <a:ext cx="52001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مشکلات مربوط به تامین و تخصیص ارز از طرف بانک مرکزی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4584406" y="5595180"/>
            <a:ext cx="6032500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مشکلات و محدودیت‌های مربوط به انتقال ارز با توجه به محدودیت‌های بانکی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830468" y="2843726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افزایش فاحش قیمت تمام شده و خارج شدن از حالت رقابتی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611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79961" y="377033"/>
            <a:ext cx="503207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dirty="0">
                <a:solidFill>
                  <a:prstClr val="black">
                    <a:lumMod val="95000"/>
                    <a:lumOff val="5000"/>
                  </a:prstClr>
                </a:solidFill>
                <a:latin typeface="Raleway" panose="020B0503030101060003" pitchFamily="34" charset="0"/>
                <a:cs typeface="B Titr" panose="00000700000000000000" pitchFamily="2" charset="-78"/>
              </a:rPr>
              <a:t>راه‌حل های نامطلوب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  <a:latin typeface="Raleway" panose="020B0503030101060003" pitchFamily="34" charset="0"/>
              <a:cs typeface="B Titr" panose="000007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5D681EF-333C-4FB0-BB78-3D7DAA3AB3F8}"/>
              </a:ext>
            </a:extLst>
          </p:cNvPr>
          <p:cNvGrpSpPr/>
          <p:nvPr/>
        </p:nvGrpSpPr>
        <p:grpSpPr>
          <a:xfrm>
            <a:off x="2607851" y="2248451"/>
            <a:ext cx="8222684" cy="778019"/>
            <a:chOff x="2616200" y="2218702"/>
            <a:chExt cx="8222684" cy="778019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E628A2C8-D092-4A27-830A-5AD734F760A3}"/>
                </a:ext>
              </a:extLst>
            </p:cNvPr>
            <p:cNvGrpSpPr/>
            <p:nvPr/>
          </p:nvGrpSpPr>
          <p:grpSpPr>
            <a:xfrm>
              <a:off x="2616200" y="2218702"/>
              <a:ext cx="8222684" cy="778019"/>
              <a:chOff x="2616200" y="2218702"/>
              <a:chExt cx="8222684" cy="778019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0107364" y="2265201"/>
                <a:ext cx="731520" cy="73152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2616200" y="2218702"/>
                <a:ext cx="7303027" cy="515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Raleway" panose="020B0503030101060003" pitchFamily="34" charset="0"/>
                    <a:cs typeface="B Nazanin" panose="00000400000000000000" pitchFamily="2" charset="-78"/>
                  </a:rPr>
                  <a:t>تولید</a:t>
                </a:r>
                <a:r>
                  <a:rPr kumimoji="0" lang="fa-IR" sz="20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Raleway" panose="020B0503030101060003" pitchFamily="34" charset="0"/>
                    <a:cs typeface="B Nazanin" panose="00000400000000000000" pitchFamily="2" charset="-78"/>
                  </a:rPr>
                  <a:t> داخل با کیفیت پایین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6" name="AutoShape 32">
              <a:extLst>
                <a:ext uri="{FF2B5EF4-FFF2-40B4-BE49-F238E27FC236}">
                  <a16:creationId xmlns="" xmlns:a16="http://schemas.microsoft.com/office/drawing/2014/main" id="{41A206CD-F479-48A4-AAD7-EC565050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9880" y="2451226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709" y="0"/>
                  </a:moveTo>
                  <a:cubicBezTo>
                    <a:pt x="20951" y="0"/>
                    <a:pt x="21159" y="106"/>
                    <a:pt x="21336" y="317"/>
                  </a:cubicBezTo>
                  <a:cubicBezTo>
                    <a:pt x="21512" y="529"/>
                    <a:pt x="21600" y="778"/>
                    <a:pt x="21600" y="1069"/>
                  </a:cubicBezTo>
                  <a:lnTo>
                    <a:pt x="21600" y="20501"/>
                  </a:lnTo>
                  <a:cubicBezTo>
                    <a:pt x="21600" y="20813"/>
                    <a:pt x="21512" y="21074"/>
                    <a:pt x="21336" y="21283"/>
                  </a:cubicBezTo>
                  <a:cubicBezTo>
                    <a:pt x="21159" y="21494"/>
                    <a:pt x="20951" y="21600"/>
                    <a:pt x="20709" y="21600"/>
                  </a:cubicBezTo>
                  <a:lnTo>
                    <a:pt x="913" y="21600"/>
                  </a:lnTo>
                  <a:cubicBezTo>
                    <a:pt x="656" y="21600"/>
                    <a:pt x="441" y="21494"/>
                    <a:pt x="262" y="21283"/>
                  </a:cubicBezTo>
                  <a:cubicBezTo>
                    <a:pt x="86" y="21074"/>
                    <a:pt x="0" y="20813"/>
                    <a:pt x="0" y="20501"/>
                  </a:cubicBezTo>
                  <a:lnTo>
                    <a:pt x="0" y="1069"/>
                  </a:lnTo>
                  <a:cubicBezTo>
                    <a:pt x="0" y="778"/>
                    <a:pt x="86" y="529"/>
                    <a:pt x="262" y="317"/>
                  </a:cubicBezTo>
                  <a:cubicBezTo>
                    <a:pt x="438" y="106"/>
                    <a:pt x="654" y="0"/>
                    <a:pt x="913" y="0"/>
                  </a:cubicBezTo>
                  <a:lnTo>
                    <a:pt x="20709" y="0"/>
                  </a:lnTo>
                  <a:close/>
                  <a:moveTo>
                    <a:pt x="19806" y="6483"/>
                  </a:moveTo>
                  <a:cubicBezTo>
                    <a:pt x="19313" y="6483"/>
                    <a:pt x="18846" y="6369"/>
                    <a:pt x="18400" y="6140"/>
                  </a:cubicBezTo>
                  <a:cubicBezTo>
                    <a:pt x="17955" y="5910"/>
                    <a:pt x="17573" y="5602"/>
                    <a:pt x="17257" y="5217"/>
                  </a:cubicBezTo>
                  <a:cubicBezTo>
                    <a:pt x="16941" y="4832"/>
                    <a:pt x="16687" y="4377"/>
                    <a:pt x="16491" y="3845"/>
                  </a:cubicBezTo>
                  <a:cubicBezTo>
                    <a:pt x="16297" y="3317"/>
                    <a:pt x="16197" y="2755"/>
                    <a:pt x="16197" y="2165"/>
                  </a:cubicBezTo>
                  <a:lnTo>
                    <a:pt x="5406" y="2165"/>
                  </a:lnTo>
                  <a:cubicBezTo>
                    <a:pt x="5406" y="2755"/>
                    <a:pt x="5310" y="3317"/>
                    <a:pt x="5117" y="3845"/>
                  </a:cubicBezTo>
                  <a:cubicBezTo>
                    <a:pt x="4926" y="4377"/>
                    <a:pt x="4669" y="4832"/>
                    <a:pt x="4350" y="5217"/>
                  </a:cubicBezTo>
                  <a:cubicBezTo>
                    <a:pt x="4030" y="5602"/>
                    <a:pt x="3650" y="5910"/>
                    <a:pt x="3207" y="6140"/>
                  </a:cubicBezTo>
                  <a:cubicBezTo>
                    <a:pt x="2766" y="6369"/>
                    <a:pt x="2299" y="6483"/>
                    <a:pt x="1812" y="6483"/>
                  </a:cubicBezTo>
                  <a:lnTo>
                    <a:pt x="1812" y="15117"/>
                  </a:lnTo>
                  <a:cubicBezTo>
                    <a:pt x="2299" y="15117"/>
                    <a:pt x="2769" y="15231"/>
                    <a:pt x="3207" y="15463"/>
                  </a:cubicBezTo>
                  <a:cubicBezTo>
                    <a:pt x="3650" y="15693"/>
                    <a:pt x="4030" y="15998"/>
                    <a:pt x="4350" y="16383"/>
                  </a:cubicBezTo>
                  <a:cubicBezTo>
                    <a:pt x="4671" y="16768"/>
                    <a:pt x="4926" y="17223"/>
                    <a:pt x="5117" y="17755"/>
                  </a:cubicBezTo>
                  <a:cubicBezTo>
                    <a:pt x="5310" y="18283"/>
                    <a:pt x="5406" y="18845"/>
                    <a:pt x="5406" y="19435"/>
                  </a:cubicBezTo>
                  <a:lnTo>
                    <a:pt x="16197" y="19435"/>
                  </a:lnTo>
                  <a:cubicBezTo>
                    <a:pt x="16197" y="18845"/>
                    <a:pt x="16297" y="18283"/>
                    <a:pt x="16491" y="17755"/>
                  </a:cubicBezTo>
                  <a:cubicBezTo>
                    <a:pt x="16687" y="17223"/>
                    <a:pt x="16944" y="16768"/>
                    <a:pt x="17257" y="16383"/>
                  </a:cubicBezTo>
                  <a:cubicBezTo>
                    <a:pt x="17570" y="15998"/>
                    <a:pt x="17952" y="15693"/>
                    <a:pt x="18395" y="15463"/>
                  </a:cubicBezTo>
                  <a:cubicBezTo>
                    <a:pt x="18836" y="15231"/>
                    <a:pt x="19306" y="15117"/>
                    <a:pt x="19806" y="15117"/>
                  </a:cubicBezTo>
                  <a:lnTo>
                    <a:pt x="19806" y="6483"/>
                  </a:lnTo>
                  <a:close/>
                  <a:moveTo>
                    <a:pt x="10804" y="3769"/>
                  </a:moveTo>
                  <a:cubicBezTo>
                    <a:pt x="11430" y="3769"/>
                    <a:pt x="12013" y="3951"/>
                    <a:pt x="12557" y="4318"/>
                  </a:cubicBezTo>
                  <a:cubicBezTo>
                    <a:pt x="13100" y="4682"/>
                    <a:pt x="13575" y="5182"/>
                    <a:pt x="13981" y="5813"/>
                  </a:cubicBezTo>
                  <a:cubicBezTo>
                    <a:pt x="14388" y="6448"/>
                    <a:pt x="14711" y="7194"/>
                    <a:pt x="14953" y="8052"/>
                  </a:cubicBezTo>
                  <a:cubicBezTo>
                    <a:pt x="15196" y="8910"/>
                    <a:pt x="15316" y="9826"/>
                    <a:pt x="15316" y="10801"/>
                  </a:cubicBezTo>
                  <a:cubicBezTo>
                    <a:pt x="15316" y="11777"/>
                    <a:pt x="15193" y="12690"/>
                    <a:pt x="14953" y="13548"/>
                  </a:cubicBezTo>
                  <a:cubicBezTo>
                    <a:pt x="14708" y="14406"/>
                    <a:pt x="14388" y="15152"/>
                    <a:pt x="13981" y="15787"/>
                  </a:cubicBezTo>
                  <a:cubicBezTo>
                    <a:pt x="13575" y="16418"/>
                    <a:pt x="13100" y="16917"/>
                    <a:pt x="12552" y="17285"/>
                  </a:cubicBezTo>
                  <a:cubicBezTo>
                    <a:pt x="12006" y="17649"/>
                    <a:pt x="11423" y="17831"/>
                    <a:pt x="10804" y="17831"/>
                  </a:cubicBezTo>
                  <a:cubicBezTo>
                    <a:pt x="10179" y="17831"/>
                    <a:pt x="9594" y="17649"/>
                    <a:pt x="9046" y="17285"/>
                  </a:cubicBezTo>
                  <a:cubicBezTo>
                    <a:pt x="8498" y="16917"/>
                    <a:pt x="8023" y="16418"/>
                    <a:pt x="7616" y="15787"/>
                  </a:cubicBezTo>
                  <a:cubicBezTo>
                    <a:pt x="7210" y="15152"/>
                    <a:pt x="6892" y="14406"/>
                    <a:pt x="6661" y="13548"/>
                  </a:cubicBezTo>
                  <a:cubicBezTo>
                    <a:pt x="6429" y="12690"/>
                    <a:pt x="6314" y="11777"/>
                    <a:pt x="6314" y="10801"/>
                  </a:cubicBezTo>
                  <a:cubicBezTo>
                    <a:pt x="6314" y="9826"/>
                    <a:pt x="6429" y="8910"/>
                    <a:pt x="6661" y="8052"/>
                  </a:cubicBezTo>
                  <a:cubicBezTo>
                    <a:pt x="6892" y="7194"/>
                    <a:pt x="7210" y="6448"/>
                    <a:pt x="7616" y="5813"/>
                  </a:cubicBezTo>
                  <a:cubicBezTo>
                    <a:pt x="8023" y="5182"/>
                    <a:pt x="8498" y="4682"/>
                    <a:pt x="9046" y="4318"/>
                  </a:cubicBezTo>
                  <a:cubicBezTo>
                    <a:pt x="9594" y="3951"/>
                    <a:pt x="10179" y="3769"/>
                    <a:pt x="10804" y="3769"/>
                  </a:cubicBezTo>
                  <a:moveTo>
                    <a:pt x="13489" y="13078"/>
                  </a:moveTo>
                  <a:lnTo>
                    <a:pt x="11837" y="13078"/>
                  </a:lnTo>
                  <a:lnTo>
                    <a:pt x="11837" y="5640"/>
                  </a:lnTo>
                  <a:lnTo>
                    <a:pt x="10197" y="5640"/>
                  </a:lnTo>
                  <a:lnTo>
                    <a:pt x="8108" y="7973"/>
                  </a:lnTo>
                  <a:lnTo>
                    <a:pt x="9210" y="9365"/>
                  </a:lnTo>
                  <a:lnTo>
                    <a:pt x="9668" y="8871"/>
                  </a:lnTo>
                  <a:cubicBezTo>
                    <a:pt x="9729" y="8816"/>
                    <a:pt x="9775" y="8754"/>
                    <a:pt x="9802" y="8683"/>
                  </a:cubicBezTo>
                  <a:cubicBezTo>
                    <a:pt x="9832" y="8613"/>
                    <a:pt x="9859" y="8560"/>
                    <a:pt x="9891" y="8522"/>
                  </a:cubicBezTo>
                  <a:cubicBezTo>
                    <a:pt x="9922" y="8501"/>
                    <a:pt x="9952" y="8460"/>
                    <a:pt x="9984" y="8381"/>
                  </a:cubicBezTo>
                  <a:lnTo>
                    <a:pt x="10008" y="8381"/>
                  </a:lnTo>
                  <a:lnTo>
                    <a:pt x="10008" y="8607"/>
                  </a:lnTo>
                  <a:cubicBezTo>
                    <a:pt x="10008" y="8681"/>
                    <a:pt x="10003" y="8757"/>
                    <a:pt x="9996" y="8839"/>
                  </a:cubicBezTo>
                  <a:cubicBezTo>
                    <a:pt x="9988" y="8918"/>
                    <a:pt x="9984" y="9004"/>
                    <a:pt x="9984" y="9101"/>
                  </a:cubicBezTo>
                  <a:lnTo>
                    <a:pt x="9984" y="13078"/>
                  </a:lnTo>
                  <a:lnTo>
                    <a:pt x="8356" y="13078"/>
                  </a:lnTo>
                  <a:lnTo>
                    <a:pt x="8356" y="14891"/>
                  </a:lnTo>
                  <a:lnTo>
                    <a:pt x="13489" y="14891"/>
                  </a:lnTo>
                  <a:lnTo>
                    <a:pt x="13489" y="13078"/>
                  </a:lnTo>
                  <a:close/>
                  <a:moveTo>
                    <a:pt x="13489" y="13078"/>
                  </a:move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AutoShape 126">
            <a:extLst>
              <a:ext uri="{FF2B5EF4-FFF2-40B4-BE49-F238E27FC236}">
                <a16:creationId xmlns="" xmlns:a16="http://schemas.microsoft.com/office/drawing/2014/main" id="{0208F6AD-732B-4810-BC40-46EB21506B17}"/>
              </a:ext>
            </a:extLst>
          </p:cNvPr>
          <p:cNvSpPr>
            <a:spLocks/>
          </p:cNvSpPr>
          <p:nvPr/>
        </p:nvSpPr>
        <p:spPr bwMode="auto">
          <a:xfrm>
            <a:off x="10280807" y="1499227"/>
            <a:ext cx="381000" cy="3810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524" y="12335"/>
                </a:moveTo>
                <a:cubicBezTo>
                  <a:pt x="18524" y="12041"/>
                  <a:pt x="18466" y="11750"/>
                  <a:pt x="18354" y="11462"/>
                </a:cubicBezTo>
                <a:cubicBezTo>
                  <a:pt x="18739" y="11498"/>
                  <a:pt x="19127" y="11656"/>
                  <a:pt x="19520" y="11938"/>
                </a:cubicBezTo>
                <a:cubicBezTo>
                  <a:pt x="19914" y="12220"/>
                  <a:pt x="20263" y="12558"/>
                  <a:pt x="20566" y="12952"/>
                </a:cubicBezTo>
                <a:cubicBezTo>
                  <a:pt x="20871" y="13342"/>
                  <a:pt x="21118" y="13768"/>
                  <a:pt x="21312" y="14215"/>
                </a:cubicBezTo>
                <a:cubicBezTo>
                  <a:pt x="21503" y="14667"/>
                  <a:pt x="21600" y="15081"/>
                  <a:pt x="21600" y="15466"/>
                </a:cubicBezTo>
                <a:lnTo>
                  <a:pt x="21600" y="20798"/>
                </a:lnTo>
                <a:cubicBezTo>
                  <a:pt x="21509" y="20854"/>
                  <a:pt x="21403" y="20924"/>
                  <a:pt x="21286" y="21010"/>
                </a:cubicBezTo>
                <a:cubicBezTo>
                  <a:pt x="21171" y="21095"/>
                  <a:pt x="21051" y="21180"/>
                  <a:pt x="20930" y="21271"/>
                </a:cubicBezTo>
                <a:cubicBezTo>
                  <a:pt x="20804" y="21359"/>
                  <a:pt x="20683" y="21436"/>
                  <a:pt x="20554" y="21503"/>
                </a:cubicBezTo>
                <a:cubicBezTo>
                  <a:pt x="20428" y="21565"/>
                  <a:pt x="20328" y="21600"/>
                  <a:pt x="20252" y="21600"/>
                </a:cubicBezTo>
                <a:lnTo>
                  <a:pt x="1348" y="21600"/>
                </a:lnTo>
                <a:cubicBezTo>
                  <a:pt x="1022" y="21600"/>
                  <a:pt x="778" y="21503"/>
                  <a:pt x="617" y="21312"/>
                </a:cubicBezTo>
                <a:cubicBezTo>
                  <a:pt x="458" y="21118"/>
                  <a:pt x="253" y="20948"/>
                  <a:pt x="0" y="20798"/>
                </a:cubicBezTo>
                <a:lnTo>
                  <a:pt x="0" y="15466"/>
                </a:lnTo>
                <a:cubicBezTo>
                  <a:pt x="0" y="15102"/>
                  <a:pt x="94" y="14694"/>
                  <a:pt x="288" y="14244"/>
                </a:cubicBezTo>
                <a:cubicBezTo>
                  <a:pt x="479" y="13795"/>
                  <a:pt x="734" y="13372"/>
                  <a:pt x="1055" y="12978"/>
                </a:cubicBezTo>
                <a:cubicBezTo>
                  <a:pt x="1372" y="12587"/>
                  <a:pt x="1724" y="12241"/>
                  <a:pt x="2100" y="11953"/>
                </a:cubicBezTo>
                <a:cubicBezTo>
                  <a:pt x="2482" y="11662"/>
                  <a:pt x="2864" y="11497"/>
                  <a:pt x="3249" y="11462"/>
                </a:cubicBezTo>
                <a:cubicBezTo>
                  <a:pt x="2920" y="12012"/>
                  <a:pt x="2761" y="12617"/>
                  <a:pt x="2770" y="13275"/>
                </a:cubicBezTo>
                <a:cubicBezTo>
                  <a:pt x="2770" y="13830"/>
                  <a:pt x="2844" y="14412"/>
                  <a:pt x="2996" y="15020"/>
                </a:cubicBezTo>
                <a:cubicBezTo>
                  <a:pt x="3146" y="15628"/>
                  <a:pt x="3425" y="16127"/>
                  <a:pt x="3825" y="16512"/>
                </a:cubicBezTo>
                <a:cubicBezTo>
                  <a:pt x="3654" y="16856"/>
                  <a:pt x="3572" y="17208"/>
                  <a:pt x="3572" y="17564"/>
                </a:cubicBezTo>
                <a:cubicBezTo>
                  <a:pt x="3572" y="18236"/>
                  <a:pt x="3804" y="18812"/>
                  <a:pt x="4277" y="19279"/>
                </a:cubicBezTo>
                <a:cubicBezTo>
                  <a:pt x="4741" y="19746"/>
                  <a:pt x="5317" y="19981"/>
                  <a:pt x="5993" y="19981"/>
                </a:cubicBezTo>
                <a:cubicBezTo>
                  <a:pt x="6336" y="19981"/>
                  <a:pt x="6659" y="19922"/>
                  <a:pt x="6953" y="19799"/>
                </a:cubicBezTo>
                <a:cubicBezTo>
                  <a:pt x="7250" y="19678"/>
                  <a:pt x="7506" y="19505"/>
                  <a:pt x="7726" y="19288"/>
                </a:cubicBezTo>
                <a:cubicBezTo>
                  <a:pt x="7949" y="19067"/>
                  <a:pt x="8122" y="18806"/>
                  <a:pt x="8249" y="18506"/>
                </a:cubicBezTo>
                <a:cubicBezTo>
                  <a:pt x="8375" y="18207"/>
                  <a:pt x="8437" y="17893"/>
                  <a:pt x="8437" y="17564"/>
                </a:cubicBezTo>
                <a:cubicBezTo>
                  <a:pt x="8437" y="17237"/>
                  <a:pt x="8375" y="16923"/>
                  <a:pt x="8249" y="16629"/>
                </a:cubicBezTo>
                <a:cubicBezTo>
                  <a:pt x="8122" y="16333"/>
                  <a:pt x="7949" y="16074"/>
                  <a:pt x="7726" y="15857"/>
                </a:cubicBezTo>
                <a:cubicBezTo>
                  <a:pt x="7506" y="15634"/>
                  <a:pt x="7250" y="15454"/>
                  <a:pt x="6953" y="15319"/>
                </a:cubicBezTo>
                <a:cubicBezTo>
                  <a:pt x="6657" y="15184"/>
                  <a:pt x="6336" y="15117"/>
                  <a:pt x="5993" y="15117"/>
                </a:cubicBezTo>
                <a:cubicBezTo>
                  <a:pt x="5819" y="15117"/>
                  <a:pt x="5649" y="15140"/>
                  <a:pt x="5476" y="15184"/>
                </a:cubicBezTo>
                <a:cubicBezTo>
                  <a:pt x="5299" y="15234"/>
                  <a:pt x="5138" y="15299"/>
                  <a:pt x="4976" y="15384"/>
                </a:cubicBezTo>
                <a:cubicBezTo>
                  <a:pt x="4865" y="15272"/>
                  <a:pt x="4771" y="15129"/>
                  <a:pt x="4694" y="14946"/>
                </a:cubicBezTo>
                <a:cubicBezTo>
                  <a:pt x="4621" y="14770"/>
                  <a:pt x="4556" y="14579"/>
                  <a:pt x="4506" y="14377"/>
                </a:cubicBezTo>
                <a:cubicBezTo>
                  <a:pt x="4453" y="14177"/>
                  <a:pt x="4418" y="13980"/>
                  <a:pt x="4403" y="13795"/>
                </a:cubicBezTo>
                <a:cubicBezTo>
                  <a:pt x="4380" y="13607"/>
                  <a:pt x="4371" y="13437"/>
                  <a:pt x="4371" y="13275"/>
                </a:cubicBezTo>
                <a:cubicBezTo>
                  <a:pt x="4371" y="12834"/>
                  <a:pt x="4503" y="12432"/>
                  <a:pt x="4765" y="12065"/>
                </a:cubicBezTo>
                <a:cubicBezTo>
                  <a:pt x="5029" y="11700"/>
                  <a:pt x="5317" y="11386"/>
                  <a:pt x="5637" y="11125"/>
                </a:cubicBezTo>
                <a:lnTo>
                  <a:pt x="7635" y="10828"/>
                </a:lnTo>
                <a:cubicBezTo>
                  <a:pt x="6774" y="10290"/>
                  <a:pt x="6104" y="9588"/>
                  <a:pt x="5631" y="8710"/>
                </a:cubicBezTo>
                <a:cubicBezTo>
                  <a:pt x="5158" y="7835"/>
                  <a:pt x="4920" y="6889"/>
                  <a:pt x="4920" y="5878"/>
                </a:cubicBezTo>
                <a:cubicBezTo>
                  <a:pt x="4920" y="5070"/>
                  <a:pt x="5076" y="4312"/>
                  <a:pt x="5385" y="3599"/>
                </a:cubicBezTo>
                <a:cubicBezTo>
                  <a:pt x="5693" y="2888"/>
                  <a:pt x="6119" y="2265"/>
                  <a:pt x="6651" y="1727"/>
                </a:cubicBezTo>
                <a:cubicBezTo>
                  <a:pt x="7188" y="1196"/>
                  <a:pt x="7811" y="773"/>
                  <a:pt x="8522" y="464"/>
                </a:cubicBezTo>
                <a:cubicBezTo>
                  <a:pt x="9236" y="153"/>
                  <a:pt x="9994" y="0"/>
                  <a:pt x="10799" y="0"/>
                </a:cubicBezTo>
                <a:cubicBezTo>
                  <a:pt x="11603" y="0"/>
                  <a:pt x="12364" y="153"/>
                  <a:pt x="13078" y="464"/>
                </a:cubicBezTo>
                <a:cubicBezTo>
                  <a:pt x="13789" y="773"/>
                  <a:pt x="14412" y="1196"/>
                  <a:pt x="14949" y="1727"/>
                </a:cubicBezTo>
                <a:cubicBezTo>
                  <a:pt x="15484" y="2265"/>
                  <a:pt x="15907" y="2888"/>
                  <a:pt x="16215" y="3599"/>
                </a:cubicBezTo>
                <a:cubicBezTo>
                  <a:pt x="16524" y="4312"/>
                  <a:pt x="16677" y="5070"/>
                  <a:pt x="16677" y="5878"/>
                </a:cubicBezTo>
                <a:cubicBezTo>
                  <a:pt x="16677" y="6901"/>
                  <a:pt x="16442" y="7846"/>
                  <a:pt x="15969" y="8719"/>
                </a:cubicBezTo>
                <a:cubicBezTo>
                  <a:pt x="15496" y="9591"/>
                  <a:pt x="14826" y="10290"/>
                  <a:pt x="13962" y="10828"/>
                </a:cubicBezTo>
                <a:lnTo>
                  <a:pt x="16186" y="11151"/>
                </a:lnTo>
                <a:cubicBezTo>
                  <a:pt x="16356" y="11301"/>
                  <a:pt x="16515" y="11474"/>
                  <a:pt x="16671" y="11662"/>
                </a:cubicBezTo>
                <a:cubicBezTo>
                  <a:pt x="16826" y="11859"/>
                  <a:pt x="16903" y="12079"/>
                  <a:pt x="16903" y="12335"/>
                </a:cubicBezTo>
                <a:cubicBezTo>
                  <a:pt x="16903" y="12752"/>
                  <a:pt x="16818" y="13113"/>
                  <a:pt x="16650" y="13416"/>
                </a:cubicBezTo>
                <a:cubicBezTo>
                  <a:pt x="16098" y="13104"/>
                  <a:pt x="15528" y="12958"/>
                  <a:pt x="14949" y="12966"/>
                </a:cubicBezTo>
                <a:cubicBezTo>
                  <a:pt x="14523" y="12966"/>
                  <a:pt x="14118" y="13046"/>
                  <a:pt x="13724" y="13207"/>
                </a:cubicBezTo>
                <a:cubicBezTo>
                  <a:pt x="13331" y="13363"/>
                  <a:pt x="12972" y="13580"/>
                  <a:pt x="12643" y="13851"/>
                </a:cubicBezTo>
                <a:cubicBezTo>
                  <a:pt x="12585" y="13830"/>
                  <a:pt x="12535" y="13821"/>
                  <a:pt x="12488" y="13809"/>
                </a:cubicBezTo>
                <a:cubicBezTo>
                  <a:pt x="12438" y="13801"/>
                  <a:pt x="12388" y="13795"/>
                  <a:pt x="12332" y="13795"/>
                </a:cubicBezTo>
                <a:cubicBezTo>
                  <a:pt x="11891" y="13795"/>
                  <a:pt x="11507" y="13953"/>
                  <a:pt x="11178" y="14274"/>
                </a:cubicBezTo>
                <a:cubicBezTo>
                  <a:pt x="10849" y="14591"/>
                  <a:pt x="10684" y="14973"/>
                  <a:pt x="10684" y="15413"/>
                </a:cubicBezTo>
                <a:cubicBezTo>
                  <a:pt x="10684" y="15851"/>
                  <a:pt x="10849" y="16230"/>
                  <a:pt x="11169" y="16544"/>
                </a:cubicBezTo>
                <a:cubicBezTo>
                  <a:pt x="11492" y="16859"/>
                  <a:pt x="11880" y="17014"/>
                  <a:pt x="12332" y="17014"/>
                </a:cubicBezTo>
                <a:cubicBezTo>
                  <a:pt x="12770" y="17014"/>
                  <a:pt x="13149" y="16859"/>
                  <a:pt x="13463" y="16544"/>
                </a:cubicBezTo>
                <a:cubicBezTo>
                  <a:pt x="13777" y="16230"/>
                  <a:pt x="13936" y="15851"/>
                  <a:pt x="13936" y="15413"/>
                </a:cubicBezTo>
                <a:cubicBezTo>
                  <a:pt x="13936" y="15337"/>
                  <a:pt x="13924" y="15267"/>
                  <a:pt x="13907" y="15193"/>
                </a:cubicBezTo>
                <a:cubicBezTo>
                  <a:pt x="13886" y="15123"/>
                  <a:pt x="13868" y="15058"/>
                  <a:pt x="13848" y="15005"/>
                </a:cubicBezTo>
                <a:cubicBezTo>
                  <a:pt x="13998" y="14893"/>
                  <a:pt x="14162" y="14796"/>
                  <a:pt x="14347" y="14714"/>
                </a:cubicBezTo>
                <a:cubicBezTo>
                  <a:pt x="14529" y="14635"/>
                  <a:pt x="14729" y="14594"/>
                  <a:pt x="14946" y="14594"/>
                </a:cubicBezTo>
                <a:cubicBezTo>
                  <a:pt x="15461" y="14594"/>
                  <a:pt x="15907" y="14779"/>
                  <a:pt x="16280" y="15146"/>
                </a:cubicBezTo>
                <a:cubicBezTo>
                  <a:pt x="16656" y="15510"/>
                  <a:pt x="16841" y="15951"/>
                  <a:pt x="16841" y="16465"/>
                </a:cubicBezTo>
                <a:cubicBezTo>
                  <a:pt x="16841" y="16682"/>
                  <a:pt x="16803" y="16879"/>
                  <a:pt x="16730" y="17049"/>
                </a:cubicBezTo>
                <a:cubicBezTo>
                  <a:pt x="16656" y="17223"/>
                  <a:pt x="16565" y="17384"/>
                  <a:pt x="16462" y="17534"/>
                </a:cubicBezTo>
                <a:cubicBezTo>
                  <a:pt x="16227" y="17440"/>
                  <a:pt x="16019" y="17393"/>
                  <a:pt x="15828" y="17393"/>
                </a:cubicBezTo>
                <a:cubicBezTo>
                  <a:pt x="15390" y="17393"/>
                  <a:pt x="15008" y="17555"/>
                  <a:pt x="14682" y="17872"/>
                </a:cubicBezTo>
                <a:cubicBezTo>
                  <a:pt x="14359" y="18192"/>
                  <a:pt x="14197" y="18571"/>
                  <a:pt x="14197" y="19012"/>
                </a:cubicBezTo>
                <a:cubicBezTo>
                  <a:pt x="14197" y="19455"/>
                  <a:pt x="14359" y="19828"/>
                  <a:pt x="14682" y="20143"/>
                </a:cubicBezTo>
                <a:cubicBezTo>
                  <a:pt x="15005" y="20457"/>
                  <a:pt x="15387" y="20616"/>
                  <a:pt x="15828" y="20616"/>
                </a:cubicBezTo>
                <a:cubicBezTo>
                  <a:pt x="16271" y="20616"/>
                  <a:pt x="16647" y="20457"/>
                  <a:pt x="16968" y="20143"/>
                </a:cubicBezTo>
                <a:cubicBezTo>
                  <a:pt x="17288" y="19828"/>
                  <a:pt x="17446" y="19455"/>
                  <a:pt x="17446" y="19012"/>
                </a:cubicBezTo>
                <a:lnTo>
                  <a:pt x="17417" y="18956"/>
                </a:lnTo>
                <a:cubicBezTo>
                  <a:pt x="18110" y="18260"/>
                  <a:pt x="18457" y="17434"/>
                  <a:pt x="18457" y="16465"/>
                </a:cubicBezTo>
                <a:cubicBezTo>
                  <a:pt x="18457" y="15775"/>
                  <a:pt x="18266" y="15131"/>
                  <a:pt x="17881" y="14541"/>
                </a:cubicBezTo>
                <a:cubicBezTo>
                  <a:pt x="18313" y="13886"/>
                  <a:pt x="18524" y="13152"/>
                  <a:pt x="18524" y="12335"/>
                </a:cubicBezTo>
                <a:moveTo>
                  <a:pt x="6795" y="17567"/>
                </a:moveTo>
                <a:cubicBezTo>
                  <a:pt x="6795" y="17781"/>
                  <a:pt x="6721" y="17972"/>
                  <a:pt x="6571" y="18137"/>
                </a:cubicBezTo>
                <a:cubicBezTo>
                  <a:pt x="6422" y="18301"/>
                  <a:pt x="6228" y="18383"/>
                  <a:pt x="5999" y="18383"/>
                </a:cubicBezTo>
                <a:cubicBezTo>
                  <a:pt x="5781" y="18383"/>
                  <a:pt x="5590" y="18301"/>
                  <a:pt x="5434" y="18137"/>
                </a:cubicBezTo>
                <a:cubicBezTo>
                  <a:pt x="5273" y="17972"/>
                  <a:pt x="5194" y="17781"/>
                  <a:pt x="5194" y="17567"/>
                </a:cubicBezTo>
                <a:cubicBezTo>
                  <a:pt x="5194" y="17335"/>
                  <a:pt x="5273" y="17138"/>
                  <a:pt x="5434" y="16991"/>
                </a:cubicBezTo>
                <a:cubicBezTo>
                  <a:pt x="5593" y="16841"/>
                  <a:pt x="5781" y="16768"/>
                  <a:pt x="5999" y="16768"/>
                </a:cubicBezTo>
                <a:cubicBezTo>
                  <a:pt x="6228" y="16768"/>
                  <a:pt x="6424" y="16841"/>
                  <a:pt x="6571" y="16991"/>
                </a:cubicBezTo>
                <a:cubicBezTo>
                  <a:pt x="6721" y="17138"/>
                  <a:pt x="6795" y="17335"/>
                  <a:pt x="6795" y="17567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5CAB954-6723-421D-9D37-2885E13A33F4}"/>
              </a:ext>
            </a:extLst>
          </p:cNvPr>
          <p:cNvGrpSpPr/>
          <p:nvPr/>
        </p:nvGrpSpPr>
        <p:grpSpPr>
          <a:xfrm>
            <a:off x="5614174" y="3171981"/>
            <a:ext cx="5224710" cy="731520"/>
            <a:chOff x="5614174" y="3171981"/>
            <a:chExt cx="5224710" cy="731520"/>
          </a:xfrm>
        </p:grpSpPr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5614174" y="3229764"/>
              <a:ext cx="4305053" cy="515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cs typeface="B Nazanin" panose="00000400000000000000" pitchFamily="2" charset="-78"/>
                </a:rPr>
                <a:t>تولید</a:t>
              </a:r>
              <a:r>
                <a:rPr kumimoji="0" lang="fa-IR" sz="2000" b="0" i="0" u="none" strike="noStrike" kern="0" cap="none" spc="0" normalizeH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cs typeface="B Nazanin" panose="00000400000000000000" pitchFamily="2" charset="-78"/>
                </a:rPr>
                <a:t> داخل ناپایدار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0107364" y="3171981"/>
              <a:ext cx="731520" cy="73152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endParaRPr>
            </a:p>
          </p:txBody>
        </p:sp>
        <p:sp>
          <p:nvSpPr>
            <p:cNvPr id="33" name="AutoShape 88">
              <a:extLst>
                <a:ext uri="{FF2B5EF4-FFF2-40B4-BE49-F238E27FC236}">
                  <a16:creationId xmlns="" xmlns:a16="http://schemas.microsoft.com/office/drawing/2014/main" id="{F6EA4121-A353-4193-924D-307E6823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807" y="3347241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483" h="21600">
                  <a:moveTo>
                    <a:pt x="20491" y="581"/>
                  </a:moveTo>
                  <a:cubicBezTo>
                    <a:pt x="20984" y="1781"/>
                    <a:pt x="21296" y="3049"/>
                    <a:pt x="21422" y="4387"/>
                  </a:cubicBezTo>
                  <a:cubicBezTo>
                    <a:pt x="21546" y="5723"/>
                    <a:pt x="21483" y="7180"/>
                    <a:pt x="21221" y="8744"/>
                  </a:cubicBezTo>
                  <a:cubicBezTo>
                    <a:pt x="20549" y="13135"/>
                    <a:pt x="18385" y="16470"/>
                    <a:pt x="14733" y="18748"/>
                  </a:cubicBezTo>
                  <a:cubicBezTo>
                    <a:pt x="13011" y="19858"/>
                    <a:pt x="11265" y="20408"/>
                    <a:pt x="9506" y="20408"/>
                  </a:cubicBezTo>
                  <a:cubicBezTo>
                    <a:pt x="8355" y="20408"/>
                    <a:pt x="7208" y="20166"/>
                    <a:pt x="6064" y="19683"/>
                  </a:cubicBezTo>
                  <a:cubicBezTo>
                    <a:pt x="5893" y="19609"/>
                    <a:pt x="5725" y="19519"/>
                    <a:pt x="5557" y="19412"/>
                  </a:cubicBezTo>
                  <a:cubicBezTo>
                    <a:pt x="5388" y="19302"/>
                    <a:pt x="5222" y="19191"/>
                    <a:pt x="5058" y="19076"/>
                  </a:cubicBezTo>
                  <a:cubicBezTo>
                    <a:pt x="4841" y="18929"/>
                    <a:pt x="4625" y="18790"/>
                    <a:pt x="4415" y="18661"/>
                  </a:cubicBezTo>
                  <a:cubicBezTo>
                    <a:pt x="4200" y="18528"/>
                    <a:pt x="4017" y="18466"/>
                    <a:pt x="3858" y="18466"/>
                  </a:cubicBezTo>
                  <a:cubicBezTo>
                    <a:pt x="3785" y="18486"/>
                    <a:pt x="3699" y="18562"/>
                    <a:pt x="3598" y="18700"/>
                  </a:cubicBezTo>
                  <a:cubicBezTo>
                    <a:pt x="3498" y="18841"/>
                    <a:pt x="3392" y="18997"/>
                    <a:pt x="3287" y="19175"/>
                  </a:cubicBezTo>
                  <a:cubicBezTo>
                    <a:pt x="3184" y="19350"/>
                    <a:pt x="3086" y="19536"/>
                    <a:pt x="2990" y="19728"/>
                  </a:cubicBezTo>
                  <a:cubicBezTo>
                    <a:pt x="2899" y="19923"/>
                    <a:pt x="2821" y="20073"/>
                    <a:pt x="2761" y="20180"/>
                  </a:cubicBezTo>
                  <a:cubicBezTo>
                    <a:pt x="2655" y="20389"/>
                    <a:pt x="2557" y="20575"/>
                    <a:pt x="2464" y="20742"/>
                  </a:cubicBezTo>
                  <a:cubicBezTo>
                    <a:pt x="2372" y="20908"/>
                    <a:pt x="2286" y="21055"/>
                    <a:pt x="2213" y="21182"/>
                  </a:cubicBezTo>
                  <a:cubicBezTo>
                    <a:pt x="2026" y="21462"/>
                    <a:pt x="1787" y="21600"/>
                    <a:pt x="1495" y="21600"/>
                  </a:cubicBezTo>
                  <a:lnTo>
                    <a:pt x="1450" y="21600"/>
                  </a:lnTo>
                  <a:cubicBezTo>
                    <a:pt x="1235" y="21583"/>
                    <a:pt x="1050" y="21527"/>
                    <a:pt x="896" y="21433"/>
                  </a:cubicBezTo>
                  <a:cubicBezTo>
                    <a:pt x="744" y="21335"/>
                    <a:pt x="617" y="21224"/>
                    <a:pt x="522" y="21097"/>
                  </a:cubicBezTo>
                  <a:cubicBezTo>
                    <a:pt x="426" y="20976"/>
                    <a:pt x="348" y="20846"/>
                    <a:pt x="292" y="20716"/>
                  </a:cubicBezTo>
                  <a:cubicBezTo>
                    <a:pt x="236" y="20586"/>
                    <a:pt x="199" y="20485"/>
                    <a:pt x="185" y="20408"/>
                  </a:cubicBezTo>
                  <a:cubicBezTo>
                    <a:pt x="-17" y="20078"/>
                    <a:pt x="-54" y="19725"/>
                    <a:pt x="75" y="19355"/>
                  </a:cubicBezTo>
                  <a:cubicBezTo>
                    <a:pt x="222" y="18878"/>
                    <a:pt x="430" y="18480"/>
                    <a:pt x="699" y="18152"/>
                  </a:cubicBezTo>
                  <a:cubicBezTo>
                    <a:pt x="971" y="17828"/>
                    <a:pt x="1235" y="17537"/>
                    <a:pt x="1495" y="17277"/>
                  </a:cubicBezTo>
                  <a:cubicBezTo>
                    <a:pt x="1712" y="17068"/>
                    <a:pt x="1902" y="16873"/>
                    <a:pt x="2061" y="16693"/>
                  </a:cubicBezTo>
                  <a:cubicBezTo>
                    <a:pt x="2223" y="16512"/>
                    <a:pt x="2325" y="16320"/>
                    <a:pt x="2368" y="16114"/>
                  </a:cubicBezTo>
                  <a:cubicBezTo>
                    <a:pt x="2384" y="16057"/>
                    <a:pt x="2384" y="16004"/>
                    <a:pt x="2368" y="15950"/>
                  </a:cubicBezTo>
                  <a:cubicBezTo>
                    <a:pt x="2354" y="15899"/>
                    <a:pt x="2318" y="15783"/>
                    <a:pt x="2258" y="15611"/>
                  </a:cubicBezTo>
                  <a:cubicBezTo>
                    <a:pt x="2213" y="15504"/>
                    <a:pt x="2169" y="15380"/>
                    <a:pt x="2129" y="15241"/>
                  </a:cubicBezTo>
                  <a:cubicBezTo>
                    <a:pt x="2087" y="15100"/>
                    <a:pt x="2052" y="14942"/>
                    <a:pt x="2021" y="14761"/>
                  </a:cubicBezTo>
                  <a:cubicBezTo>
                    <a:pt x="1836" y="13321"/>
                    <a:pt x="1883" y="11989"/>
                    <a:pt x="2166" y="10774"/>
                  </a:cubicBezTo>
                  <a:cubicBezTo>
                    <a:pt x="2449" y="9557"/>
                    <a:pt x="2899" y="8465"/>
                    <a:pt x="3509" y="7494"/>
                  </a:cubicBezTo>
                  <a:cubicBezTo>
                    <a:pt x="4122" y="6528"/>
                    <a:pt x="4852" y="5689"/>
                    <a:pt x="5695" y="4986"/>
                  </a:cubicBezTo>
                  <a:cubicBezTo>
                    <a:pt x="6539" y="4283"/>
                    <a:pt x="7417" y="3741"/>
                    <a:pt x="8327" y="3351"/>
                  </a:cubicBezTo>
                  <a:cubicBezTo>
                    <a:pt x="8940" y="3092"/>
                    <a:pt x="9611" y="2939"/>
                    <a:pt x="10337" y="2894"/>
                  </a:cubicBezTo>
                  <a:cubicBezTo>
                    <a:pt x="11067" y="2849"/>
                    <a:pt x="11827" y="2818"/>
                    <a:pt x="12618" y="2798"/>
                  </a:cubicBezTo>
                  <a:cubicBezTo>
                    <a:pt x="13074" y="2798"/>
                    <a:pt x="13547" y="2790"/>
                    <a:pt x="14038" y="2773"/>
                  </a:cubicBezTo>
                  <a:cubicBezTo>
                    <a:pt x="14532" y="2753"/>
                    <a:pt x="15009" y="2705"/>
                    <a:pt x="15470" y="2623"/>
                  </a:cubicBezTo>
                  <a:cubicBezTo>
                    <a:pt x="15926" y="2541"/>
                    <a:pt x="16352" y="2414"/>
                    <a:pt x="16740" y="2239"/>
                  </a:cubicBezTo>
                  <a:cubicBezTo>
                    <a:pt x="17129" y="2064"/>
                    <a:pt x="17447" y="1816"/>
                    <a:pt x="17693" y="1499"/>
                  </a:cubicBezTo>
                  <a:cubicBezTo>
                    <a:pt x="17840" y="1321"/>
                    <a:pt x="17985" y="1135"/>
                    <a:pt x="18125" y="949"/>
                  </a:cubicBezTo>
                  <a:cubicBezTo>
                    <a:pt x="18261" y="757"/>
                    <a:pt x="18404" y="596"/>
                    <a:pt x="18549" y="460"/>
                  </a:cubicBezTo>
                  <a:cubicBezTo>
                    <a:pt x="18696" y="325"/>
                    <a:pt x="18855" y="215"/>
                    <a:pt x="19028" y="130"/>
                  </a:cubicBezTo>
                  <a:cubicBezTo>
                    <a:pt x="19206" y="42"/>
                    <a:pt x="19424" y="0"/>
                    <a:pt x="19688" y="0"/>
                  </a:cubicBezTo>
                  <a:cubicBezTo>
                    <a:pt x="19857" y="0"/>
                    <a:pt x="20016" y="51"/>
                    <a:pt x="20163" y="155"/>
                  </a:cubicBezTo>
                  <a:cubicBezTo>
                    <a:pt x="20308" y="262"/>
                    <a:pt x="20418" y="400"/>
                    <a:pt x="20491" y="581"/>
                  </a:cubicBezTo>
                  <a:moveTo>
                    <a:pt x="15350" y="9978"/>
                  </a:moveTo>
                  <a:cubicBezTo>
                    <a:pt x="15596" y="10017"/>
                    <a:pt x="15811" y="9927"/>
                    <a:pt x="15994" y="9713"/>
                  </a:cubicBezTo>
                  <a:cubicBezTo>
                    <a:pt x="16179" y="9504"/>
                    <a:pt x="16277" y="9249"/>
                    <a:pt x="16291" y="8953"/>
                  </a:cubicBezTo>
                  <a:cubicBezTo>
                    <a:pt x="16305" y="8637"/>
                    <a:pt x="16230" y="8374"/>
                    <a:pt x="16064" y="8160"/>
                  </a:cubicBezTo>
                  <a:cubicBezTo>
                    <a:pt x="15893" y="7948"/>
                    <a:pt x="15680" y="7832"/>
                    <a:pt x="15418" y="7815"/>
                  </a:cubicBezTo>
                  <a:cubicBezTo>
                    <a:pt x="14321" y="7762"/>
                    <a:pt x="13285" y="7835"/>
                    <a:pt x="12316" y="8038"/>
                  </a:cubicBezTo>
                  <a:cubicBezTo>
                    <a:pt x="11345" y="8241"/>
                    <a:pt x="10425" y="8572"/>
                    <a:pt x="9550" y="9032"/>
                  </a:cubicBezTo>
                  <a:cubicBezTo>
                    <a:pt x="8673" y="9492"/>
                    <a:pt x="7842" y="10091"/>
                    <a:pt x="7047" y="10831"/>
                  </a:cubicBezTo>
                  <a:cubicBezTo>
                    <a:pt x="6249" y="11568"/>
                    <a:pt x="5479" y="12465"/>
                    <a:pt x="4733" y="13519"/>
                  </a:cubicBezTo>
                  <a:cubicBezTo>
                    <a:pt x="4562" y="13764"/>
                    <a:pt x="4483" y="14033"/>
                    <a:pt x="4497" y="14323"/>
                  </a:cubicBezTo>
                  <a:cubicBezTo>
                    <a:pt x="4511" y="14617"/>
                    <a:pt x="4621" y="14863"/>
                    <a:pt x="4822" y="15063"/>
                  </a:cubicBezTo>
                  <a:cubicBezTo>
                    <a:pt x="4972" y="15221"/>
                    <a:pt x="5163" y="15312"/>
                    <a:pt x="5393" y="15317"/>
                  </a:cubicBezTo>
                  <a:cubicBezTo>
                    <a:pt x="5669" y="15317"/>
                    <a:pt x="5900" y="15196"/>
                    <a:pt x="6088" y="14953"/>
                  </a:cubicBezTo>
                  <a:cubicBezTo>
                    <a:pt x="6759" y="14035"/>
                    <a:pt x="7435" y="13245"/>
                    <a:pt x="8116" y="12587"/>
                  </a:cubicBezTo>
                  <a:cubicBezTo>
                    <a:pt x="8795" y="11929"/>
                    <a:pt x="9511" y="11401"/>
                    <a:pt x="10259" y="11006"/>
                  </a:cubicBezTo>
                  <a:cubicBezTo>
                    <a:pt x="11010" y="10610"/>
                    <a:pt x="11801" y="10331"/>
                    <a:pt x="12636" y="10167"/>
                  </a:cubicBezTo>
                  <a:cubicBezTo>
                    <a:pt x="13467" y="10003"/>
                    <a:pt x="14373" y="9938"/>
                    <a:pt x="15350" y="997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316CC634-3403-48DE-83FD-48E10EEB2EE1}"/>
              </a:ext>
            </a:extLst>
          </p:cNvPr>
          <p:cNvGrpSpPr/>
          <p:nvPr/>
        </p:nvGrpSpPr>
        <p:grpSpPr>
          <a:xfrm>
            <a:off x="4774097" y="4078761"/>
            <a:ext cx="6064787" cy="1547990"/>
            <a:chOff x="4774097" y="4078761"/>
            <a:chExt cx="6064787" cy="1547990"/>
          </a:xfrm>
        </p:grpSpPr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4774097" y="5111225"/>
              <a:ext cx="5130616" cy="515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cs typeface="B Nazanin" panose="00000400000000000000" pitchFamily="2" charset="-78"/>
                </a:rPr>
                <a:t>تولید</a:t>
              </a:r>
              <a:r>
                <a:rPr kumimoji="0" lang="fa-IR" sz="2000" b="0" i="0" u="none" strike="noStrike" kern="0" cap="none" spc="0" normalizeH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cs typeface="B Nazanin" panose="00000400000000000000" pitchFamily="2" charset="-78"/>
                </a:rPr>
                <a:t> داخل با مواد اولیه وابسته به خارج</a:t>
              </a:r>
              <a:endParaRPr kumimoji="0" lang="fa-IR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B24830B2-B2DB-4FE8-B08F-72FC7FA8F973}"/>
                </a:ext>
              </a:extLst>
            </p:cNvPr>
            <p:cNvSpPr/>
            <p:nvPr/>
          </p:nvSpPr>
          <p:spPr>
            <a:xfrm>
              <a:off x="10107364" y="4078761"/>
              <a:ext cx="731520" cy="73152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7" name="AutoShape 131">
              <a:extLst>
                <a:ext uri="{FF2B5EF4-FFF2-40B4-BE49-F238E27FC236}">
                  <a16:creationId xmlns="" xmlns:a16="http://schemas.microsoft.com/office/drawing/2014/main" id="{D00AD072-3F27-431B-AA59-E5C651C3F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2624" y="4225987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7152"/>
                  </a:moveTo>
                  <a:cubicBezTo>
                    <a:pt x="21509" y="7979"/>
                    <a:pt x="21283" y="8750"/>
                    <a:pt x="20915" y="9462"/>
                  </a:cubicBezTo>
                  <a:cubicBezTo>
                    <a:pt x="20550" y="10173"/>
                    <a:pt x="20080" y="10792"/>
                    <a:pt x="19505" y="11311"/>
                  </a:cubicBezTo>
                  <a:cubicBezTo>
                    <a:pt x="18933" y="11836"/>
                    <a:pt x="18276" y="12246"/>
                    <a:pt x="17543" y="12545"/>
                  </a:cubicBezTo>
                  <a:cubicBezTo>
                    <a:pt x="16804" y="12839"/>
                    <a:pt x="16017" y="12988"/>
                    <a:pt x="15176" y="12988"/>
                  </a:cubicBezTo>
                  <a:cubicBezTo>
                    <a:pt x="14627" y="12988"/>
                    <a:pt x="14049" y="12915"/>
                    <a:pt x="13457" y="12760"/>
                  </a:cubicBezTo>
                  <a:lnTo>
                    <a:pt x="5244" y="20965"/>
                  </a:lnTo>
                  <a:cubicBezTo>
                    <a:pt x="4819" y="21385"/>
                    <a:pt x="4312" y="21600"/>
                    <a:pt x="3726" y="21600"/>
                  </a:cubicBezTo>
                  <a:cubicBezTo>
                    <a:pt x="3112" y="21600"/>
                    <a:pt x="2593" y="21388"/>
                    <a:pt x="2166" y="20965"/>
                  </a:cubicBezTo>
                  <a:cubicBezTo>
                    <a:pt x="1959" y="20759"/>
                    <a:pt x="1730" y="20544"/>
                    <a:pt x="1484" y="20321"/>
                  </a:cubicBezTo>
                  <a:cubicBezTo>
                    <a:pt x="1234" y="20101"/>
                    <a:pt x="999" y="19866"/>
                    <a:pt x="779" y="19618"/>
                  </a:cubicBezTo>
                  <a:cubicBezTo>
                    <a:pt x="558" y="19369"/>
                    <a:pt x="371" y="19107"/>
                    <a:pt x="224" y="18827"/>
                  </a:cubicBezTo>
                  <a:cubicBezTo>
                    <a:pt x="74" y="18548"/>
                    <a:pt x="0" y="18243"/>
                    <a:pt x="0" y="17909"/>
                  </a:cubicBezTo>
                  <a:cubicBezTo>
                    <a:pt x="0" y="17613"/>
                    <a:pt x="57" y="17331"/>
                    <a:pt x="170" y="17062"/>
                  </a:cubicBezTo>
                  <a:cubicBezTo>
                    <a:pt x="283" y="16797"/>
                    <a:pt x="439" y="16565"/>
                    <a:pt x="637" y="16368"/>
                  </a:cubicBezTo>
                  <a:lnTo>
                    <a:pt x="8893" y="8135"/>
                  </a:lnTo>
                  <a:cubicBezTo>
                    <a:pt x="8743" y="7542"/>
                    <a:pt x="8669" y="6994"/>
                    <a:pt x="8661" y="6486"/>
                  </a:cubicBezTo>
                  <a:cubicBezTo>
                    <a:pt x="8661" y="5605"/>
                    <a:pt x="8834" y="4766"/>
                    <a:pt x="9176" y="3964"/>
                  </a:cubicBezTo>
                  <a:cubicBezTo>
                    <a:pt x="9522" y="3168"/>
                    <a:pt x="9983" y="2479"/>
                    <a:pt x="10566" y="1897"/>
                  </a:cubicBezTo>
                  <a:cubicBezTo>
                    <a:pt x="11150" y="1316"/>
                    <a:pt x="11832" y="855"/>
                    <a:pt x="12622" y="514"/>
                  </a:cubicBezTo>
                  <a:cubicBezTo>
                    <a:pt x="13406" y="172"/>
                    <a:pt x="14241" y="0"/>
                    <a:pt x="15130" y="0"/>
                  </a:cubicBezTo>
                  <a:cubicBezTo>
                    <a:pt x="15980" y="0"/>
                    <a:pt x="16798" y="161"/>
                    <a:pt x="17588" y="486"/>
                  </a:cubicBezTo>
                  <a:cubicBezTo>
                    <a:pt x="18378" y="813"/>
                    <a:pt x="19077" y="1265"/>
                    <a:pt x="19683" y="1849"/>
                  </a:cubicBezTo>
                  <a:lnTo>
                    <a:pt x="13692" y="4038"/>
                  </a:lnTo>
                  <a:lnTo>
                    <a:pt x="13109" y="7228"/>
                  </a:lnTo>
                  <a:lnTo>
                    <a:pt x="15603" y="9295"/>
                  </a:lnTo>
                  <a:lnTo>
                    <a:pt x="21600" y="7152"/>
                  </a:lnTo>
                  <a:close/>
                  <a:moveTo>
                    <a:pt x="3720" y="18991"/>
                  </a:moveTo>
                  <a:cubicBezTo>
                    <a:pt x="4018" y="18991"/>
                    <a:pt x="4270" y="18887"/>
                    <a:pt x="4479" y="18675"/>
                  </a:cubicBezTo>
                  <a:cubicBezTo>
                    <a:pt x="4689" y="18463"/>
                    <a:pt x="4791" y="18209"/>
                    <a:pt x="4791" y="17910"/>
                  </a:cubicBezTo>
                  <a:cubicBezTo>
                    <a:pt x="4791" y="17593"/>
                    <a:pt x="4686" y="17334"/>
                    <a:pt x="4473" y="17133"/>
                  </a:cubicBezTo>
                  <a:cubicBezTo>
                    <a:pt x="4261" y="16930"/>
                    <a:pt x="4009" y="16831"/>
                    <a:pt x="3720" y="16831"/>
                  </a:cubicBezTo>
                  <a:cubicBezTo>
                    <a:pt x="3403" y="16831"/>
                    <a:pt x="3146" y="16935"/>
                    <a:pt x="2942" y="17139"/>
                  </a:cubicBezTo>
                  <a:cubicBezTo>
                    <a:pt x="2738" y="17348"/>
                    <a:pt x="2639" y="17605"/>
                    <a:pt x="2639" y="17910"/>
                  </a:cubicBezTo>
                  <a:cubicBezTo>
                    <a:pt x="2639" y="18206"/>
                    <a:pt x="2738" y="18460"/>
                    <a:pt x="2942" y="18675"/>
                  </a:cubicBezTo>
                  <a:cubicBezTo>
                    <a:pt x="3146" y="18889"/>
                    <a:pt x="3403" y="18991"/>
                    <a:pt x="3720" y="1899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4774097" y="4129912"/>
              <a:ext cx="5130616" cy="515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cs typeface="B Nazanin" panose="00000400000000000000" pitchFamily="2" charset="-78"/>
                </a:rPr>
                <a:t>تولید</a:t>
              </a:r>
              <a:r>
                <a:rPr kumimoji="0" lang="fa-IR" sz="2000" b="0" i="0" u="none" strike="noStrike" kern="0" cap="none" spc="0" normalizeH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cs typeface="B Nazanin" panose="00000400000000000000" pitchFamily="2" charset="-78"/>
                </a:rPr>
                <a:t> داخل پراکنده</a:t>
              </a:r>
              <a:endParaRPr kumimoji="0" lang="fa-IR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4C1C5113-FED6-418A-A8C7-043C4C14E537}"/>
              </a:ext>
            </a:extLst>
          </p:cNvPr>
          <p:cNvGrpSpPr/>
          <p:nvPr/>
        </p:nvGrpSpPr>
        <p:grpSpPr>
          <a:xfrm>
            <a:off x="6719193" y="4985541"/>
            <a:ext cx="4138448" cy="731520"/>
            <a:chOff x="6719193" y="4985541"/>
            <a:chExt cx="4138448" cy="731520"/>
          </a:xfrm>
        </p:grpSpPr>
        <p:sp>
          <p:nvSpPr>
            <p:cNvPr id="43" name="Rectangle 7">
              <a:extLst>
                <a:ext uri="{FF2B5EF4-FFF2-40B4-BE49-F238E27FC236}">
                  <a16:creationId xmlns="" xmlns:a16="http://schemas.microsoft.com/office/drawing/2014/main" id="{1592D1C7-A89E-4834-BBF8-9110D3C95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9193" y="5039604"/>
              <a:ext cx="3185520" cy="49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803E3B9B-77FD-4A87-A62B-066AD75DF172}"/>
                </a:ext>
              </a:extLst>
            </p:cNvPr>
            <p:cNvSpPr/>
            <p:nvPr/>
          </p:nvSpPr>
          <p:spPr>
            <a:xfrm>
              <a:off x="10107364" y="4985541"/>
              <a:ext cx="750277" cy="731520"/>
            </a:xfrm>
            <a:prstGeom prst="ellipse">
              <a:avLst/>
            </a:prstGeom>
            <a:solidFill>
              <a:srgbClr val="9999FF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5" name="AutoShape 118">
              <a:extLst>
                <a:ext uri="{FF2B5EF4-FFF2-40B4-BE49-F238E27FC236}">
                  <a16:creationId xmlns="" xmlns:a16="http://schemas.microsoft.com/office/drawing/2014/main" id="{065C1342-AF94-48FE-AE0D-7087B348B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5859" y="5160801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600" h="21574">
                  <a:moveTo>
                    <a:pt x="19883" y="9849"/>
                  </a:moveTo>
                  <a:cubicBezTo>
                    <a:pt x="20430" y="10441"/>
                    <a:pt x="20853" y="11078"/>
                    <a:pt x="21153" y="11758"/>
                  </a:cubicBezTo>
                  <a:cubicBezTo>
                    <a:pt x="21448" y="12437"/>
                    <a:pt x="21600" y="13165"/>
                    <a:pt x="21600" y="13934"/>
                  </a:cubicBezTo>
                  <a:cubicBezTo>
                    <a:pt x="21600" y="14989"/>
                    <a:pt x="21325" y="15981"/>
                    <a:pt x="20758" y="16911"/>
                  </a:cubicBezTo>
                  <a:cubicBezTo>
                    <a:pt x="20195" y="17841"/>
                    <a:pt x="19428" y="18656"/>
                    <a:pt x="18454" y="19347"/>
                  </a:cubicBezTo>
                  <a:cubicBezTo>
                    <a:pt x="17480" y="20040"/>
                    <a:pt x="16338" y="20585"/>
                    <a:pt x="15016" y="20982"/>
                  </a:cubicBezTo>
                  <a:cubicBezTo>
                    <a:pt x="13699" y="21374"/>
                    <a:pt x="12293" y="21574"/>
                    <a:pt x="10800" y="21574"/>
                  </a:cubicBezTo>
                  <a:cubicBezTo>
                    <a:pt x="9311" y="21574"/>
                    <a:pt x="7905" y="21374"/>
                    <a:pt x="6596" y="20982"/>
                  </a:cubicBezTo>
                  <a:cubicBezTo>
                    <a:pt x="5282" y="20585"/>
                    <a:pt x="4136" y="20040"/>
                    <a:pt x="3154" y="19347"/>
                  </a:cubicBezTo>
                  <a:cubicBezTo>
                    <a:pt x="2176" y="18656"/>
                    <a:pt x="1405" y="17842"/>
                    <a:pt x="842" y="16911"/>
                  </a:cubicBezTo>
                  <a:cubicBezTo>
                    <a:pt x="279" y="15978"/>
                    <a:pt x="0" y="14989"/>
                    <a:pt x="0" y="13934"/>
                  </a:cubicBezTo>
                  <a:cubicBezTo>
                    <a:pt x="0" y="13165"/>
                    <a:pt x="152" y="12434"/>
                    <a:pt x="451" y="11758"/>
                  </a:cubicBezTo>
                  <a:cubicBezTo>
                    <a:pt x="747" y="11078"/>
                    <a:pt x="1174" y="10441"/>
                    <a:pt x="1721" y="9849"/>
                  </a:cubicBezTo>
                  <a:cubicBezTo>
                    <a:pt x="1972" y="9553"/>
                    <a:pt x="2420" y="9105"/>
                    <a:pt x="3046" y="8507"/>
                  </a:cubicBezTo>
                  <a:cubicBezTo>
                    <a:pt x="3677" y="7907"/>
                    <a:pt x="4368" y="7213"/>
                    <a:pt x="5115" y="6421"/>
                  </a:cubicBezTo>
                  <a:cubicBezTo>
                    <a:pt x="5861" y="5626"/>
                    <a:pt x="6580" y="4758"/>
                    <a:pt x="7282" y="3811"/>
                  </a:cubicBezTo>
                  <a:cubicBezTo>
                    <a:pt x="7985" y="2861"/>
                    <a:pt x="8556" y="1883"/>
                    <a:pt x="9003" y="873"/>
                  </a:cubicBezTo>
                  <a:cubicBezTo>
                    <a:pt x="9131" y="560"/>
                    <a:pt x="9371" y="329"/>
                    <a:pt x="9714" y="180"/>
                  </a:cubicBezTo>
                  <a:cubicBezTo>
                    <a:pt x="10057" y="30"/>
                    <a:pt x="10421" y="-26"/>
                    <a:pt x="10800" y="11"/>
                  </a:cubicBezTo>
                  <a:cubicBezTo>
                    <a:pt x="11195" y="-26"/>
                    <a:pt x="11559" y="30"/>
                    <a:pt x="11898" y="180"/>
                  </a:cubicBezTo>
                  <a:cubicBezTo>
                    <a:pt x="12237" y="329"/>
                    <a:pt x="12469" y="560"/>
                    <a:pt x="12597" y="873"/>
                  </a:cubicBezTo>
                  <a:cubicBezTo>
                    <a:pt x="13016" y="1888"/>
                    <a:pt x="13587" y="2872"/>
                    <a:pt x="14310" y="3816"/>
                  </a:cubicBezTo>
                  <a:cubicBezTo>
                    <a:pt x="15028" y="4761"/>
                    <a:pt x="15759" y="5626"/>
                    <a:pt x="16505" y="6421"/>
                  </a:cubicBezTo>
                  <a:cubicBezTo>
                    <a:pt x="17256" y="7214"/>
                    <a:pt x="17935" y="7907"/>
                    <a:pt x="18562" y="8507"/>
                  </a:cubicBezTo>
                  <a:cubicBezTo>
                    <a:pt x="19188" y="9105"/>
                    <a:pt x="19624" y="9553"/>
                    <a:pt x="19883" y="9849"/>
                  </a:cubicBezTo>
                  <a:moveTo>
                    <a:pt x="7438" y="17543"/>
                  </a:moveTo>
                  <a:cubicBezTo>
                    <a:pt x="8189" y="17543"/>
                    <a:pt x="8832" y="17357"/>
                    <a:pt x="9351" y="16987"/>
                  </a:cubicBezTo>
                  <a:cubicBezTo>
                    <a:pt x="9874" y="16618"/>
                    <a:pt x="10133" y="16167"/>
                    <a:pt x="10133" y="15623"/>
                  </a:cubicBezTo>
                  <a:cubicBezTo>
                    <a:pt x="10133" y="15240"/>
                    <a:pt x="9993" y="14898"/>
                    <a:pt x="9714" y="14614"/>
                  </a:cubicBezTo>
                  <a:cubicBezTo>
                    <a:pt x="9634" y="14543"/>
                    <a:pt x="9518" y="14430"/>
                    <a:pt x="9359" y="14284"/>
                  </a:cubicBezTo>
                  <a:cubicBezTo>
                    <a:pt x="9199" y="14134"/>
                    <a:pt x="9031" y="13960"/>
                    <a:pt x="8852" y="13754"/>
                  </a:cubicBezTo>
                  <a:cubicBezTo>
                    <a:pt x="8672" y="13554"/>
                    <a:pt x="8492" y="13337"/>
                    <a:pt x="8305" y="13100"/>
                  </a:cubicBezTo>
                  <a:cubicBezTo>
                    <a:pt x="8121" y="12869"/>
                    <a:pt x="7977" y="12626"/>
                    <a:pt x="7877" y="12372"/>
                  </a:cubicBezTo>
                  <a:cubicBezTo>
                    <a:pt x="7825" y="12192"/>
                    <a:pt x="7678" y="12116"/>
                    <a:pt x="7438" y="12141"/>
                  </a:cubicBezTo>
                  <a:cubicBezTo>
                    <a:pt x="7211" y="12108"/>
                    <a:pt x="7055" y="12184"/>
                    <a:pt x="6983" y="12372"/>
                  </a:cubicBezTo>
                  <a:cubicBezTo>
                    <a:pt x="6883" y="12635"/>
                    <a:pt x="6739" y="12880"/>
                    <a:pt x="6568" y="13108"/>
                  </a:cubicBezTo>
                  <a:cubicBezTo>
                    <a:pt x="6396" y="13337"/>
                    <a:pt x="6216" y="13554"/>
                    <a:pt x="6033" y="13754"/>
                  </a:cubicBezTo>
                  <a:cubicBezTo>
                    <a:pt x="5853" y="13960"/>
                    <a:pt x="5677" y="14132"/>
                    <a:pt x="5518" y="14275"/>
                  </a:cubicBezTo>
                  <a:cubicBezTo>
                    <a:pt x="5358" y="14422"/>
                    <a:pt x="5242" y="14532"/>
                    <a:pt x="5162" y="14614"/>
                  </a:cubicBezTo>
                  <a:cubicBezTo>
                    <a:pt x="4871" y="14910"/>
                    <a:pt x="4731" y="15248"/>
                    <a:pt x="4743" y="15623"/>
                  </a:cubicBezTo>
                  <a:cubicBezTo>
                    <a:pt x="4743" y="16156"/>
                    <a:pt x="5003" y="16607"/>
                    <a:pt x="5526" y="16982"/>
                  </a:cubicBezTo>
                  <a:cubicBezTo>
                    <a:pt x="6049" y="17357"/>
                    <a:pt x="6688" y="17543"/>
                    <a:pt x="7438" y="17543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1CEE198-14CF-4021-A4B7-6DC858E5C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2" y="1724181"/>
            <a:ext cx="1855221" cy="42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51137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1169609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sp>
        <p:nvSpPr>
          <p:cNvPr id="347" name="Diamond 346"/>
          <p:cNvSpPr/>
          <p:nvPr/>
        </p:nvSpPr>
        <p:spPr>
          <a:xfrm>
            <a:off x="11169609" y="4200745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grpSp>
        <p:nvGrpSpPr>
          <p:cNvPr id="5338" name="Group 5337"/>
          <p:cNvGrpSpPr/>
          <p:nvPr/>
        </p:nvGrpSpPr>
        <p:grpSpPr>
          <a:xfrm>
            <a:off x="132452" y="1061518"/>
            <a:ext cx="5100422" cy="4614887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41732" y="455430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387158" y="769352"/>
            <a:ext cx="5507265" cy="855628"/>
            <a:chOff x="1684052" y="-378491"/>
            <a:chExt cx="5507264" cy="855629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684052" y="77028"/>
              <a:ext cx="4952999" cy="400110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بوشینگ سیلیکونی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444784" y="-378491"/>
              <a:ext cx="746532" cy="461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47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254" y="3114594"/>
            <a:ext cx="340922" cy="3409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142" y="4343153"/>
            <a:ext cx="435183" cy="43518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76082" y="1573164"/>
            <a:ext cx="619352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بوشینگ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محل اتصال ترانسفورماتور به پست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می‌باشد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ساختار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این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بوشینگ‌ها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گونه‌ای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 که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می‌تواند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جریان های بالا را تحمل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کند.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بوشینگ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ها جهت خنک کاری از روغن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ترانسفورماتو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ر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مورد استفاده قرار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می‌گیرد.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بوشینگ‌های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سیلیکونی به جای چینی مقره از مواد سیلیکونی استفاده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می‌گردد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استفاده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از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این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مواد باعث کاهش وزن بوشینگ، افزایش طول عمر،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استقامت مکانیکی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، و جذب کمتر گرد و غبار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می‌شود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17" y="1996008"/>
            <a:ext cx="3476859" cy="3108592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87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7" grpId="0" animBg="1"/>
      <p:bldP spid="4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27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6379245" y="761070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</a:t>
            </a: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فنی و استانداردها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7895722" y="2152755"/>
            <a:ext cx="3543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ولتاژهای قابل تحمل بر اساس استاندارد:</a:t>
            </a:r>
          </a:p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IEC 60137</a:t>
            </a: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4927079" y="5696612"/>
            <a:ext cx="225821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ولتاژ نامی تا: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52 kV</a:t>
            </a: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546264" y="5215052"/>
            <a:ext cx="3669607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جریان نامی تا: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3150 A</a:t>
            </a:r>
            <a:endParaRPr lang="fa-IR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339968" y="2286000"/>
            <a:ext cx="28487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حداکثر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PD</a:t>
            </a: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مجاز: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2 </a:t>
            </a:r>
            <a:r>
              <a:rPr lang="en-US" sz="2000" dirty="0" err="1" smtClean="0">
                <a:latin typeface="Calibri" panose="020F0502020204030204" pitchFamily="34" charset="0"/>
                <a:cs typeface="B Nazanin" panose="00000400000000000000" pitchFamily="2" charset="-78"/>
              </a:rPr>
              <a:t>pC</a:t>
            </a:r>
            <a:endParaRPr lang="fa-IR" sz="2000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8571596" y="4091174"/>
            <a:ext cx="322829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تلرانسهای ابعادی طبق استاندارد:</a:t>
            </a:r>
          </a:p>
          <a:p>
            <a:pPr algn="ctr" rtl="1">
              <a:lnSpc>
                <a:spcPct val="150000"/>
              </a:lnSpc>
            </a:pPr>
            <a:r>
              <a:rPr lang="en-US" sz="2000" dirty="0" smtClean="0"/>
              <a:t>DIN 42533 &amp; 4 or EN 50180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546264" y="631621"/>
            <a:ext cx="505283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Calibri" panose="020F0502020204030204" pitchFamily="34" charset="0"/>
                <a:cs typeface="B Nazanin" pitchFamily="2" charset="-78"/>
              </a:rPr>
              <a:t>جنس هسته، بدنه و فلنچ: </a:t>
            </a:r>
            <a:r>
              <a:rPr lang="fa-IR" sz="2000" dirty="0" smtClean="0">
                <a:cs typeface="B Nazanin" pitchFamily="2" charset="-78"/>
              </a:rPr>
              <a:t>فایبر گلاس، سیلیکون و آلومینیوم</a:t>
            </a:r>
            <a:r>
              <a:rPr lang="fa-IR" sz="2000" dirty="0" smtClean="0">
                <a:latin typeface="Calibri" panose="020F0502020204030204" pitchFamily="34" charset="0"/>
                <a:cs typeface="B Nazanin" pitchFamily="2" charset="-78"/>
              </a:rPr>
              <a:t> </a:t>
            </a:r>
          </a:p>
        </p:txBody>
      </p:sp>
      <p:sp>
        <p:nvSpPr>
          <p:cNvPr id="69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0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1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2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4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95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 advAuto="0"/>
      <p:bldP spid="70" grpId="0" animBg="1" advAuto="0"/>
      <p:bldP spid="71" grpId="0" animBg="1" advAuto="0"/>
      <p:bldP spid="72" grpId="0" animBg="1" advAuto="0"/>
      <p:bldP spid="73" grpId="0" animBg="1" advAuto="0"/>
      <p:bldP spid="74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51137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1169609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sp>
        <p:nvSpPr>
          <p:cNvPr id="347" name="Diamond 346"/>
          <p:cNvSpPr/>
          <p:nvPr/>
        </p:nvSpPr>
        <p:spPr>
          <a:xfrm>
            <a:off x="11169609" y="4200745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grpSp>
        <p:nvGrpSpPr>
          <p:cNvPr id="5338" name="Group 5337"/>
          <p:cNvGrpSpPr/>
          <p:nvPr/>
        </p:nvGrpSpPr>
        <p:grpSpPr>
          <a:xfrm>
            <a:off x="132452" y="1061518"/>
            <a:ext cx="5100422" cy="4614887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41732" y="455430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387158" y="769352"/>
            <a:ext cx="5500110" cy="855628"/>
            <a:chOff x="1684052" y="-378491"/>
            <a:chExt cx="5500109" cy="855629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684052" y="77028"/>
              <a:ext cx="4952999" cy="400110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شیرهای برنزی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523162" y="-378491"/>
              <a:ext cx="660999" cy="461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48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254" y="3114594"/>
            <a:ext cx="340922" cy="3409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142" y="4343153"/>
            <a:ext cx="435183" cy="43518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151832" y="1573164"/>
            <a:ext cx="601777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اين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شيرها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اندازه‌های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مختلف تهيه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می‌گردد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( 25، 50، 100، 125، 150، 200، 250، 300) و جنس این شیرها از آلیاژ مس، روی و قلع(برنز) است.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از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نظر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آب‌بندی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دارای سيستم مناسبي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مي‌باشند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 دريچه این نوع شیرها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شکل گوه‌ای و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از جنس برنز است.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سيستم آب‌بندی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محور به گلويي با واشر تفلني و مهره سافت کننده پشت آن تامين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مي‌گردد.</a:t>
            </a: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73" y="2164564"/>
            <a:ext cx="3476859" cy="3079584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46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7" grpId="0" animBg="1"/>
      <p:bldP spid="4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2182</Words>
  <Application>Microsoft Office PowerPoint</Application>
  <PresentationFormat>Widescreen</PresentationFormat>
  <Paragraphs>332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Arial Unicode MS</vt:lpstr>
      <vt:lpstr>맑은 고딕</vt:lpstr>
      <vt:lpstr>A Iranian Sans</vt:lpstr>
      <vt:lpstr>Arial</vt:lpstr>
      <vt:lpstr>B Mitra</vt:lpstr>
      <vt:lpstr>B Nazanin</vt:lpstr>
      <vt:lpstr>B Titr</vt:lpstr>
      <vt:lpstr>Calibri</vt:lpstr>
      <vt:lpstr>Calibri Light</vt:lpstr>
      <vt:lpstr>Lato</vt:lpstr>
      <vt:lpstr>Myriad عربي</vt:lpstr>
      <vt:lpstr>Raleway</vt:lpstr>
      <vt:lpstr>Source Sans Pro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پرس اشبان</vt:lpstr>
      <vt:lpstr>PowerPoint Presentation</vt:lpstr>
      <vt:lpstr>شیر اطمینان فشار</vt:lpstr>
      <vt:lpstr>رول خام هسته</vt:lpstr>
      <vt:lpstr>واشر کرک رابرز</vt:lpstr>
      <vt:lpstr>ترمومتر روغن</vt:lpstr>
      <vt:lpstr>رله بوخهلتس</vt:lpstr>
      <vt:lpstr>شیر تخلیه مخزن</vt:lpstr>
      <vt:lpstr>سیلیکاژل</vt:lpstr>
      <vt:lpstr>روغن نمای کنتاکت دار</vt:lpstr>
      <vt:lpstr>قطعات برنجی (کفشک و بلت) </vt:lpstr>
      <vt:lpstr>چرخ ترانسفورماتورهای توزیع</vt:lpstr>
      <vt:lpstr>روغن نمای هرمتیک</vt:lpstr>
      <vt:lpstr>واشرهای لاستیکی NBR </vt:lpstr>
      <vt:lpstr>ترمومتر سیم پیچ</vt:lpstr>
      <vt:lpstr>بلت جوش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industry Event</dc:title>
  <dc:creator>ShahrzadBhrz</dc:creator>
  <cp:keywords>Power industry</cp:keywords>
  <cp:lastModifiedBy>Hoda Maraghei</cp:lastModifiedBy>
  <cp:revision>166</cp:revision>
  <dcterms:created xsi:type="dcterms:W3CDTF">2018-03-06T23:37:21Z</dcterms:created>
  <dcterms:modified xsi:type="dcterms:W3CDTF">2020-07-14T05:45:58Z</dcterms:modified>
  <cp:category>power, electricity</cp:category>
  <cp:contentStatus>Data entry</cp:contentStatus>
</cp:coreProperties>
</file>